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1"/>
    <p:sldMasterId id="2147483675" r:id="rId12"/>
  </p:sldMasterIdLst>
  <p:notesMasterIdLst>
    <p:notesMasterId r:id="rId34"/>
  </p:notesMasterIdLst>
  <p:sldIdLst>
    <p:sldId id="257" r:id="rId13"/>
    <p:sldId id="258" r:id="rId14"/>
    <p:sldId id="259" r:id="rId15"/>
    <p:sldId id="311" r:id="rId16"/>
    <p:sldId id="312" r:id="rId17"/>
    <p:sldId id="313" r:id="rId18"/>
    <p:sldId id="318" r:id="rId19"/>
    <p:sldId id="314" r:id="rId20"/>
    <p:sldId id="315" r:id="rId21"/>
    <p:sldId id="316" r:id="rId22"/>
    <p:sldId id="317" r:id="rId23"/>
    <p:sldId id="319" r:id="rId24"/>
    <p:sldId id="320" r:id="rId25"/>
    <p:sldId id="321" r:id="rId26"/>
    <p:sldId id="322" r:id="rId27"/>
    <p:sldId id="323" r:id="rId28"/>
    <p:sldId id="327" r:id="rId29"/>
    <p:sldId id="324" r:id="rId30"/>
    <p:sldId id="325" r:id="rId31"/>
    <p:sldId id="326" r:id="rId32"/>
    <p:sldId id="310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2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70FCD-95B8-41B5-827D-F605F52524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BAC6766-50BE-4F1E-88D2-87874FA6B55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kumimoji="1"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2017</a:t>
          </a:r>
          <a:r>
            <a:rPr kumimoji="1"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 및 기술지원 실적</a:t>
          </a:r>
          <a:endParaRPr lang="ko-KR" b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77FE01-CC7C-4368-A160-26176349CEE3}" type="par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D1B1225-CDD2-4486-A7BE-4E444A34A898}" type="sib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2CA29E-DF1E-46FE-ABC0-E259E23297D5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매그나칩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반도체 </a:t>
          </a:r>
          <a:r>
            <a:rPr lang="en-US" altLang="ko-KR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Magnapro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 2016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3F84B8B-8C61-415E-ABBE-AAA09E8057BE}" type="par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9BBCC993-0A6D-4C40-B5B0-08BB4545464D}" type="sib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1B6BCAD5-F3AC-40E8-9790-F1598FDD59F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2017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실적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0AFA62A-AAC9-4C87-A564-2F7A3BEB8218}" type="par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BCF42967-8B93-43B8-9382-E42D3E655458}" type="sib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F2190EE4-C3CE-48F1-9F21-D9373B94516C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코디서비스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대행료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개선개발 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3EFDEEE-81CC-42B9-A889-7F04219BDDC3}" type="par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0190C8BD-A3B8-43D8-8411-AFA13DC893CE}" type="sib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90FAFF79-A076-49F7-90A7-19FC6F435DF0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미방산사업</a:t>
          </a:r>
          <a:r>
            <a:rPr lang="en-US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_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통합사업일정</a:t>
          </a:r>
          <a:r>
            <a:rPr lang="en-US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(IMS)_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수립 컨설팅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한국우주항공 주식회사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5D0A245-2868-44EB-A035-1DA1E35F131E}" type="parTrans" cxnId="{8BA27877-9AC3-4BCF-BAA2-7EDBC6CCDCAA}">
      <dgm:prSet/>
      <dgm:spPr/>
      <dgm:t>
        <a:bodyPr/>
        <a:lstStyle/>
        <a:p>
          <a:pPr latinLnBrk="1"/>
          <a:endParaRPr lang="ko-KR" altLang="en-US"/>
        </a:p>
      </dgm:t>
    </dgm:pt>
    <dgm:pt modelId="{9AAEB53E-F805-4932-ACF2-C6D53E572482}" type="sibTrans" cxnId="{8BA27877-9AC3-4BCF-BAA2-7EDBC6CCDCAA}">
      <dgm:prSet/>
      <dgm:spPr/>
      <dgm:t>
        <a:bodyPr/>
        <a:lstStyle/>
        <a:p>
          <a:pPr latinLnBrk="1"/>
          <a:endParaRPr lang="ko-KR" altLang="en-US"/>
        </a:p>
      </dgm:t>
    </dgm:pt>
    <dgm:pt modelId="{2C5115BE-FD9A-4112-9AAF-293ADD30EC7A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LG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전자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구축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(LG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엔시스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EC522C0-D602-440A-8118-3E5691B25858}" type="parTrans" cxnId="{94B85DF7-6A46-48DA-B4E6-6E1B1A8F52DA}">
      <dgm:prSet/>
      <dgm:spPr/>
      <dgm:t>
        <a:bodyPr/>
        <a:lstStyle/>
        <a:p>
          <a:pPr latinLnBrk="1"/>
          <a:endParaRPr lang="ko-KR" altLang="en-US"/>
        </a:p>
      </dgm:t>
    </dgm:pt>
    <dgm:pt modelId="{90635683-E4A6-4952-9BA1-A1A512D17252}" type="sibTrans" cxnId="{94B85DF7-6A46-48DA-B4E6-6E1B1A8F52DA}">
      <dgm:prSet/>
      <dgm:spPr/>
      <dgm:t>
        <a:bodyPr/>
        <a:lstStyle/>
        <a:p>
          <a:pPr latinLnBrk="1"/>
          <a:endParaRPr lang="ko-KR" altLang="en-US"/>
        </a:p>
      </dgm:t>
    </dgm:pt>
    <dgm:pt modelId="{A98DB31B-76CA-4622-A3EA-6DCDBF4F5779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주식회사 삼신 프로젝트관리시스템 구축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F290778-A9CD-4F65-BF0B-39F8AD49A4E9}" type="parTrans" cxnId="{DEF04B25-9E98-40E6-9B73-4F6F9DAE1656}">
      <dgm:prSet/>
      <dgm:spPr/>
      <dgm:t>
        <a:bodyPr/>
        <a:lstStyle/>
        <a:p>
          <a:pPr latinLnBrk="1"/>
          <a:endParaRPr lang="ko-KR" altLang="en-US"/>
        </a:p>
      </dgm:t>
    </dgm:pt>
    <dgm:pt modelId="{B8BC0F78-23EC-46CD-A20A-BA6E989356AE}" type="sibTrans" cxnId="{DEF04B25-9E98-40E6-9B73-4F6F9DAE1656}">
      <dgm:prSet/>
      <dgm:spPr/>
      <dgm:t>
        <a:bodyPr/>
        <a:lstStyle/>
        <a:p>
          <a:pPr latinLnBrk="1"/>
          <a:endParaRPr lang="ko-KR" altLang="en-US"/>
        </a:p>
      </dgm:t>
    </dgm:pt>
    <dgm:pt modelId="{100E12EB-D74D-477F-9877-A30B78CFD4A7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코디서비스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신인사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시스템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113CB1C-98CD-4C83-A3DB-10A7612CEA54}" type="parTrans" cxnId="{65573CDD-E5CC-4FE7-8240-B9311C345AEF}">
      <dgm:prSet/>
      <dgm:spPr/>
      <dgm:t>
        <a:bodyPr/>
        <a:lstStyle/>
        <a:p>
          <a:pPr latinLnBrk="1"/>
          <a:endParaRPr lang="ko-KR" altLang="en-US"/>
        </a:p>
      </dgm:t>
    </dgm:pt>
    <dgm:pt modelId="{45AA7126-B769-44AD-B543-C9154922A1EC}" type="sibTrans" cxnId="{65573CDD-E5CC-4FE7-8240-B9311C345AEF}">
      <dgm:prSet/>
      <dgm:spPr/>
      <dgm:t>
        <a:bodyPr/>
        <a:lstStyle/>
        <a:p>
          <a:pPr latinLnBrk="1"/>
          <a:endParaRPr lang="ko-KR" altLang="en-US"/>
        </a:p>
      </dgm:t>
    </dgm:pt>
    <dgm:pt modelId="{D38A1EDC-0066-4A4B-8D4A-D712B95A3DD8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DDPS, SDPS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고객사 기술지원 대행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9B17F8F-2149-4ADF-A8BF-9271A442C109}" type="parTrans" cxnId="{87BE96B3-2E42-4682-B813-FCDD9B4F346E}">
      <dgm:prSet/>
      <dgm:spPr/>
      <dgm:t>
        <a:bodyPr/>
        <a:lstStyle/>
        <a:p>
          <a:pPr latinLnBrk="1"/>
          <a:endParaRPr lang="ko-KR" altLang="en-US"/>
        </a:p>
      </dgm:t>
    </dgm:pt>
    <dgm:pt modelId="{E9494B20-AEAD-4D49-8E97-E7D7E8D2CFA2}" type="sibTrans" cxnId="{87BE96B3-2E42-4682-B813-FCDD9B4F346E}">
      <dgm:prSet/>
      <dgm:spPr/>
      <dgm:t>
        <a:bodyPr/>
        <a:lstStyle/>
        <a:p>
          <a:pPr latinLnBrk="1"/>
          <a:endParaRPr lang="ko-KR" altLang="en-US"/>
        </a:p>
      </dgm:t>
    </dgm:pt>
    <dgm:pt modelId="{1849E27D-AF23-4F1A-9168-AD29EFEB5FC9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평창동계올림픽 조직위원회 협업관리시스템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23CD568B-2004-4583-B55B-A208CD8EA7D1}" type="parTrans" cxnId="{A1B5A337-28B0-4577-A649-76F849AF7BE0}">
      <dgm:prSet/>
      <dgm:spPr/>
      <dgm:t>
        <a:bodyPr/>
        <a:lstStyle/>
        <a:p>
          <a:pPr latinLnBrk="1"/>
          <a:endParaRPr lang="ko-KR" altLang="en-US"/>
        </a:p>
      </dgm:t>
    </dgm:pt>
    <dgm:pt modelId="{C6CA856D-B187-4A1C-B5F1-9C3F7AA6BB8F}" type="sibTrans" cxnId="{A1B5A337-28B0-4577-A649-76F849AF7BE0}">
      <dgm:prSet/>
      <dgm:spPr/>
      <dgm:t>
        <a:bodyPr/>
        <a:lstStyle/>
        <a:p>
          <a:pPr latinLnBrk="1"/>
          <a:endParaRPr lang="ko-KR" altLang="en-US"/>
        </a:p>
      </dgm:t>
    </dgm:pt>
    <dgm:pt modelId="{C0BFAC00-26D7-45D7-8115-4C770B58F81A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42933F-E392-478E-B89B-BAF7F01568D4}" type="parTrans" cxnId="{3C89667C-ADC5-4603-816A-E8F8D20E7C01}">
      <dgm:prSet/>
      <dgm:spPr/>
      <dgm:t>
        <a:bodyPr/>
        <a:lstStyle/>
        <a:p>
          <a:pPr latinLnBrk="1"/>
          <a:endParaRPr lang="ko-KR" altLang="en-US"/>
        </a:p>
      </dgm:t>
    </dgm:pt>
    <dgm:pt modelId="{BB819739-F041-4508-9648-A7B1873BE27F}" type="sibTrans" cxnId="{3C89667C-ADC5-4603-816A-E8F8D20E7C01}">
      <dgm:prSet/>
      <dgm:spPr/>
      <dgm:t>
        <a:bodyPr/>
        <a:lstStyle/>
        <a:p>
          <a:pPr latinLnBrk="1"/>
          <a:endParaRPr lang="ko-KR" altLang="en-US"/>
        </a:p>
      </dgm:t>
    </dgm:pt>
    <dgm:pt modelId="{9BB71620-0C15-4D2C-86BE-1C04F7DDAEE7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EB78B00-7E8D-4D8D-AB7D-6EC2AFD75D22}" type="parTrans" cxnId="{269F0673-392E-4B4B-B8E9-C0A39AC13AF7}">
      <dgm:prSet/>
      <dgm:spPr/>
      <dgm:t>
        <a:bodyPr/>
        <a:lstStyle/>
        <a:p>
          <a:pPr latinLnBrk="1"/>
          <a:endParaRPr lang="ko-KR" altLang="en-US"/>
        </a:p>
      </dgm:t>
    </dgm:pt>
    <dgm:pt modelId="{3A083EFD-71AD-4009-9606-A6315A700CEB}" type="sibTrans" cxnId="{269F0673-392E-4B4B-B8E9-C0A39AC13AF7}">
      <dgm:prSet/>
      <dgm:spPr/>
      <dgm:t>
        <a:bodyPr/>
        <a:lstStyle/>
        <a:p>
          <a:pPr latinLnBrk="1"/>
          <a:endParaRPr lang="ko-KR" altLang="en-US"/>
        </a:p>
      </dgm:t>
    </dgm:pt>
    <dgm:pt modelId="{663DC649-6207-47E0-B7E3-B0A5DD2C2F7E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삼성매디슨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매뉴얼관리시스템 구축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(LH I&amp;C)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437F22B-BD09-4313-88C4-68B7306E4BFA}" type="parTrans" cxnId="{15BDE2A5-7643-4E47-94F3-639357DC997A}">
      <dgm:prSet/>
      <dgm:spPr/>
      <dgm:t>
        <a:bodyPr/>
        <a:lstStyle/>
        <a:p>
          <a:pPr latinLnBrk="1"/>
          <a:endParaRPr lang="ko-KR" altLang="en-US"/>
        </a:p>
      </dgm:t>
    </dgm:pt>
    <dgm:pt modelId="{9E0E3B35-39FB-4689-8DBA-EA435591B4F3}" type="sibTrans" cxnId="{15BDE2A5-7643-4E47-94F3-639357DC997A}">
      <dgm:prSet/>
      <dgm:spPr/>
      <dgm:t>
        <a:bodyPr/>
        <a:lstStyle/>
        <a:p>
          <a:pPr latinLnBrk="1"/>
          <a:endParaRPr lang="ko-KR" altLang="en-US"/>
        </a:p>
      </dgm:t>
    </dgm:pt>
    <dgm:pt modelId="{1EEA1CF5-6BBD-4EDB-8213-939B14D13BF4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삼성매디슨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IT VOC, AR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관리 시스템 구축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(LH I&amp;C)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2D9F3D6-D9BD-45A7-B9EA-22007674A4A3}" type="parTrans" cxnId="{3C47F757-C064-4C1C-993E-9AEF28832F9C}">
      <dgm:prSet/>
      <dgm:spPr/>
      <dgm:t>
        <a:bodyPr/>
        <a:lstStyle/>
        <a:p>
          <a:pPr latinLnBrk="1"/>
          <a:endParaRPr lang="ko-KR" altLang="en-US"/>
        </a:p>
      </dgm:t>
    </dgm:pt>
    <dgm:pt modelId="{493CD5C1-F1BE-4E21-A881-84B96975513F}" type="sibTrans" cxnId="{3C47F757-C064-4C1C-993E-9AEF28832F9C}">
      <dgm:prSet/>
      <dgm:spPr/>
      <dgm:t>
        <a:bodyPr/>
        <a:lstStyle/>
        <a:p>
          <a:pPr latinLnBrk="1"/>
          <a:endParaRPr lang="ko-KR" altLang="en-US"/>
        </a:p>
      </dgm:t>
    </dgm:pt>
    <dgm:pt modelId="{33E3D8BD-2E93-4516-83D2-16F6997EDAD1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“2017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년 정보화사업 성과관리 컨설팅 연구용역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6F80DD9-B24B-4D74-A186-5C412B3C2109}" type="parTrans" cxnId="{9A96D7B5-7EFF-4F09-8304-4684E78ED887}">
      <dgm:prSet/>
      <dgm:spPr/>
      <dgm:t>
        <a:bodyPr/>
        <a:lstStyle/>
        <a:p>
          <a:pPr latinLnBrk="1"/>
          <a:endParaRPr lang="ko-KR" altLang="en-US"/>
        </a:p>
      </dgm:t>
    </dgm:pt>
    <dgm:pt modelId="{1E66AA0F-4458-49B2-BC54-D063546C2174}" type="sibTrans" cxnId="{9A96D7B5-7EFF-4F09-8304-4684E78ED887}">
      <dgm:prSet/>
      <dgm:spPr/>
      <dgm:t>
        <a:bodyPr/>
        <a:lstStyle/>
        <a:p>
          <a:pPr latinLnBrk="1"/>
          <a:endParaRPr lang="ko-KR" altLang="en-US"/>
        </a:p>
      </dgm:t>
    </dgm:pt>
    <dgm:pt modelId="{269DA88A-4C3B-475C-A79F-C170456A34B7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매그나칩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반도체 </a:t>
          </a:r>
          <a:r>
            <a:rPr lang="en-US" altLang="ko-KR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MagnaPro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 NPI Main View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개선 개발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7E2D4C0-5941-435A-A0EF-1A078FFBED82}" type="parTrans" cxnId="{A5816B4C-60FF-4BC1-84F0-468EDA0F4E46}">
      <dgm:prSet/>
      <dgm:spPr/>
      <dgm:t>
        <a:bodyPr/>
        <a:lstStyle/>
        <a:p>
          <a:pPr latinLnBrk="1"/>
          <a:endParaRPr lang="ko-KR" altLang="en-US"/>
        </a:p>
      </dgm:t>
    </dgm:pt>
    <dgm:pt modelId="{922B6651-8256-4169-8154-BE6EF7638756}" type="sibTrans" cxnId="{A5816B4C-60FF-4BC1-84F0-468EDA0F4E46}">
      <dgm:prSet/>
      <dgm:spPr/>
      <dgm:t>
        <a:bodyPr/>
        <a:lstStyle/>
        <a:p>
          <a:pPr latinLnBrk="1"/>
          <a:endParaRPr lang="ko-KR" altLang="en-US"/>
        </a:p>
      </dgm:t>
    </dgm:pt>
    <dgm:pt modelId="{FE55720D-0843-4E07-8CF4-F49C56483F7B}" type="pres">
      <dgm:prSet presAssocID="{33170FCD-95B8-41B5-827D-F605F52524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4DE107-633E-4A19-AE46-BB100F7E7396}" type="pres">
      <dgm:prSet presAssocID="{1B6BCAD5-F3AC-40E8-9790-F1598FDD59F6}" presName="parentLin" presStyleCnt="0"/>
      <dgm:spPr/>
    </dgm:pt>
    <dgm:pt modelId="{07B1BC89-4207-44F0-954C-1EE03ED4D953}" type="pres">
      <dgm:prSet presAssocID="{1B6BCAD5-F3AC-40E8-9790-F1598FDD59F6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8BBFF5B-2CAF-4D09-8FD9-31E855523A5A}" type="pres">
      <dgm:prSet presAssocID="{1B6BCAD5-F3AC-40E8-9790-F1598FDD59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A833D8-9D89-4004-B0C7-7B60E3CCB1D1}" type="pres">
      <dgm:prSet presAssocID="{1B6BCAD5-F3AC-40E8-9790-F1598FDD59F6}" presName="negativeSpace" presStyleCnt="0"/>
      <dgm:spPr/>
    </dgm:pt>
    <dgm:pt modelId="{120154BD-A7FF-4E9F-9780-E524186C8B9D}" type="pres">
      <dgm:prSet presAssocID="{1B6BCAD5-F3AC-40E8-9790-F1598FDD59F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56600-CBD2-4623-AC72-4EB4ED5763E5}" type="pres">
      <dgm:prSet presAssocID="{BCF42967-8B93-43B8-9382-E42D3E655458}" presName="spaceBetweenRectangles" presStyleCnt="0"/>
      <dgm:spPr/>
    </dgm:pt>
    <dgm:pt modelId="{FDE01818-253F-45FE-8503-E175C479E95E}" type="pres">
      <dgm:prSet presAssocID="{1BAC6766-50BE-4F1E-88D2-87874FA6B551}" presName="parentLin" presStyleCnt="0"/>
      <dgm:spPr/>
    </dgm:pt>
    <dgm:pt modelId="{1DF26D56-DDB0-46E1-A023-A6D8DE1392F5}" type="pres">
      <dgm:prSet presAssocID="{1BAC6766-50BE-4F1E-88D2-87874FA6B551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8CDCB53-4AA7-4A1A-845E-B53D4D4E269E}" type="pres">
      <dgm:prSet presAssocID="{1BAC6766-50BE-4F1E-88D2-87874FA6B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439B94-ED3F-426C-8626-B74CD550FBEF}" type="pres">
      <dgm:prSet presAssocID="{1BAC6766-50BE-4F1E-88D2-87874FA6B551}" presName="negativeSpace" presStyleCnt="0"/>
      <dgm:spPr/>
    </dgm:pt>
    <dgm:pt modelId="{97CDF2EB-A5F4-420C-ADE2-80C47D199D74}" type="pres">
      <dgm:prSet presAssocID="{1BAC6766-50BE-4F1E-88D2-87874FA6B55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03D239A-6920-4060-A83C-98B19DB10965}" type="presOf" srcId="{100E12EB-D74D-477F-9877-A30B78CFD4A7}" destId="{97CDF2EB-A5F4-420C-ADE2-80C47D199D74}" srcOrd="0" destOrd="1" presId="urn:microsoft.com/office/officeart/2005/8/layout/list1"/>
    <dgm:cxn modelId="{269F0673-392E-4B4B-B8E9-C0A39AC13AF7}" srcId="{1BAC6766-50BE-4F1E-88D2-87874FA6B551}" destId="{9BB71620-0C15-4D2C-86BE-1C04F7DDAEE7}" srcOrd="5" destOrd="0" parTransId="{5EB78B00-7E8D-4D8D-AB7D-6EC2AFD75D22}" sibTransId="{3A083EFD-71AD-4009-9606-A6315A700CEB}"/>
    <dgm:cxn modelId="{B94186D4-0E45-4E48-BE67-A63BEED672EC}" type="presOf" srcId="{1BAC6766-50BE-4F1E-88D2-87874FA6B551}" destId="{F8CDCB53-4AA7-4A1A-845E-B53D4D4E269E}" srcOrd="1" destOrd="0" presId="urn:microsoft.com/office/officeart/2005/8/layout/list1"/>
    <dgm:cxn modelId="{DEA9B543-F74D-42FD-A3A2-3B30F4F447B2}" srcId="{1B6BCAD5-F3AC-40E8-9790-F1598FDD59F6}" destId="{F2190EE4-C3CE-48F1-9F21-D9373B94516C}" srcOrd="0" destOrd="0" parTransId="{03EFDEEE-81CC-42B9-A889-7F04219BDDC3}" sibTransId="{0190C8BD-A3B8-43D8-8411-AFA13DC893CE}"/>
    <dgm:cxn modelId="{A5816B4C-60FF-4BC1-84F0-468EDA0F4E46}" srcId="{1B6BCAD5-F3AC-40E8-9790-F1598FDD59F6}" destId="{269DA88A-4C3B-475C-A79F-C170456A34B7}" srcOrd="7" destOrd="0" parTransId="{87E2D4C0-5941-435A-A0EF-1A078FFBED82}" sibTransId="{922B6651-8256-4169-8154-BE6EF7638756}"/>
    <dgm:cxn modelId="{21D0AF63-10E7-4D31-9CCA-3B97B665A03A}" type="presOf" srcId="{D38A1EDC-0066-4A4B-8D4A-D712B95A3DD8}" destId="{97CDF2EB-A5F4-420C-ADE2-80C47D199D74}" srcOrd="0" destOrd="2" presId="urn:microsoft.com/office/officeart/2005/8/layout/list1"/>
    <dgm:cxn modelId="{7F2D2DE5-F272-4554-A09D-75C1FC32805F}" type="presOf" srcId="{1EEA1CF5-6BBD-4EDB-8213-939B14D13BF4}" destId="{120154BD-A7FF-4E9F-9780-E524186C8B9D}" srcOrd="0" destOrd="4" presId="urn:microsoft.com/office/officeart/2005/8/layout/list1"/>
    <dgm:cxn modelId="{ED31AD78-22D7-41F2-AF79-F97A94B32443}" type="presOf" srcId="{33E3D8BD-2E93-4516-83D2-16F6997EDAD1}" destId="{120154BD-A7FF-4E9F-9780-E524186C8B9D}" srcOrd="0" destOrd="2" presId="urn:microsoft.com/office/officeart/2005/8/layout/list1"/>
    <dgm:cxn modelId="{1B3F6BC0-0A60-409E-8D97-654C0928CFF3}" type="presOf" srcId="{1BAC6766-50BE-4F1E-88D2-87874FA6B551}" destId="{1DF26D56-DDB0-46E1-A023-A6D8DE1392F5}" srcOrd="0" destOrd="0" presId="urn:microsoft.com/office/officeart/2005/8/layout/list1"/>
    <dgm:cxn modelId="{5947B96A-E66B-4537-BDF3-9C60D8BDAEDE}" type="presOf" srcId="{9BB71620-0C15-4D2C-86BE-1C04F7DDAEE7}" destId="{97CDF2EB-A5F4-420C-ADE2-80C47D199D74}" srcOrd="0" destOrd="5" presId="urn:microsoft.com/office/officeart/2005/8/layout/list1"/>
    <dgm:cxn modelId="{E455B346-6C4D-4370-BF91-6A26C29DAE6F}" type="presOf" srcId="{1B6BCAD5-F3AC-40E8-9790-F1598FDD59F6}" destId="{E8BBFF5B-2CAF-4D09-8FD9-31E855523A5A}" srcOrd="1" destOrd="0" presId="urn:microsoft.com/office/officeart/2005/8/layout/list1"/>
    <dgm:cxn modelId="{D29F3898-DC00-4B62-8CB4-0265E46332E2}" type="presOf" srcId="{90FAFF79-A076-49F7-90A7-19FC6F435DF0}" destId="{120154BD-A7FF-4E9F-9780-E524186C8B9D}" srcOrd="0" destOrd="6" presId="urn:microsoft.com/office/officeart/2005/8/layout/list1"/>
    <dgm:cxn modelId="{3C89667C-ADC5-4603-816A-E8F8D20E7C01}" srcId="{1BAC6766-50BE-4F1E-88D2-87874FA6B551}" destId="{C0BFAC00-26D7-45D7-8115-4C770B58F81A}" srcOrd="4" destOrd="0" parTransId="{B442933F-E392-478E-B89B-BAF7F01568D4}" sibTransId="{BB819739-F041-4508-9648-A7B1873BE27F}"/>
    <dgm:cxn modelId="{15BDE2A5-7643-4E47-94F3-639357DC997A}" srcId="{1B6BCAD5-F3AC-40E8-9790-F1598FDD59F6}" destId="{663DC649-6207-47E0-B7E3-B0A5DD2C2F7E}" srcOrd="3" destOrd="0" parTransId="{4437F22B-BD09-4313-88C4-68B7306E4BFA}" sibTransId="{9E0E3B35-39FB-4689-8DBA-EA435591B4F3}"/>
    <dgm:cxn modelId="{39D66FFA-035D-4785-B960-49A74980D335}" srcId="{33170FCD-95B8-41B5-827D-F605F52524DB}" destId="{1B6BCAD5-F3AC-40E8-9790-F1598FDD59F6}" srcOrd="0" destOrd="0" parTransId="{80AFA62A-AAC9-4C87-A564-2F7A3BEB8218}" sibTransId="{BCF42967-8B93-43B8-9382-E42D3E655458}"/>
    <dgm:cxn modelId="{28F11D43-EF81-437F-A27E-FD139F8D25B2}" srcId="{1BAC6766-50BE-4F1E-88D2-87874FA6B551}" destId="{B42CA29E-DF1E-46FE-ABC0-E259E23297D5}" srcOrd="0" destOrd="0" parTransId="{33F84B8B-8C61-415E-ABBE-AAA09E8057BE}" sibTransId="{9BBCC993-0A6D-4C40-B5B0-08BB4545464D}"/>
    <dgm:cxn modelId="{4A9F0BB5-725D-4000-A39B-9A24AEF798CB}" type="presOf" srcId="{2C5115BE-FD9A-4112-9AAF-293ADD30EC7A}" destId="{120154BD-A7FF-4E9F-9780-E524186C8B9D}" srcOrd="0" destOrd="5" presId="urn:microsoft.com/office/officeart/2005/8/layout/list1"/>
    <dgm:cxn modelId="{DEF04B25-9E98-40E6-9B73-4F6F9DAE1656}" srcId="{1B6BCAD5-F3AC-40E8-9790-F1598FDD59F6}" destId="{A98DB31B-76CA-4622-A3EA-6DCDBF4F5779}" srcOrd="1" destOrd="0" parTransId="{BF290778-A9CD-4F65-BF0B-39F8AD49A4E9}" sibTransId="{B8BC0F78-23EC-46CD-A20A-BA6E989356AE}"/>
    <dgm:cxn modelId="{3999DF61-AC3B-41A9-815C-BC2AF1926DAC}" type="presOf" srcId="{1849E27D-AF23-4F1A-9168-AD29EFEB5FC9}" destId="{97CDF2EB-A5F4-420C-ADE2-80C47D199D74}" srcOrd="0" destOrd="3" presId="urn:microsoft.com/office/officeart/2005/8/layout/list1"/>
    <dgm:cxn modelId="{94B85DF7-6A46-48DA-B4E6-6E1B1A8F52DA}" srcId="{1B6BCAD5-F3AC-40E8-9790-F1598FDD59F6}" destId="{2C5115BE-FD9A-4112-9AAF-293ADD30EC7A}" srcOrd="5" destOrd="0" parTransId="{5EC522C0-D602-440A-8118-3E5691B25858}" sibTransId="{90635683-E4A6-4952-9BA1-A1A512D17252}"/>
    <dgm:cxn modelId="{DE8FF10B-06FD-4E77-9FB4-7E8E9E4F1522}" type="presOf" srcId="{C0BFAC00-26D7-45D7-8115-4C770B58F81A}" destId="{97CDF2EB-A5F4-420C-ADE2-80C47D199D74}" srcOrd="0" destOrd="4" presId="urn:microsoft.com/office/officeart/2005/8/layout/list1"/>
    <dgm:cxn modelId="{EEA5E874-17A0-4FA8-BF12-63CA00CA4FFE}" type="presOf" srcId="{33170FCD-95B8-41B5-827D-F605F52524DB}" destId="{FE55720D-0843-4E07-8CF4-F49C56483F7B}" srcOrd="0" destOrd="0" presId="urn:microsoft.com/office/officeart/2005/8/layout/list1"/>
    <dgm:cxn modelId="{1FA569BF-C35B-46B3-B78F-E44DC55D9CB1}" type="presOf" srcId="{F2190EE4-C3CE-48F1-9F21-D9373B94516C}" destId="{120154BD-A7FF-4E9F-9780-E524186C8B9D}" srcOrd="0" destOrd="0" presId="urn:microsoft.com/office/officeart/2005/8/layout/list1"/>
    <dgm:cxn modelId="{65573CDD-E5CC-4FE7-8240-B9311C345AEF}" srcId="{1BAC6766-50BE-4F1E-88D2-87874FA6B551}" destId="{100E12EB-D74D-477F-9877-A30B78CFD4A7}" srcOrd="1" destOrd="0" parTransId="{D113CB1C-98CD-4C83-A3DB-10A7612CEA54}" sibTransId="{45AA7126-B769-44AD-B543-C9154922A1EC}"/>
    <dgm:cxn modelId="{A1B5A337-28B0-4577-A649-76F849AF7BE0}" srcId="{1BAC6766-50BE-4F1E-88D2-87874FA6B551}" destId="{1849E27D-AF23-4F1A-9168-AD29EFEB5FC9}" srcOrd="3" destOrd="0" parTransId="{23CD568B-2004-4583-B55B-A208CD8EA7D1}" sibTransId="{C6CA856D-B187-4A1C-B5F1-9C3F7AA6BB8F}"/>
    <dgm:cxn modelId="{610545F3-AB45-4825-BF58-0FB06A26144D}" type="presOf" srcId="{663DC649-6207-47E0-B7E3-B0A5DD2C2F7E}" destId="{120154BD-A7FF-4E9F-9780-E524186C8B9D}" srcOrd="0" destOrd="3" presId="urn:microsoft.com/office/officeart/2005/8/layout/list1"/>
    <dgm:cxn modelId="{87BE96B3-2E42-4682-B813-FCDD9B4F346E}" srcId="{1BAC6766-50BE-4F1E-88D2-87874FA6B551}" destId="{D38A1EDC-0066-4A4B-8D4A-D712B95A3DD8}" srcOrd="2" destOrd="0" parTransId="{89B17F8F-2149-4ADF-A8BF-9271A442C109}" sibTransId="{E9494B20-AEAD-4D49-8E97-E7D7E8D2CFA2}"/>
    <dgm:cxn modelId="{8BA27877-9AC3-4BCF-BAA2-7EDBC6CCDCAA}" srcId="{1B6BCAD5-F3AC-40E8-9790-F1598FDD59F6}" destId="{90FAFF79-A076-49F7-90A7-19FC6F435DF0}" srcOrd="6" destOrd="0" parTransId="{D5D0A245-2868-44EB-A035-1DA1E35F131E}" sibTransId="{9AAEB53E-F805-4932-ACF2-C6D53E572482}"/>
    <dgm:cxn modelId="{EE3AFB86-226C-4C55-8D36-67602A8C147E}" type="presOf" srcId="{1B6BCAD5-F3AC-40E8-9790-F1598FDD59F6}" destId="{07B1BC89-4207-44F0-954C-1EE03ED4D953}" srcOrd="0" destOrd="0" presId="urn:microsoft.com/office/officeart/2005/8/layout/list1"/>
    <dgm:cxn modelId="{69DECD69-EB1E-40FB-8009-74535773F931}" srcId="{33170FCD-95B8-41B5-827D-F605F52524DB}" destId="{1BAC6766-50BE-4F1E-88D2-87874FA6B551}" srcOrd="1" destOrd="0" parTransId="{B477FE01-CC7C-4368-A160-26176349CEE3}" sibTransId="{BD1B1225-CDD2-4486-A7BE-4E444A34A898}"/>
    <dgm:cxn modelId="{398F9A88-2A48-45B4-9617-B1E7C311AB51}" type="presOf" srcId="{269DA88A-4C3B-475C-A79F-C170456A34B7}" destId="{120154BD-A7FF-4E9F-9780-E524186C8B9D}" srcOrd="0" destOrd="7" presId="urn:microsoft.com/office/officeart/2005/8/layout/list1"/>
    <dgm:cxn modelId="{F998DEFC-3B91-4949-940C-B39A9343C20A}" type="presOf" srcId="{A98DB31B-76CA-4622-A3EA-6DCDBF4F5779}" destId="{120154BD-A7FF-4E9F-9780-E524186C8B9D}" srcOrd="0" destOrd="1" presId="urn:microsoft.com/office/officeart/2005/8/layout/list1"/>
    <dgm:cxn modelId="{3C47F757-C064-4C1C-993E-9AEF28832F9C}" srcId="{1B6BCAD5-F3AC-40E8-9790-F1598FDD59F6}" destId="{1EEA1CF5-6BBD-4EDB-8213-939B14D13BF4}" srcOrd="4" destOrd="0" parTransId="{42D9F3D6-D9BD-45A7-B9EA-22007674A4A3}" sibTransId="{493CD5C1-F1BE-4E21-A881-84B96975513F}"/>
    <dgm:cxn modelId="{F0C2A694-7535-47F4-9909-3B6A688A2AE5}" type="presOf" srcId="{B42CA29E-DF1E-46FE-ABC0-E259E23297D5}" destId="{97CDF2EB-A5F4-420C-ADE2-80C47D199D74}" srcOrd="0" destOrd="0" presId="urn:microsoft.com/office/officeart/2005/8/layout/list1"/>
    <dgm:cxn modelId="{9A96D7B5-7EFF-4F09-8304-4684E78ED887}" srcId="{1B6BCAD5-F3AC-40E8-9790-F1598FDD59F6}" destId="{33E3D8BD-2E93-4516-83D2-16F6997EDAD1}" srcOrd="2" destOrd="0" parTransId="{66F80DD9-B24B-4D74-A186-5C412B3C2109}" sibTransId="{1E66AA0F-4458-49B2-BC54-D063546C2174}"/>
    <dgm:cxn modelId="{7830D645-8F2E-434D-89A1-BAD91712C4CD}" type="presParOf" srcId="{FE55720D-0843-4E07-8CF4-F49C56483F7B}" destId="{0B4DE107-633E-4A19-AE46-BB100F7E7396}" srcOrd="0" destOrd="0" presId="urn:microsoft.com/office/officeart/2005/8/layout/list1"/>
    <dgm:cxn modelId="{D8B44AB3-81A8-4717-A891-734F0C88BF4F}" type="presParOf" srcId="{0B4DE107-633E-4A19-AE46-BB100F7E7396}" destId="{07B1BC89-4207-44F0-954C-1EE03ED4D953}" srcOrd="0" destOrd="0" presId="urn:microsoft.com/office/officeart/2005/8/layout/list1"/>
    <dgm:cxn modelId="{55B04106-1614-46B2-B71E-227A526B3996}" type="presParOf" srcId="{0B4DE107-633E-4A19-AE46-BB100F7E7396}" destId="{E8BBFF5B-2CAF-4D09-8FD9-31E855523A5A}" srcOrd="1" destOrd="0" presId="urn:microsoft.com/office/officeart/2005/8/layout/list1"/>
    <dgm:cxn modelId="{1A7DE62F-2EB4-43C2-83FB-67B901BE9E61}" type="presParOf" srcId="{FE55720D-0843-4E07-8CF4-F49C56483F7B}" destId="{45A833D8-9D89-4004-B0C7-7B60E3CCB1D1}" srcOrd="1" destOrd="0" presId="urn:microsoft.com/office/officeart/2005/8/layout/list1"/>
    <dgm:cxn modelId="{FBB04ACA-058B-4C91-8A0F-7004943CDD26}" type="presParOf" srcId="{FE55720D-0843-4E07-8CF4-F49C56483F7B}" destId="{120154BD-A7FF-4E9F-9780-E524186C8B9D}" srcOrd="2" destOrd="0" presId="urn:microsoft.com/office/officeart/2005/8/layout/list1"/>
    <dgm:cxn modelId="{CBFB0919-8508-437D-80E0-998184B1F707}" type="presParOf" srcId="{FE55720D-0843-4E07-8CF4-F49C56483F7B}" destId="{34F56600-CBD2-4623-AC72-4EB4ED5763E5}" srcOrd="3" destOrd="0" presId="urn:microsoft.com/office/officeart/2005/8/layout/list1"/>
    <dgm:cxn modelId="{670B4BE7-070A-49FD-AC42-B27B2C46F563}" type="presParOf" srcId="{FE55720D-0843-4E07-8CF4-F49C56483F7B}" destId="{FDE01818-253F-45FE-8503-E175C479E95E}" srcOrd="4" destOrd="0" presId="urn:microsoft.com/office/officeart/2005/8/layout/list1"/>
    <dgm:cxn modelId="{D75251BB-D453-4508-9C47-2FC0A2E3D3F0}" type="presParOf" srcId="{FDE01818-253F-45FE-8503-E175C479E95E}" destId="{1DF26D56-DDB0-46E1-A023-A6D8DE1392F5}" srcOrd="0" destOrd="0" presId="urn:microsoft.com/office/officeart/2005/8/layout/list1"/>
    <dgm:cxn modelId="{4C37F326-743C-4994-A43B-AB6F0B7AE2C6}" type="presParOf" srcId="{FDE01818-253F-45FE-8503-E175C479E95E}" destId="{F8CDCB53-4AA7-4A1A-845E-B53D4D4E269E}" srcOrd="1" destOrd="0" presId="urn:microsoft.com/office/officeart/2005/8/layout/list1"/>
    <dgm:cxn modelId="{03BF477D-3B7B-4158-B2BB-645D6919EDFB}" type="presParOf" srcId="{FE55720D-0843-4E07-8CF4-F49C56483F7B}" destId="{EC439B94-ED3F-426C-8626-B74CD550FBEF}" srcOrd="5" destOrd="0" presId="urn:microsoft.com/office/officeart/2005/8/layout/list1"/>
    <dgm:cxn modelId="{ACCA052A-751F-4803-9BAB-ECEAE8AF7824}" type="presParOf" srcId="{FE55720D-0843-4E07-8CF4-F49C56483F7B}" destId="{97CDF2EB-A5F4-420C-ADE2-80C47D199D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70FCD-95B8-41B5-827D-F605F52524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BAC6766-50BE-4F1E-88D2-87874FA6B55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kumimoji="1"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kumimoji="1"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 및 기술지원 실적</a:t>
          </a:r>
          <a:endParaRPr lang="ko-KR" b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77FE01-CC7C-4368-A160-26176349CEE3}" type="par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D1B1225-CDD2-4486-A7BE-4E444A34A898}" type="sib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2CA29E-DF1E-46FE-ABC0-E259E23297D5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매그나칩 반도체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Magnapro 2016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3F84B8B-8C61-415E-ABBE-AAA09E8057BE}" type="par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9BBCC993-0A6D-4C40-B5B0-08BB4545464D}" type="sib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1B6BCAD5-F3AC-40E8-9790-F1598FDD59F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실적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0AFA62A-AAC9-4C87-A564-2F7A3BEB8218}" type="par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BCF42967-8B93-43B8-9382-E42D3E655458}" type="sib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F2190EE4-C3CE-48F1-9F21-D9373B94516C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어보브 반도체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구축사업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3EFDEEE-81CC-42B9-A889-7F04219BDDC3}" type="par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0190C8BD-A3B8-43D8-8411-AFA13DC893CE}" type="sib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2C9B4B97-F720-4CB8-8407-CD1C9720B535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동화기업 설비투자 관리시스템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(PMS)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구축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A830F8C-30DD-4762-8706-A04824914C6D}" type="parTrans" cxnId="{A5A6D28C-B34E-4FBB-893F-27862B8044E1}">
      <dgm:prSet/>
      <dgm:spPr/>
      <dgm:t>
        <a:bodyPr/>
        <a:lstStyle/>
        <a:p>
          <a:pPr latinLnBrk="1"/>
          <a:endParaRPr lang="ko-KR" altLang="en-US"/>
        </a:p>
      </dgm:t>
    </dgm:pt>
    <dgm:pt modelId="{46D09FA3-72BD-4A12-B262-B276BB7DEC06}" type="sibTrans" cxnId="{A5A6D28C-B34E-4FBB-893F-27862B8044E1}">
      <dgm:prSet/>
      <dgm:spPr/>
      <dgm:t>
        <a:bodyPr/>
        <a:lstStyle/>
        <a:p>
          <a:pPr latinLnBrk="1"/>
          <a:endParaRPr lang="ko-KR" altLang="en-US"/>
        </a:p>
      </dgm:t>
    </dgm:pt>
    <dgm:pt modelId="{7937F7DA-CF44-4FD2-802A-05331CAD0FF3}">
      <dgm:prSet/>
      <dgm:spPr/>
      <dgm:t>
        <a:bodyPr/>
        <a:lstStyle/>
        <a:p>
          <a:pPr rtl="0" latinLnBrk="1"/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“2016</a:t>
          </a:r>
          <a:r>
            <a:rPr lang="ko-KR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년 정보화사업 성과관리 컨설팅 연구용역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5187C1B-9B49-4797-BBC5-CCA68566A6E8}" type="parTrans" cxnId="{D4A86858-AF9C-46D2-986C-8E41D67B2140}">
      <dgm:prSet/>
      <dgm:spPr/>
      <dgm:t>
        <a:bodyPr/>
        <a:lstStyle/>
        <a:p>
          <a:pPr latinLnBrk="1"/>
          <a:endParaRPr lang="ko-KR" altLang="en-US"/>
        </a:p>
      </dgm:t>
    </dgm:pt>
    <dgm:pt modelId="{19561974-5FC0-4E3D-966B-F169BC0A208B}" type="sibTrans" cxnId="{D4A86858-AF9C-46D2-986C-8E41D67B2140}">
      <dgm:prSet/>
      <dgm:spPr/>
      <dgm:t>
        <a:bodyPr/>
        <a:lstStyle/>
        <a:p>
          <a:pPr latinLnBrk="1"/>
          <a:endParaRPr lang="ko-KR" altLang="en-US"/>
        </a:p>
      </dgm:t>
    </dgm:pt>
    <dgm:pt modelId="{8E66DFC7-B9E2-4725-879C-470CF4962659}">
      <dgm:prSet/>
      <dgm:spPr/>
      <dgm:t>
        <a:bodyPr/>
        <a:lstStyle/>
        <a:p>
          <a:pPr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평창 동계올림픽 조직위원회 협업관리시스템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(SharePoint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영역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)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참여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19D64F5-9128-4C7C-AD05-E6FB12308A34}" type="parTrans" cxnId="{69B6F290-5F6A-4F35-A154-546617B10FC4}">
      <dgm:prSet/>
      <dgm:spPr/>
      <dgm:t>
        <a:bodyPr/>
        <a:lstStyle/>
        <a:p>
          <a:pPr latinLnBrk="1"/>
          <a:endParaRPr lang="ko-KR" altLang="en-US"/>
        </a:p>
      </dgm:t>
    </dgm:pt>
    <dgm:pt modelId="{2EEB2153-1E46-45FD-B25B-10CA5BC1BCBD}" type="sibTrans" cxnId="{69B6F290-5F6A-4F35-A154-546617B10FC4}">
      <dgm:prSet/>
      <dgm:spPr/>
      <dgm:t>
        <a:bodyPr/>
        <a:lstStyle/>
        <a:p>
          <a:pPr latinLnBrk="1"/>
          <a:endParaRPr lang="ko-KR" altLang="en-US"/>
        </a:p>
      </dgm:t>
    </dgm:pt>
    <dgm:pt modelId="{072A7A1B-0132-48D7-AE68-03D66DA3A221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매그나칩 반도체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MX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폴더 기능개선 프로젝트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797F3E5-0050-4A31-A0AF-DAF47B43FC36}" type="parTrans" cxnId="{2DB41B63-79A3-4DDC-A761-17D43BF9ADBC}">
      <dgm:prSet/>
      <dgm:spPr/>
      <dgm:t>
        <a:bodyPr/>
        <a:lstStyle/>
        <a:p>
          <a:pPr latinLnBrk="1"/>
          <a:endParaRPr lang="ko-KR" altLang="en-US"/>
        </a:p>
      </dgm:t>
    </dgm:pt>
    <dgm:pt modelId="{CFAD330D-3A24-4FBD-972A-ADD7B81A8ED3}" type="sibTrans" cxnId="{2DB41B63-79A3-4DDC-A761-17D43BF9ADBC}">
      <dgm:prSet/>
      <dgm:spPr/>
      <dgm:t>
        <a:bodyPr/>
        <a:lstStyle/>
        <a:p>
          <a:pPr latinLnBrk="1"/>
          <a:endParaRPr lang="ko-KR" altLang="en-US"/>
        </a:p>
      </dgm:t>
    </dgm:pt>
    <dgm:pt modelId="{1993BC19-3B32-495D-9CE9-9B43E4BC2E7D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3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차 고도화 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4465226-C2E8-484E-91D3-E01256CD1072}" type="parTrans" cxnId="{F10CD3A5-79D2-4214-B5F8-5D2649CDD24D}">
      <dgm:prSet/>
      <dgm:spPr/>
      <dgm:t>
        <a:bodyPr/>
        <a:lstStyle/>
        <a:p>
          <a:pPr latinLnBrk="1"/>
          <a:endParaRPr lang="ko-KR" altLang="en-US"/>
        </a:p>
      </dgm:t>
    </dgm:pt>
    <dgm:pt modelId="{C18ED5D8-9B31-431C-A281-3202237B9F5B}" type="sibTrans" cxnId="{F10CD3A5-79D2-4214-B5F8-5D2649CDD24D}">
      <dgm:prSet/>
      <dgm:spPr/>
      <dgm:t>
        <a:bodyPr/>
        <a:lstStyle/>
        <a:p>
          <a:pPr latinLnBrk="1"/>
          <a:endParaRPr lang="ko-KR" altLang="en-US"/>
        </a:p>
      </dgm:t>
    </dgm:pt>
    <dgm:pt modelId="{C2257985-8C25-4F27-AC5F-B1C254EC76E4}">
      <dgm:prSet/>
      <dgm:spPr/>
      <dgm:t>
        <a:bodyPr/>
        <a:lstStyle/>
        <a:p>
          <a:pPr rtl="0" latinLnBrk="1"/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KB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증권 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+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현대증권 통합프로젝트 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컨설팅 및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12EB282-C604-4759-AAEB-F909AA3BF2F1}" type="parTrans" cxnId="{C8A69DD4-E3D3-4C17-84EE-C1899B66D0B2}">
      <dgm:prSet/>
      <dgm:spPr/>
      <dgm:t>
        <a:bodyPr/>
        <a:lstStyle/>
        <a:p>
          <a:pPr latinLnBrk="1"/>
          <a:endParaRPr lang="ko-KR" altLang="en-US"/>
        </a:p>
      </dgm:t>
    </dgm:pt>
    <dgm:pt modelId="{C4CD568A-A899-4D76-9586-F9F191F1E3CA}" type="sibTrans" cxnId="{C8A69DD4-E3D3-4C17-84EE-C1899B66D0B2}">
      <dgm:prSet/>
      <dgm:spPr/>
      <dgm:t>
        <a:bodyPr/>
        <a:lstStyle/>
        <a:p>
          <a:pPr latinLnBrk="1"/>
          <a:endParaRPr lang="ko-KR" altLang="en-US"/>
        </a:p>
      </dgm:t>
    </dgm:pt>
    <dgm:pt modelId="{54840E41-6FDE-411F-B47C-B102B4ED81BE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시스템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50B92B9-D070-49BC-82C4-03B546C9DF01}" type="parTrans" cxnId="{75838186-67D1-4B86-9122-04274E5FDD51}">
      <dgm:prSet/>
      <dgm:spPr/>
      <dgm:t>
        <a:bodyPr/>
        <a:lstStyle/>
        <a:p>
          <a:pPr latinLnBrk="1"/>
          <a:endParaRPr lang="ko-KR" altLang="en-US"/>
        </a:p>
      </dgm:t>
    </dgm:pt>
    <dgm:pt modelId="{99DD3EAC-20A2-494A-B107-92C3EDC1DC87}" type="sibTrans" cxnId="{75838186-67D1-4B86-9122-04274E5FDD51}">
      <dgm:prSet/>
      <dgm:spPr/>
      <dgm:t>
        <a:bodyPr/>
        <a:lstStyle/>
        <a:p>
          <a:pPr latinLnBrk="1"/>
          <a:endParaRPr lang="ko-KR" altLang="en-US"/>
        </a:p>
      </dgm:t>
    </dgm:pt>
    <dgm:pt modelId="{028846F3-74C1-41EB-9856-E861A2390457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삼성전기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기능개선 및 기술지원 서비스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540631F-B9B9-42BF-9200-F1761E6C9AC3}" type="parTrans" cxnId="{0C368526-6D79-4C2F-99B3-ACB4AD2FD1D0}">
      <dgm:prSet/>
      <dgm:spPr/>
      <dgm:t>
        <a:bodyPr/>
        <a:lstStyle/>
        <a:p>
          <a:pPr latinLnBrk="1"/>
          <a:endParaRPr lang="ko-KR" altLang="en-US"/>
        </a:p>
      </dgm:t>
    </dgm:pt>
    <dgm:pt modelId="{24957728-38D9-4192-BA33-01CB641F867A}" type="sibTrans" cxnId="{0C368526-6D79-4C2F-99B3-ACB4AD2FD1D0}">
      <dgm:prSet/>
      <dgm:spPr/>
      <dgm:t>
        <a:bodyPr/>
        <a:lstStyle/>
        <a:p>
          <a:pPr latinLnBrk="1"/>
          <a:endParaRPr lang="ko-KR" altLang="en-US"/>
        </a:p>
      </dgm:t>
    </dgm:pt>
    <dgm:pt modelId="{24DA93C8-81DB-49EE-9374-12157A97FD0C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DDPS, SDPS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고객사 기술지원 대행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94497A0-BA63-43F8-A7BD-A314144289BC}" type="parTrans" cxnId="{77B13CC7-3BEC-43B9-B536-2C6FCD264BC9}">
      <dgm:prSet/>
      <dgm:spPr/>
      <dgm:t>
        <a:bodyPr/>
        <a:lstStyle/>
        <a:p>
          <a:pPr latinLnBrk="1"/>
          <a:endParaRPr lang="ko-KR" altLang="en-US"/>
        </a:p>
      </dgm:t>
    </dgm:pt>
    <dgm:pt modelId="{FA40D73B-3506-4D2F-9BEF-9906DFEFB208}" type="sibTrans" cxnId="{77B13CC7-3BEC-43B9-B536-2C6FCD264BC9}">
      <dgm:prSet/>
      <dgm:spPr/>
      <dgm:t>
        <a:bodyPr/>
        <a:lstStyle/>
        <a:p>
          <a:pPr latinLnBrk="1"/>
          <a:endParaRPr lang="ko-KR" altLang="en-US"/>
        </a:p>
      </dgm:t>
    </dgm:pt>
    <dgm:pt modelId="{3B707AA3-7E44-4AF7-85A5-6559C3E4613A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평창동계올림픽 조직위원회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시스템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12624F60-BF1C-4918-ADF1-AD48FCEAFCE8}" type="parTrans" cxnId="{D6D9150F-0D64-4938-83B6-903EA3CCA724}">
      <dgm:prSet/>
      <dgm:spPr/>
      <dgm:t>
        <a:bodyPr/>
        <a:lstStyle/>
        <a:p>
          <a:pPr latinLnBrk="1"/>
          <a:endParaRPr lang="ko-KR" altLang="en-US"/>
        </a:p>
      </dgm:t>
    </dgm:pt>
    <dgm:pt modelId="{14EDE0D4-4A0A-49B2-825C-5913B4C6B2EF}" type="sibTrans" cxnId="{D6D9150F-0D64-4938-83B6-903EA3CCA724}">
      <dgm:prSet/>
      <dgm:spPr/>
      <dgm:t>
        <a:bodyPr/>
        <a:lstStyle/>
        <a:p>
          <a:pPr latinLnBrk="1"/>
          <a:endParaRPr lang="ko-KR" altLang="en-US"/>
        </a:p>
      </dgm:t>
    </dgm:pt>
    <dgm:pt modelId="{057D7C58-5479-4060-BCDE-04ED5E38A658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D201FB5-0BB3-4DE2-AF41-0F05D398D2B5}" type="parTrans" cxnId="{AFB58EFA-810E-4C04-B7A8-F5FD477E0111}">
      <dgm:prSet/>
      <dgm:spPr/>
      <dgm:t>
        <a:bodyPr/>
        <a:lstStyle/>
        <a:p>
          <a:pPr latinLnBrk="1"/>
          <a:endParaRPr lang="ko-KR" altLang="en-US"/>
        </a:p>
      </dgm:t>
    </dgm:pt>
    <dgm:pt modelId="{6EFA6FBD-9B49-44AA-AEAA-AEFD75E815C4}" type="sibTrans" cxnId="{AFB58EFA-810E-4C04-B7A8-F5FD477E0111}">
      <dgm:prSet/>
      <dgm:spPr/>
      <dgm:t>
        <a:bodyPr/>
        <a:lstStyle/>
        <a:p>
          <a:pPr latinLnBrk="1"/>
          <a:endParaRPr lang="ko-KR" altLang="en-US"/>
        </a:p>
      </dgm:t>
    </dgm:pt>
    <dgm:pt modelId="{1E5BCCF8-B328-4D62-AB78-D59B0071A14E}">
      <dgm:prSet/>
      <dgm:spPr/>
      <dgm:t>
        <a:bodyPr/>
        <a:lstStyle/>
        <a:p>
          <a:pPr latinLnBrk="1"/>
          <a:r>
            <a:rPr lang="ko-KR" altLang="en-US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altLang="en-US"/>
        </a:p>
      </dgm:t>
    </dgm:pt>
    <dgm:pt modelId="{3B4BE492-4A6C-40EE-AF0F-55DAB7E74249}" type="parTrans" cxnId="{9730441B-8B50-4221-A6CE-922D3F25DD50}">
      <dgm:prSet/>
      <dgm:spPr/>
      <dgm:t>
        <a:bodyPr/>
        <a:lstStyle/>
        <a:p>
          <a:pPr latinLnBrk="1"/>
          <a:endParaRPr lang="ko-KR" altLang="en-US"/>
        </a:p>
      </dgm:t>
    </dgm:pt>
    <dgm:pt modelId="{D54079D0-33DB-4D60-A643-A6D3A3505852}" type="sibTrans" cxnId="{9730441B-8B50-4221-A6CE-922D3F25DD50}">
      <dgm:prSet/>
      <dgm:spPr/>
      <dgm:t>
        <a:bodyPr/>
        <a:lstStyle/>
        <a:p>
          <a:pPr latinLnBrk="1"/>
          <a:endParaRPr lang="ko-KR" altLang="en-US"/>
        </a:p>
      </dgm:t>
    </dgm:pt>
    <dgm:pt modelId="{FE55720D-0843-4E07-8CF4-F49C56483F7B}" type="pres">
      <dgm:prSet presAssocID="{33170FCD-95B8-41B5-827D-F605F52524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4DE107-633E-4A19-AE46-BB100F7E7396}" type="pres">
      <dgm:prSet presAssocID="{1B6BCAD5-F3AC-40E8-9790-F1598FDD59F6}" presName="parentLin" presStyleCnt="0"/>
      <dgm:spPr/>
    </dgm:pt>
    <dgm:pt modelId="{07B1BC89-4207-44F0-954C-1EE03ED4D953}" type="pres">
      <dgm:prSet presAssocID="{1B6BCAD5-F3AC-40E8-9790-F1598FDD59F6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8BBFF5B-2CAF-4D09-8FD9-31E855523A5A}" type="pres">
      <dgm:prSet presAssocID="{1B6BCAD5-F3AC-40E8-9790-F1598FDD59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A833D8-9D89-4004-B0C7-7B60E3CCB1D1}" type="pres">
      <dgm:prSet presAssocID="{1B6BCAD5-F3AC-40E8-9790-F1598FDD59F6}" presName="negativeSpace" presStyleCnt="0"/>
      <dgm:spPr/>
    </dgm:pt>
    <dgm:pt modelId="{120154BD-A7FF-4E9F-9780-E524186C8B9D}" type="pres">
      <dgm:prSet presAssocID="{1B6BCAD5-F3AC-40E8-9790-F1598FDD59F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56600-CBD2-4623-AC72-4EB4ED5763E5}" type="pres">
      <dgm:prSet presAssocID="{BCF42967-8B93-43B8-9382-E42D3E655458}" presName="spaceBetweenRectangles" presStyleCnt="0"/>
      <dgm:spPr/>
    </dgm:pt>
    <dgm:pt modelId="{FDE01818-253F-45FE-8503-E175C479E95E}" type="pres">
      <dgm:prSet presAssocID="{1BAC6766-50BE-4F1E-88D2-87874FA6B551}" presName="parentLin" presStyleCnt="0"/>
      <dgm:spPr/>
    </dgm:pt>
    <dgm:pt modelId="{1DF26D56-DDB0-46E1-A023-A6D8DE1392F5}" type="pres">
      <dgm:prSet presAssocID="{1BAC6766-50BE-4F1E-88D2-87874FA6B551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8CDCB53-4AA7-4A1A-845E-B53D4D4E269E}" type="pres">
      <dgm:prSet presAssocID="{1BAC6766-50BE-4F1E-88D2-87874FA6B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439B94-ED3F-426C-8626-B74CD550FBEF}" type="pres">
      <dgm:prSet presAssocID="{1BAC6766-50BE-4F1E-88D2-87874FA6B551}" presName="negativeSpace" presStyleCnt="0"/>
      <dgm:spPr/>
    </dgm:pt>
    <dgm:pt modelId="{97CDF2EB-A5F4-420C-ADE2-80C47D199D74}" type="pres">
      <dgm:prSet presAssocID="{1BAC6766-50BE-4F1E-88D2-87874FA6B55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9211322-3B71-4264-87E8-335C2D37B194}" type="presOf" srcId="{057D7C58-5479-4060-BCDE-04ED5E38A658}" destId="{97CDF2EB-A5F4-420C-ADE2-80C47D199D74}" srcOrd="0" destOrd="5" presId="urn:microsoft.com/office/officeart/2005/8/layout/list1"/>
    <dgm:cxn modelId="{D1AB2CAB-07CC-44B4-AF43-0CFA793ED194}" type="presOf" srcId="{1E5BCCF8-B328-4D62-AB78-D59B0071A14E}" destId="{97CDF2EB-A5F4-420C-ADE2-80C47D199D74}" srcOrd="0" destOrd="6" presId="urn:microsoft.com/office/officeart/2005/8/layout/list1"/>
    <dgm:cxn modelId="{423783F4-6FF8-47C5-8624-7FA80045D36C}" type="presOf" srcId="{1BAC6766-50BE-4F1E-88D2-87874FA6B551}" destId="{1DF26D56-DDB0-46E1-A023-A6D8DE1392F5}" srcOrd="0" destOrd="0" presId="urn:microsoft.com/office/officeart/2005/8/layout/list1"/>
    <dgm:cxn modelId="{DEA9B543-F74D-42FD-A3A2-3B30F4F447B2}" srcId="{1B6BCAD5-F3AC-40E8-9790-F1598FDD59F6}" destId="{F2190EE4-C3CE-48F1-9F21-D9373B94516C}" srcOrd="0" destOrd="0" parTransId="{03EFDEEE-81CC-42B9-A889-7F04219BDDC3}" sibTransId="{0190C8BD-A3B8-43D8-8411-AFA13DC893CE}"/>
    <dgm:cxn modelId="{69B6F290-5F6A-4F35-A154-546617B10FC4}" srcId="{1B6BCAD5-F3AC-40E8-9790-F1598FDD59F6}" destId="{8E66DFC7-B9E2-4725-879C-470CF4962659}" srcOrd="3" destOrd="0" parTransId="{519D64F5-9128-4C7C-AD05-E6FB12308A34}" sibTransId="{2EEB2153-1E46-45FD-B25B-10CA5BC1BCBD}"/>
    <dgm:cxn modelId="{2DB41B63-79A3-4DDC-A761-17D43BF9ADBC}" srcId="{1B6BCAD5-F3AC-40E8-9790-F1598FDD59F6}" destId="{072A7A1B-0132-48D7-AE68-03D66DA3A221}" srcOrd="4" destOrd="0" parTransId="{5797F3E5-0050-4A31-A0AF-DAF47B43FC36}" sibTransId="{CFAD330D-3A24-4FBD-972A-ADD7B81A8ED3}"/>
    <dgm:cxn modelId="{AFB58EFA-810E-4C04-B7A8-F5FD477E0111}" srcId="{1BAC6766-50BE-4F1E-88D2-87874FA6B551}" destId="{057D7C58-5479-4060-BCDE-04ED5E38A658}" srcOrd="5" destOrd="0" parTransId="{4D201FB5-0BB3-4DE2-AF41-0F05D398D2B5}" sibTransId="{6EFA6FBD-9B49-44AA-AEAA-AEFD75E815C4}"/>
    <dgm:cxn modelId="{75838186-67D1-4B86-9122-04274E5FDD51}" srcId="{1BAC6766-50BE-4F1E-88D2-87874FA6B551}" destId="{54840E41-6FDE-411F-B47C-B102B4ED81BE}" srcOrd="1" destOrd="0" parTransId="{B50B92B9-D070-49BC-82C4-03B546C9DF01}" sibTransId="{99DD3EAC-20A2-494A-B107-92C3EDC1DC87}"/>
    <dgm:cxn modelId="{71335B70-85C3-4C49-8CFE-29FB653E1B1D}" type="presOf" srcId="{7937F7DA-CF44-4FD2-802A-05331CAD0FF3}" destId="{120154BD-A7FF-4E9F-9780-E524186C8B9D}" srcOrd="0" destOrd="2" presId="urn:microsoft.com/office/officeart/2005/8/layout/list1"/>
    <dgm:cxn modelId="{0C368526-6D79-4C2F-99B3-ACB4AD2FD1D0}" srcId="{1BAC6766-50BE-4F1E-88D2-87874FA6B551}" destId="{028846F3-74C1-41EB-9856-E861A2390457}" srcOrd="2" destOrd="0" parTransId="{A540631F-B9B9-42BF-9200-F1761E6C9AC3}" sibTransId="{24957728-38D9-4192-BA33-01CB641F867A}"/>
    <dgm:cxn modelId="{9991CD88-E2F5-4910-8041-D756AE129F4D}" type="presOf" srcId="{33170FCD-95B8-41B5-827D-F605F52524DB}" destId="{FE55720D-0843-4E07-8CF4-F49C56483F7B}" srcOrd="0" destOrd="0" presId="urn:microsoft.com/office/officeart/2005/8/layout/list1"/>
    <dgm:cxn modelId="{DA3CC4CE-3994-44EB-9B69-CA2004DA4EA6}" type="presOf" srcId="{1B6BCAD5-F3AC-40E8-9790-F1598FDD59F6}" destId="{07B1BC89-4207-44F0-954C-1EE03ED4D953}" srcOrd="0" destOrd="0" presId="urn:microsoft.com/office/officeart/2005/8/layout/list1"/>
    <dgm:cxn modelId="{9A02AD31-4DC6-46F0-8A27-F7F5FBF6998D}" type="presOf" srcId="{1BAC6766-50BE-4F1E-88D2-87874FA6B551}" destId="{F8CDCB53-4AA7-4A1A-845E-B53D4D4E269E}" srcOrd="1" destOrd="0" presId="urn:microsoft.com/office/officeart/2005/8/layout/list1"/>
    <dgm:cxn modelId="{39D66FFA-035D-4785-B960-49A74980D335}" srcId="{33170FCD-95B8-41B5-827D-F605F52524DB}" destId="{1B6BCAD5-F3AC-40E8-9790-F1598FDD59F6}" srcOrd="0" destOrd="0" parTransId="{80AFA62A-AAC9-4C87-A564-2F7A3BEB8218}" sibTransId="{BCF42967-8B93-43B8-9382-E42D3E655458}"/>
    <dgm:cxn modelId="{28F11D43-EF81-437F-A27E-FD139F8D25B2}" srcId="{1BAC6766-50BE-4F1E-88D2-87874FA6B551}" destId="{B42CA29E-DF1E-46FE-ABC0-E259E23297D5}" srcOrd="0" destOrd="0" parTransId="{33F84B8B-8C61-415E-ABBE-AAA09E8057BE}" sibTransId="{9BBCC993-0A6D-4C40-B5B0-08BB4545464D}"/>
    <dgm:cxn modelId="{C8A69DD4-E3D3-4C17-84EE-C1899B66D0B2}" srcId="{1B6BCAD5-F3AC-40E8-9790-F1598FDD59F6}" destId="{C2257985-8C25-4F27-AC5F-B1C254EC76E4}" srcOrd="6" destOrd="0" parTransId="{C12EB282-C604-4759-AAEB-F909AA3BF2F1}" sibTransId="{C4CD568A-A899-4D76-9586-F9F191F1E3CA}"/>
    <dgm:cxn modelId="{F10CD3A5-79D2-4214-B5F8-5D2649CDD24D}" srcId="{1B6BCAD5-F3AC-40E8-9790-F1598FDD59F6}" destId="{1993BC19-3B32-495D-9CE9-9B43E4BC2E7D}" srcOrd="5" destOrd="0" parTransId="{84465226-C2E8-484E-91D3-E01256CD1072}" sibTransId="{C18ED5D8-9B31-431C-A281-3202237B9F5B}"/>
    <dgm:cxn modelId="{D4A86858-AF9C-46D2-986C-8E41D67B2140}" srcId="{1B6BCAD5-F3AC-40E8-9790-F1598FDD59F6}" destId="{7937F7DA-CF44-4FD2-802A-05331CAD0FF3}" srcOrd="2" destOrd="0" parTransId="{F5187C1B-9B49-4797-BBC5-CCA68566A6E8}" sibTransId="{19561974-5FC0-4E3D-966B-F169BC0A208B}"/>
    <dgm:cxn modelId="{29879785-1215-47FC-BACB-0E06EBFE5D46}" type="presOf" srcId="{C2257985-8C25-4F27-AC5F-B1C254EC76E4}" destId="{120154BD-A7FF-4E9F-9780-E524186C8B9D}" srcOrd="0" destOrd="6" presId="urn:microsoft.com/office/officeart/2005/8/layout/list1"/>
    <dgm:cxn modelId="{AEFE0032-8362-4A65-9F00-A5599446DD70}" type="presOf" srcId="{B42CA29E-DF1E-46FE-ABC0-E259E23297D5}" destId="{97CDF2EB-A5F4-420C-ADE2-80C47D199D74}" srcOrd="0" destOrd="0" presId="urn:microsoft.com/office/officeart/2005/8/layout/list1"/>
    <dgm:cxn modelId="{DE01E5B3-170B-4794-BFB8-39A93C6B363C}" type="presOf" srcId="{F2190EE4-C3CE-48F1-9F21-D9373B94516C}" destId="{120154BD-A7FF-4E9F-9780-E524186C8B9D}" srcOrd="0" destOrd="0" presId="urn:microsoft.com/office/officeart/2005/8/layout/list1"/>
    <dgm:cxn modelId="{64D67EB6-F30B-4A71-B55D-B500CE248E5D}" type="presOf" srcId="{54840E41-6FDE-411F-B47C-B102B4ED81BE}" destId="{97CDF2EB-A5F4-420C-ADE2-80C47D199D74}" srcOrd="0" destOrd="1" presId="urn:microsoft.com/office/officeart/2005/8/layout/list1"/>
    <dgm:cxn modelId="{C1AFE4B0-F3A0-466F-990A-1481DA4441F5}" type="presOf" srcId="{24DA93C8-81DB-49EE-9374-12157A97FD0C}" destId="{97CDF2EB-A5F4-420C-ADE2-80C47D199D74}" srcOrd="0" destOrd="3" presId="urn:microsoft.com/office/officeart/2005/8/layout/list1"/>
    <dgm:cxn modelId="{69DECD69-EB1E-40FB-8009-74535773F931}" srcId="{33170FCD-95B8-41B5-827D-F605F52524DB}" destId="{1BAC6766-50BE-4F1E-88D2-87874FA6B551}" srcOrd="1" destOrd="0" parTransId="{B477FE01-CC7C-4368-A160-26176349CEE3}" sibTransId="{BD1B1225-CDD2-4486-A7BE-4E444A34A898}"/>
    <dgm:cxn modelId="{87ED5166-22FA-4C3C-9432-DBB4E7A96A8F}" type="presOf" srcId="{1993BC19-3B32-495D-9CE9-9B43E4BC2E7D}" destId="{120154BD-A7FF-4E9F-9780-E524186C8B9D}" srcOrd="0" destOrd="5" presId="urn:microsoft.com/office/officeart/2005/8/layout/list1"/>
    <dgm:cxn modelId="{D5A3DD06-D13F-47D4-8967-6D3DFA9913EC}" type="presOf" srcId="{1B6BCAD5-F3AC-40E8-9790-F1598FDD59F6}" destId="{E8BBFF5B-2CAF-4D09-8FD9-31E855523A5A}" srcOrd="1" destOrd="0" presId="urn:microsoft.com/office/officeart/2005/8/layout/list1"/>
    <dgm:cxn modelId="{A821AA57-4A94-46BF-995A-41676E4E4A87}" type="presOf" srcId="{8E66DFC7-B9E2-4725-879C-470CF4962659}" destId="{120154BD-A7FF-4E9F-9780-E524186C8B9D}" srcOrd="0" destOrd="3" presId="urn:microsoft.com/office/officeart/2005/8/layout/list1"/>
    <dgm:cxn modelId="{77B13CC7-3BEC-43B9-B536-2C6FCD264BC9}" srcId="{1BAC6766-50BE-4F1E-88D2-87874FA6B551}" destId="{24DA93C8-81DB-49EE-9374-12157A97FD0C}" srcOrd="3" destOrd="0" parTransId="{F94497A0-BA63-43F8-A7BD-A314144289BC}" sibTransId="{FA40D73B-3506-4D2F-9BEF-9906DFEFB208}"/>
    <dgm:cxn modelId="{D6D9150F-0D64-4938-83B6-903EA3CCA724}" srcId="{1BAC6766-50BE-4F1E-88D2-87874FA6B551}" destId="{3B707AA3-7E44-4AF7-85A5-6559C3E4613A}" srcOrd="4" destOrd="0" parTransId="{12624F60-BF1C-4918-ADF1-AD48FCEAFCE8}" sibTransId="{14EDE0D4-4A0A-49B2-825C-5913B4C6B2EF}"/>
    <dgm:cxn modelId="{E95476B7-BB5F-4724-B510-C1EAF4D1A122}" type="presOf" srcId="{028846F3-74C1-41EB-9856-E861A2390457}" destId="{97CDF2EB-A5F4-420C-ADE2-80C47D199D74}" srcOrd="0" destOrd="2" presId="urn:microsoft.com/office/officeart/2005/8/layout/list1"/>
    <dgm:cxn modelId="{483971A1-EACC-4CB7-BA6F-9848EA60F6E1}" type="presOf" srcId="{2C9B4B97-F720-4CB8-8407-CD1C9720B535}" destId="{120154BD-A7FF-4E9F-9780-E524186C8B9D}" srcOrd="0" destOrd="1" presId="urn:microsoft.com/office/officeart/2005/8/layout/list1"/>
    <dgm:cxn modelId="{9730441B-8B50-4221-A6CE-922D3F25DD50}" srcId="{1BAC6766-50BE-4F1E-88D2-87874FA6B551}" destId="{1E5BCCF8-B328-4D62-AB78-D59B0071A14E}" srcOrd="6" destOrd="0" parTransId="{3B4BE492-4A6C-40EE-AF0F-55DAB7E74249}" sibTransId="{D54079D0-33DB-4D60-A643-A6D3A3505852}"/>
    <dgm:cxn modelId="{A5A6D28C-B34E-4FBB-893F-27862B8044E1}" srcId="{1B6BCAD5-F3AC-40E8-9790-F1598FDD59F6}" destId="{2C9B4B97-F720-4CB8-8407-CD1C9720B535}" srcOrd="1" destOrd="0" parTransId="{6A830F8C-30DD-4762-8706-A04824914C6D}" sibTransId="{46D09FA3-72BD-4A12-B262-B276BB7DEC06}"/>
    <dgm:cxn modelId="{4BB70C7A-A14F-4BD9-9816-DF8A5179C0EB}" type="presOf" srcId="{072A7A1B-0132-48D7-AE68-03D66DA3A221}" destId="{120154BD-A7FF-4E9F-9780-E524186C8B9D}" srcOrd="0" destOrd="4" presId="urn:microsoft.com/office/officeart/2005/8/layout/list1"/>
    <dgm:cxn modelId="{E82DE3DB-DEC1-469B-AFCA-683E55EE3B42}" type="presOf" srcId="{3B707AA3-7E44-4AF7-85A5-6559C3E4613A}" destId="{97CDF2EB-A5F4-420C-ADE2-80C47D199D74}" srcOrd="0" destOrd="4" presId="urn:microsoft.com/office/officeart/2005/8/layout/list1"/>
    <dgm:cxn modelId="{5EB9E886-E732-441E-BD98-74CFD311D086}" type="presParOf" srcId="{FE55720D-0843-4E07-8CF4-F49C56483F7B}" destId="{0B4DE107-633E-4A19-AE46-BB100F7E7396}" srcOrd="0" destOrd="0" presId="urn:microsoft.com/office/officeart/2005/8/layout/list1"/>
    <dgm:cxn modelId="{64688258-C837-4B56-8964-27E2FADEE29B}" type="presParOf" srcId="{0B4DE107-633E-4A19-AE46-BB100F7E7396}" destId="{07B1BC89-4207-44F0-954C-1EE03ED4D953}" srcOrd="0" destOrd="0" presId="urn:microsoft.com/office/officeart/2005/8/layout/list1"/>
    <dgm:cxn modelId="{8A65C80D-EC8E-4DA5-9256-55C13E34B92D}" type="presParOf" srcId="{0B4DE107-633E-4A19-AE46-BB100F7E7396}" destId="{E8BBFF5B-2CAF-4D09-8FD9-31E855523A5A}" srcOrd="1" destOrd="0" presId="urn:microsoft.com/office/officeart/2005/8/layout/list1"/>
    <dgm:cxn modelId="{C1DBAA70-336B-4FFF-B25D-761F6B5BEAE2}" type="presParOf" srcId="{FE55720D-0843-4E07-8CF4-F49C56483F7B}" destId="{45A833D8-9D89-4004-B0C7-7B60E3CCB1D1}" srcOrd="1" destOrd="0" presId="urn:microsoft.com/office/officeart/2005/8/layout/list1"/>
    <dgm:cxn modelId="{F1C416CF-09CC-411A-B68C-724BBF1F9156}" type="presParOf" srcId="{FE55720D-0843-4E07-8CF4-F49C56483F7B}" destId="{120154BD-A7FF-4E9F-9780-E524186C8B9D}" srcOrd="2" destOrd="0" presId="urn:microsoft.com/office/officeart/2005/8/layout/list1"/>
    <dgm:cxn modelId="{F4FF686D-8B58-4D1F-9D48-03860D8AB449}" type="presParOf" srcId="{FE55720D-0843-4E07-8CF4-F49C56483F7B}" destId="{34F56600-CBD2-4623-AC72-4EB4ED5763E5}" srcOrd="3" destOrd="0" presId="urn:microsoft.com/office/officeart/2005/8/layout/list1"/>
    <dgm:cxn modelId="{375092D5-8661-4823-9E59-05A0FCA05227}" type="presParOf" srcId="{FE55720D-0843-4E07-8CF4-F49C56483F7B}" destId="{FDE01818-253F-45FE-8503-E175C479E95E}" srcOrd="4" destOrd="0" presId="urn:microsoft.com/office/officeart/2005/8/layout/list1"/>
    <dgm:cxn modelId="{CF65F1E1-FB8A-4F23-91E7-7E772D5429F4}" type="presParOf" srcId="{FDE01818-253F-45FE-8503-E175C479E95E}" destId="{1DF26D56-DDB0-46E1-A023-A6D8DE1392F5}" srcOrd="0" destOrd="0" presId="urn:microsoft.com/office/officeart/2005/8/layout/list1"/>
    <dgm:cxn modelId="{FB7BCBEA-5CCB-4444-BB00-D24A088EF203}" type="presParOf" srcId="{FDE01818-253F-45FE-8503-E175C479E95E}" destId="{F8CDCB53-4AA7-4A1A-845E-B53D4D4E269E}" srcOrd="1" destOrd="0" presId="urn:microsoft.com/office/officeart/2005/8/layout/list1"/>
    <dgm:cxn modelId="{CB3E0747-6194-4C4E-9FDB-6009021FB67E}" type="presParOf" srcId="{FE55720D-0843-4E07-8CF4-F49C56483F7B}" destId="{EC439B94-ED3F-426C-8626-B74CD550FBEF}" srcOrd="5" destOrd="0" presId="urn:microsoft.com/office/officeart/2005/8/layout/list1"/>
    <dgm:cxn modelId="{4BB45B48-2B43-4F07-9625-DD8957508B0D}" type="presParOf" srcId="{FE55720D-0843-4E07-8CF4-F49C56483F7B}" destId="{97CDF2EB-A5F4-420C-ADE2-80C47D199D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170FCD-95B8-41B5-827D-F605F52524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BAC6766-50BE-4F1E-88D2-87874FA6B55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kumimoji="1"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kumimoji="1"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 및 기술지원 실적</a:t>
          </a:r>
          <a:endParaRPr lang="ko-KR" b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77FE01-CC7C-4368-A160-26176349CEE3}" type="par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D1B1225-CDD2-4486-A7BE-4E444A34A898}" type="sib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2CA29E-DF1E-46FE-ABC0-E259E23297D5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매그나칩 반도체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EPM 2015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 계약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3F84B8B-8C61-415E-ABBE-AAA09E8057BE}" type="par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9BBCC993-0A6D-4C40-B5B0-08BB4545464D}" type="sib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1B6BCAD5-F3AC-40E8-9790-F1598FDD59F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실적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0AFA62A-AAC9-4C87-A564-2F7A3BEB8218}" type="par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BCF42967-8B93-43B8-9382-E42D3E655458}" type="sib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F2190EE4-C3CE-48F1-9F21-D9373B94516C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IVI(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국제 백신연구소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) EPM Customize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3EFDEEE-81CC-42B9-A889-7F04219BDDC3}" type="par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0190C8BD-A3B8-43D8-8411-AFA13DC893CE}" type="sib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ECB46873-8944-4092-BEA2-F47164E5A219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알제리 동서고속도로 부대시설 감리 사업관리 시스템 구축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(Project Online)</a:t>
          </a:r>
          <a:b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</a:b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한국도로공사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경동엔지니어링 컨소시엄 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C5C01CC-F737-4A82-AFC7-6510FEFA7F54}" type="parTrans" cxnId="{520E8C4C-7034-4DDF-AC54-5493BCA1C94E}">
      <dgm:prSet/>
      <dgm:spPr/>
      <dgm:t>
        <a:bodyPr/>
        <a:lstStyle/>
        <a:p>
          <a:pPr latinLnBrk="1"/>
          <a:endParaRPr lang="ko-KR" altLang="en-US"/>
        </a:p>
      </dgm:t>
    </dgm:pt>
    <dgm:pt modelId="{64EF10F7-42A3-42DF-A1BA-BAB505C5501D}" type="sibTrans" cxnId="{520E8C4C-7034-4DDF-AC54-5493BCA1C94E}">
      <dgm:prSet/>
      <dgm:spPr/>
      <dgm:t>
        <a:bodyPr/>
        <a:lstStyle/>
        <a:p>
          <a:pPr latinLnBrk="1"/>
          <a:endParaRPr lang="ko-KR" altLang="en-US"/>
        </a:p>
      </dgm:t>
    </dgm:pt>
    <dgm:pt modelId="{E48CF4B9-E189-43B7-A5E4-D87163B7A329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평창 동계올림픽 조직위원회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구축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A9A6DF7-B249-4F12-B156-D6A8A06F962F}" type="parTrans" cxnId="{6F2563AA-669A-4603-B8BE-30D5E7F8FA46}">
      <dgm:prSet/>
      <dgm:spPr/>
      <dgm:t>
        <a:bodyPr/>
        <a:lstStyle/>
        <a:p>
          <a:pPr latinLnBrk="1"/>
          <a:endParaRPr lang="ko-KR" altLang="en-US"/>
        </a:p>
      </dgm:t>
    </dgm:pt>
    <dgm:pt modelId="{EF7FCA45-6E31-4892-A61D-943E566C6BB0}" type="sibTrans" cxnId="{6F2563AA-669A-4603-B8BE-30D5E7F8FA46}">
      <dgm:prSet/>
      <dgm:spPr/>
      <dgm:t>
        <a:bodyPr/>
        <a:lstStyle/>
        <a:p>
          <a:pPr latinLnBrk="1"/>
          <a:endParaRPr lang="ko-KR" altLang="en-US"/>
        </a:p>
      </dgm:t>
    </dgm:pt>
    <dgm:pt modelId="{D77046D2-0248-4C26-BE26-5B6A3FC3496A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시스템 성능개선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734F0CC-210F-439C-95F2-624BF235B60B}" type="parTrans" cxnId="{538F16B1-53BA-479C-B52E-006E9489DC02}">
      <dgm:prSet/>
      <dgm:spPr/>
      <dgm:t>
        <a:bodyPr/>
        <a:lstStyle/>
        <a:p>
          <a:pPr latinLnBrk="1"/>
          <a:endParaRPr lang="ko-KR" altLang="en-US"/>
        </a:p>
      </dgm:t>
    </dgm:pt>
    <dgm:pt modelId="{8F968294-F3E4-4BCB-91C2-AD26B6701584}" type="sibTrans" cxnId="{538F16B1-53BA-479C-B52E-006E9489DC02}">
      <dgm:prSet/>
      <dgm:spPr/>
      <dgm:t>
        <a:bodyPr/>
        <a:lstStyle/>
        <a:p>
          <a:pPr latinLnBrk="1"/>
          <a:endParaRPr lang="ko-KR" altLang="en-US"/>
        </a:p>
      </dgm:t>
    </dgm:pt>
    <dgm:pt modelId="{78E4DE68-F893-4C1A-9A67-AD959002B4EC}">
      <dgm:prSet/>
      <dgm:spPr/>
      <dgm:t>
        <a:bodyPr/>
        <a:lstStyle/>
        <a:p>
          <a:pPr rtl="0" latinLnBrk="1"/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“2015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정보화사업 성과관리 컨설팅 연구용역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9406BAC-5C75-4B93-B3E0-244B2A3484F6}" type="parTrans" cxnId="{4A4E8AFA-1B98-436E-9639-C20ABD500745}">
      <dgm:prSet/>
      <dgm:spPr/>
      <dgm:t>
        <a:bodyPr/>
        <a:lstStyle/>
        <a:p>
          <a:pPr latinLnBrk="1"/>
          <a:endParaRPr lang="ko-KR" altLang="en-US"/>
        </a:p>
      </dgm:t>
    </dgm:pt>
    <dgm:pt modelId="{34A07943-DEC6-4790-ADD0-3F6E637DA921}" type="sibTrans" cxnId="{4A4E8AFA-1B98-436E-9639-C20ABD500745}">
      <dgm:prSet/>
      <dgm:spPr/>
      <dgm:t>
        <a:bodyPr/>
        <a:lstStyle/>
        <a:p>
          <a:pPr latinLnBrk="1"/>
          <a:endParaRPr lang="ko-KR" altLang="en-US"/>
        </a:p>
      </dgm:t>
    </dgm:pt>
    <dgm:pt modelId="{03B185DC-97C1-4449-981C-5FF4B8898EB2}">
      <dgm:prSet/>
      <dgm:spPr/>
      <dgm:t>
        <a:bodyPr/>
        <a:lstStyle/>
        <a:p>
          <a:pPr rtl="0" latinLnBrk="1"/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“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연구원 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PM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시스템 구축을 위한 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SW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구매 수주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한국건설기술연구원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dirty="0"/>
        </a:p>
      </dgm:t>
    </dgm:pt>
    <dgm:pt modelId="{35BC6C59-9185-41F5-8B75-05CC21A6C85F}" type="parTrans" cxnId="{6626E0D7-E811-49BF-B5A5-CAEAF84276E6}">
      <dgm:prSet/>
      <dgm:spPr/>
      <dgm:t>
        <a:bodyPr/>
        <a:lstStyle/>
        <a:p>
          <a:pPr latinLnBrk="1"/>
          <a:endParaRPr lang="ko-KR" altLang="en-US"/>
        </a:p>
      </dgm:t>
    </dgm:pt>
    <dgm:pt modelId="{C99C60B4-C92E-4B01-827E-9156F8F5F75F}" type="sibTrans" cxnId="{6626E0D7-E811-49BF-B5A5-CAEAF84276E6}">
      <dgm:prSet/>
      <dgm:spPr/>
      <dgm:t>
        <a:bodyPr/>
        <a:lstStyle/>
        <a:p>
          <a:pPr latinLnBrk="1"/>
          <a:endParaRPr lang="ko-KR" altLang="en-US"/>
        </a:p>
      </dgm:t>
    </dgm:pt>
    <dgm:pt modelId="{238255B5-1AF8-4335-BD4C-358AF8B7DC72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시스템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4A58DD5-D4D7-42A7-8073-E73E64711ED9}" type="parTrans" cxnId="{DEB5457A-7281-4AB6-8C16-3B6FE29315FE}">
      <dgm:prSet/>
      <dgm:spPr/>
      <dgm:t>
        <a:bodyPr/>
        <a:lstStyle/>
        <a:p>
          <a:pPr latinLnBrk="1"/>
          <a:endParaRPr lang="ko-KR" altLang="en-US"/>
        </a:p>
      </dgm:t>
    </dgm:pt>
    <dgm:pt modelId="{793196E8-5A0B-467E-93EA-23DE4EBEBA09}" type="sibTrans" cxnId="{DEB5457A-7281-4AB6-8C16-3B6FE29315FE}">
      <dgm:prSet/>
      <dgm:spPr/>
      <dgm:t>
        <a:bodyPr/>
        <a:lstStyle/>
        <a:p>
          <a:pPr latinLnBrk="1"/>
          <a:endParaRPr lang="ko-KR" altLang="en-US"/>
        </a:p>
      </dgm:t>
    </dgm:pt>
    <dgm:pt modelId="{83349B53-9752-4ED4-8731-180B7468F6E2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206AAB8-591C-4A33-BA6C-E973135D8AF4}" type="parTrans" cxnId="{86EF950E-0982-4A36-98A8-93B8953AC1FF}">
      <dgm:prSet/>
      <dgm:spPr/>
      <dgm:t>
        <a:bodyPr/>
        <a:lstStyle/>
        <a:p>
          <a:pPr latinLnBrk="1"/>
          <a:endParaRPr lang="ko-KR" altLang="en-US"/>
        </a:p>
      </dgm:t>
    </dgm:pt>
    <dgm:pt modelId="{AC838024-D044-4604-B396-2A4DDB5FB8F5}" type="sibTrans" cxnId="{86EF950E-0982-4A36-98A8-93B8953AC1FF}">
      <dgm:prSet/>
      <dgm:spPr/>
      <dgm:t>
        <a:bodyPr/>
        <a:lstStyle/>
        <a:p>
          <a:pPr latinLnBrk="1"/>
          <a:endParaRPr lang="ko-KR" altLang="en-US"/>
        </a:p>
      </dgm:t>
    </dgm:pt>
    <dgm:pt modelId="{166A4B4E-E9F8-4C11-B8F1-0FB4268FD9BA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위앤아이티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89AFA18-2A09-4610-93A8-639DE82C831A}" type="parTrans" cxnId="{488F610E-A5E4-417E-9237-3C13E23A07E1}">
      <dgm:prSet/>
      <dgm:spPr/>
      <dgm:t>
        <a:bodyPr/>
        <a:lstStyle/>
        <a:p>
          <a:pPr latinLnBrk="1"/>
          <a:endParaRPr lang="ko-KR" altLang="en-US"/>
        </a:p>
      </dgm:t>
    </dgm:pt>
    <dgm:pt modelId="{C4019D75-7B86-4BBA-829F-00B9A552DF6C}" type="sibTrans" cxnId="{488F610E-A5E4-417E-9237-3C13E23A07E1}">
      <dgm:prSet/>
      <dgm:spPr/>
      <dgm:t>
        <a:bodyPr/>
        <a:lstStyle/>
        <a:p>
          <a:pPr latinLnBrk="1"/>
          <a:endParaRPr lang="ko-KR" altLang="en-US"/>
        </a:p>
      </dgm:t>
    </dgm:pt>
    <dgm:pt modelId="{277A2379-0A27-4278-A4B5-6F263F6673A7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EA35AE6-C372-44CF-9A3D-26BC1CF7D4BE}" type="parTrans" cxnId="{6475F286-A4F5-4191-B0F4-BF2F5F86F583}">
      <dgm:prSet/>
      <dgm:spPr/>
      <dgm:t>
        <a:bodyPr/>
        <a:lstStyle/>
        <a:p>
          <a:pPr latinLnBrk="1"/>
          <a:endParaRPr lang="ko-KR" altLang="en-US"/>
        </a:p>
      </dgm:t>
    </dgm:pt>
    <dgm:pt modelId="{248E8E7C-F1FE-49D1-B410-BCD80022278F}" type="sibTrans" cxnId="{6475F286-A4F5-4191-B0F4-BF2F5F86F583}">
      <dgm:prSet/>
      <dgm:spPr/>
      <dgm:t>
        <a:bodyPr/>
        <a:lstStyle/>
        <a:p>
          <a:pPr latinLnBrk="1"/>
          <a:endParaRPr lang="ko-KR" altLang="en-US"/>
        </a:p>
      </dgm:t>
    </dgm:pt>
    <dgm:pt modelId="{816237BF-CA3F-4022-9E66-B0576ACB4DCF}">
      <dgm:prSet/>
      <dgm:spPr/>
      <dgm:t>
        <a:bodyPr/>
        <a:lstStyle/>
        <a:p>
          <a:pPr latinLnBrk="1"/>
          <a:r>
            <a:rPr lang="ko-KR" altLang="en-US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SDPS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en-US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고객사 기술지원 대행</a:t>
          </a:r>
          <a:r>
            <a:rPr lang="en-US" altLang="en-US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/>
        </a:p>
      </dgm:t>
    </dgm:pt>
    <dgm:pt modelId="{E09467D6-1C98-499D-8329-D176066F974F}" type="parTrans" cxnId="{C40640C9-A351-4A4E-92FA-8875D25B761E}">
      <dgm:prSet/>
      <dgm:spPr/>
      <dgm:t>
        <a:bodyPr/>
        <a:lstStyle/>
        <a:p>
          <a:pPr latinLnBrk="1"/>
          <a:endParaRPr lang="ko-KR" altLang="en-US"/>
        </a:p>
      </dgm:t>
    </dgm:pt>
    <dgm:pt modelId="{EB0F5A98-A123-4AE3-9575-BB205E4A02BF}" type="sibTrans" cxnId="{C40640C9-A351-4A4E-92FA-8875D25B761E}">
      <dgm:prSet/>
      <dgm:spPr/>
      <dgm:t>
        <a:bodyPr/>
        <a:lstStyle/>
        <a:p>
          <a:pPr latinLnBrk="1"/>
          <a:endParaRPr lang="ko-KR" altLang="en-US"/>
        </a:p>
      </dgm:t>
    </dgm:pt>
    <dgm:pt modelId="{FE55720D-0843-4E07-8CF4-F49C56483F7B}" type="pres">
      <dgm:prSet presAssocID="{33170FCD-95B8-41B5-827D-F605F52524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4DE107-633E-4A19-AE46-BB100F7E7396}" type="pres">
      <dgm:prSet presAssocID="{1B6BCAD5-F3AC-40E8-9790-F1598FDD59F6}" presName="parentLin" presStyleCnt="0"/>
      <dgm:spPr/>
    </dgm:pt>
    <dgm:pt modelId="{07B1BC89-4207-44F0-954C-1EE03ED4D953}" type="pres">
      <dgm:prSet presAssocID="{1B6BCAD5-F3AC-40E8-9790-F1598FDD59F6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8BBFF5B-2CAF-4D09-8FD9-31E855523A5A}" type="pres">
      <dgm:prSet presAssocID="{1B6BCAD5-F3AC-40E8-9790-F1598FDD59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A833D8-9D89-4004-B0C7-7B60E3CCB1D1}" type="pres">
      <dgm:prSet presAssocID="{1B6BCAD5-F3AC-40E8-9790-F1598FDD59F6}" presName="negativeSpace" presStyleCnt="0"/>
      <dgm:spPr/>
    </dgm:pt>
    <dgm:pt modelId="{120154BD-A7FF-4E9F-9780-E524186C8B9D}" type="pres">
      <dgm:prSet presAssocID="{1B6BCAD5-F3AC-40E8-9790-F1598FDD59F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56600-CBD2-4623-AC72-4EB4ED5763E5}" type="pres">
      <dgm:prSet presAssocID="{BCF42967-8B93-43B8-9382-E42D3E655458}" presName="spaceBetweenRectangles" presStyleCnt="0"/>
      <dgm:spPr/>
    </dgm:pt>
    <dgm:pt modelId="{FDE01818-253F-45FE-8503-E175C479E95E}" type="pres">
      <dgm:prSet presAssocID="{1BAC6766-50BE-4F1E-88D2-87874FA6B551}" presName="parentLin" presStyleCnt="0"/>
      <dgm:spPr/>
    </dgm:pt>
    <dgm:pt modelId="{1DF26D56-DDB0-46E1-A023-A6D8DE1392F5}" type="pres">
      <dgm:prSet presAssocID="{1BAC6766-50BE-4F1E-88D2-87874FA6B551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8CDCB53-4AA7-4A1A-845E-B53D4D4E269E}" type="pres">
      <dgm:prSet presAssocID="{1BAC6766-50BE-4F1E-88D2-87874FA6B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439B94-ED3F-426C-8626-B74CD550FBEF}" type="pres">
      <dgm:prSet presAssocID="{1BAC6766-50BE-4F1E-88D2-87874FA6B551}" presName="negativeSpace" presStyleCnt="0"/>
      <dgm:spPr/>
    </dgm:pt>
    <dgm:pt modelId="{97CDF2EB-A5F4-420C-ADE2-80C47D199D74}" type="pres">
      <dgm:prSet presAssocID="{1BAC6766-50BE-4F1E-88D2-87874FA6B55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6EF950E-0982-4A36-98A8-93B8953AC1FF}" srcId="{1BAC6766-50BE-4F1E-88D2-87874FA6B551}" destId="{83349B53-9752-4ED4-8731-180B7468F6E2}" srcOrd="2" destOrd="0" parTransId="{9206AAB8-591C-4A33-BA6C-E973135D8AF4}" sibTransId="{AC838024-D044-4604-B396-2A4DDB5FB8F5}"/>
    <dgm:cxn modelId="{CE1B0BD1-53F3-4F1E-99FA-C593EEA199B9}" type="presOf" srcId="{78E4DE68-F893-4C1A-9A67-AD959002B4EC}" destId="{120154BD-A7FF-4E9F-9780-E524186C8B9D}" srcOrd="0" destOrd="4" presId="urn:microsoft.com/office/officeart/2005/8/layout/list1"/>
    <dgm:cxn modelId="{B19E53F8-8753-4E40-9B28-E0D929D46C70}" type="presOf" srcId="{33170FCD-95B8-41B5-827D-F605F52524DB}" destId="{FE55720D-0843-4E07-8CF4-F49C56483F7B}" srcOrd="0" destOrd="0" presId="urn:microsoft.com/office/officeart/2005/8/layout/list1"/>
    <dgm:cxn modelId="{DEA9B543-F74D-42FD-A3A2-3B30F4F447B2}" srcId="{1B6BCAD5-F3AC-40E8-9790-F1598FDD59F6}" destId="{F2190EE4-C3CE-48F1-9F21-D9373B94516C}" srcOrd="0" destOrd="0" parTransId="{03EFDEEE-81CC-42B9-A889-7F04219BDDC3}" sibTransId="{0190C8BD-A3B8-43D8-8411-AFA13DC893CE}"/>
    <dgm:cxn modelId="{6475F286-A4F5-4191-B0F4-BF2F5F86F583}" srcId="{1BAC6766-50BE-4F1E-88D2-87874FA6B551}" destId="{277A2379-0A27-4278-A4B5-6F263F6673A7}" srcOrd="4" destOrd="0" parTransId="{4EA35AE6-C372-44CF-9A3D-26BC1CF7D4BE}" sibTransId="{248E8E7C-F1FE-49D1-B410-BCD80022278F}"/>
    <dgm:cxn modelId="{08F21D88-B0F2-431D-8B3E-82AED2AC4657}" type="presOf" srcId="{1BAC6766-50BE-4F1E-88D2-87874FA6B551}" destId="{1DF26D56-DDB0-46E1-A023-A6D8DE1392F5}" srcOrd="0" destOrd="0" presId="urn:microsoft.com/office/officeart/2005/8/layout/list1"/>
    <dgm:cxn modelId="{8FC4078A-BDA6-4AF8-8FCB-41A78D6A773C}" type="presOf" srcId="{238255B5-1AF8-4335-BD4C-358AF8B7DC72}" destId="{97CDF2EB-A5F4-420C-ADE2-80C47D199D74}" srcOrd="0" destOrd="1" presId="urn:microsoft.com/office/officeart/2005/8/layout/list1"/>
    <dgm:cxn modelId="{0CC72B05-EF74-4EEF-8BE7-282430FE0714}" type="presOf" srcId="{816237BF-CA3F-4022-9E66-B0576ACB4DCF}" destId="{97CDF2EB-A5F4-420C-ADE2-80C47D199D74}" srcOrd="0" destOrd="5" presId="urn:microsoft.com/office/officeart/2005/8/layout/list1"/>
    <dgm:cxn modelId="{6331F6F3-EF60-4306-831C-31F75DE34B7D}" type="presOf" srcId="{1B6BCAD5-F3AC-40E8-9790-F1598FDD59F6}" destId="{E8BBFF5B-2CAF-4D09-8FD9-31E855523A5A}" srcOrd="1" destOrd="0" presId="urn:microsoft.com/office/officeart/2005/8/layout/list1"/>
    <dgm:cxn modelId="{39D66FFA-035D-4785-B960-49A74980D335}" srcId="{33170FCD-95B8-41B5-827D-F605F52524DB}" destId="{1B6BCAD5-F3AC-40E8-9790-F1598FDD59F6}" srcOrd="0" destOrd="0" parTransId="{80AFA62A-AAC9-4C87-A564-2F7A3BEB8218}" sibTransId="{BCF42967-8B93-43B8-9382-E42D3E655458}"/>
    <dgm:cxn modelId="{28F11D43-EF81-437F-A27E-FD139F8D25B2}" srcId="{1BAC6766-50BE-4F1E-88D2-87874FA6B551}" destId="{B42CA29E-DF1E-46FE-ABC0-E259E23297D5}" srcOrd="0" destOrd="0" parTransId="{33F84B8B-8C61-415E-ABBE-AAA09E8057BE}" sibTransId="{9BBCC993-0A6D-4C40-B5B0-08BB4545464D}"/>
    <dgm:cxn modelId="{26A6CFD2-4D8A-441A-8F18-2E385246FC18}" type="presOf" srcId="{E48CF4B9-E189-43B7-A5E4-D87163B7A329}" destId="{120154BD-A7FF-4E9F-9780-E524186C8B9D}" srcOrd="0" destOrd="2" presId="urn:microsoft.com/office/officeart/2005/8/layout/list1"/>
    <dgm:cxn modelId="{520E8C4C-7034-4DDF-AC54-5493BCA1C94E}" srcId="{1B6BCAD5-F3AC-40E8-9790-F1598FDD59F6}" destId="{ECB46873-8944-4092-BEA2-F47164E5A219}" srcOrd="1" destOrd="0" parTransId="{6C5C01CC-F737-4A82-AFC7-6510FEFA7F54}" sibTransId="{64EF10F7-42A3-42DF-A1BA-BAB505C5501D}"/>
    <dgm:cxn modelId="{89AEB528-D939-40E9-8B2B-3A62D69F5896}" type="presOf" srcId="{B42CA29E-DF1E-46FE-ABC0-E259E23297D5}" destId="{97CDF2EB-A5F4-420C-ADE2-80C47D199D74}" srcOrd="0" destOrd="0" presId="urn:microsoft.com/office/officeart/2005/8/layout/list1"/>
    <dgm:cxn modelId="{BD6A835B-DB03-4773-95B3-59C7840FE132}" type="presOf" srcId="{277A2379-0A27-4278-A4B5-6F263F6673A7}" destId="{97CDF2EB-A5F4-420C-ADE2-80C47D199D74}" srcOrd="0" destOrd="4" presId="urn:microsoft.com/office/officeart/2005/8/layout/list1"/>
    <dgm:cxn modelId="{DEB5457A-7281-4AB6-8C16-3B6FE29315FE}" srcId="{1BAC6766-50BE-4F1E-88D2-87874FA6B551}" destId="{238255B5-1AF8-4335-BD4C-358AF8B7DC72}" srcOrd="1" destOrd="0" parTransId="{04A58DD5-D4D7-42A7-8073-E73E64711ED9}" sibTransId="{793196E8-5A0B-467E-93EA-23DE4EBEBA09}"/>
    <dgm:cxn modelId="{6F2563AA-669A-4603-B8BE-30D5E7F8FA46}" srcId="{1B6BCAD5-F3AC-40E8-9790-F1598FDD59F6}" destId="{E48CF4B9-E189-43B7-A5E4-D87163B7A329}" srcOrd="2" destOrd="0" parTransId="{CA9A6DF7-B249-4F12-B156-D6A8A06F962F}" sibTransId="{EF7FCA45-6E31-4892-A61D-943E566C6BB0}"/>
    <dgm:cxn modelId="{6626E0D7-E811-49BF-B5A5-CAEAF84276E6}" srcId="{1B6BCAD5-F3AC-40E8-9790-F1598FDD59F6}" destId="{03B185DC-97C1-4449-981C-5FF4B8898EB2}" srcOrd="5" destOrd="0" parTransId="{35BC6C59-9185-41F5-8B75-05CC21A6C85F}" sibTransId="{C99C60B4-C92E-4B01-827E-9156F8F5F75F}"/>
    <dgm:cxn modelId="{558CC96E-B94A-4C9B-A5A5-57081A521D6D}" type="presOf" srcId="{1BAC6766-50BE-4F1E-88D2-87874FA6B551}" destId="{F8CDCB53-4AA7-4A1A-845E-B53D4D4E269E}" srcOrd="1" destOrd="0" presId="urn:microsoft.com/office/officeart/2005/8/layout/list1"/>
    <dgm:cxn modelId="{69B15A87-80B5-4547-96C3-56F783665E21}" type="presOf" srcId="{1B6BCAD5-F3AC-40E8-9790-F1598FDD59F6}" destId="{07B1BC89-4207-44F0-954C-1EE03ED4D953}" srcOrd="0" destOrd="0" presId="urn:microsoft.com/office/officeart/2005/8/layout/list1"/>
    <dgm:cxn modelId="{538F16B1-53BA-479C-B52E-006E9489DC02}" srcId="{1B6BCAD5-F3AC-40E8-9790-F1598FDD59F6}" destId="{D77046D2-0248-4C26-BE26-5B6A3FC3496A}" srcOrd="3" destOrd="0" parTransId="{4734F0CC-210F-439C-95F2-624BF235B60B}" sibTransId="{8F968294-F3E4-4BCB-91C2-AD26B6701584}"/>
    <dgm:cxn modelId="{7D0E0EB2-4C0C-4795-A92B-3383A3077962}" type="presOf" srcId="{83349B53-9752-4ED4-8731-180B7468F6E2}" destId="{97CDF2EB-A5F4-420C-ADE2-80C47D199D74}" srcOrd="0" destOrd="2" presId="urn:microsoft.com/office/officeart/2005/8/layout/list1"/>
    <dgm:cxn modelId="{5BCA68CD-A238-4DF3-BC48-60E35A1F1355}" type="presOf" srcId="{F2190EE4-C3CE-48F1-9F21-D9373B94516C}" destId="{120154BD-A7FF-4E9F-9780-E524186C8B9D}" srcOrd="0" destOrd="0" presId="urn:microsoft.com/office/officeart/2005/8/layout/list1"/>
    <dgm:cxn modelId="{69DECD69-EB1E-40FB-8009-74535773F931}" srcId="{33170FCD-95B8-41B5-827D-F605F52524DB}" destId="{1BAC6766-50BE-4F1E-88D2-87874FA6B551}" srcOrd="1" destOrd="0" parTransId="{B477FE01-CC7C-4368-A160-26176349CEE3}" sibTransId="{BD1B1225-CDD2-4486-A7BE-4E444A34A898}"/>
    <dgm:cxn modelId="{488F610E-A5E4-417E-9237-3C13E23A07E1}" srcId="{1BAC6766-50BE-4F1E-88D2-87874FA6B551}" destId="{166A4B4E-E9F8-4C11-B8F1-0FB4268FD9BA}" srcOrd="3" destOrd="0" parTransId="{889AFA18-2A09-4610-93A8-639DE82C831A}" sibTransId="{C4019D75-7B86-4BBA-829F-00B9A552DF6C}"/>
    <dgm:cxn modelId="{4A4E8AFA-1B98-436E-9639-C20ABD500745}" srcId="{1B6BCAD5-F3AC-40E8-9790-F1598FDD59F6}" destId="{78E4DE68-F893-4C1A-9A67-AD959002B4EC}" srcOrd="4" destOrd="0" parTransId="{09406BAC-5C75-4B93-B3E0-244B2A3484F6}" sibTransId="{34A07943-DEC6-4790-ADD0-3F6E637DA921}"/>
    <dgm:cxn modelId="{838AE29D-348B-4DA4-AAFA-C255D9534D63}" type="presOf" srcId="{166A4B4E-E9F8-4C11-B8F1-0FB4268FD9BA}" destId="{97CDF2EB-A5F4-420C-ADE2-80C47D199D74}" srcOrd="0" destOrd="3" presId="urn:microsoft.com/office/officeart/2005/8/layout/list1"/>
    <dgm:cxn modelId="{C40640C9-A351-4A4E-92FA-8875D25B761E}" srcId="{1BAC6766-50BE-4F1E-88D2-87874FA6B551}" destId="{816237BF-CA3F-4022-9E66-B0576ACB4DCF}" srcOrd="5" destOrd="0" parTransId="{E09467D6-1C98-499D-8329-D176066F974F}" sibTransId="{EB0F5A98-A123-4AE3-9575-BB205E4A02BF}"/>
    <dgm:cxn modelId="{3842CBB1-0DA2-41B0-83D1-E2710BD95DDF}" type="presOf" srcId="{D77046D2-0248-4C26-BE26-5B6A3FC3496A}" destId="{120154BD-A7FF-4E9F-9780-E524186C8B9D}" srcOrd="0" destOrd="3" presId="urn:microsoft.com/office/officeart/2005/8/layout/list1"/>
    <dgm:cxn modelId="{33249AFA-42D3-4A60-AE0D-CF97A8C2096E}" type="presOf" srcId="{ECB46873-8944-4092-BEA2-F47164E5A219}" destId="{120154BD-A7FF-4E9F-9780-E524186C8B9D}" srcOrd="0" destOrd="1" presId="urn:microsoft.com/office/officeart/2005/8/layout/list1"/>
    <dgm:cxn modelId="{16B25282-59F4-4AA3-BFCD-CAD01C8A331D}" type="presOf" srcId="{03B185DC-97C1-4449-981C-5FF4B8898EB2}" destId="{120154BD-A7FF-4E9F-9780-E524186C8B9D}" srcOrd="0" destOrd="5" presId="urn:microsoft.com/office/officeart/2005/8/layout/list1"/>
    <dgm:cxn modelId="{FD9D9C06-E97F-43FD-B7FC-CDF5ECF8A5E4}" type="presParOf" srcId="{FE55720D-0843-4E07-8CF4-F49C56483F7B}" destId="{0B4DE107-633E-4A19-AE46-BB100F7E7396}" srcOrd="0" destOrd="0" presId="urn:microsoft.com/office/officeart/2005/8/layout/list1"/>
    <dgm:cxn modelId="{52300330-FE15-47AB-90D1-25E31FC44263}" type="presParOf" srcId="{0B4DE107-633E-4A19-AE46-BB100F7E7396}" destId="{07B1BC89-4207-44F0-954C-1EE03ED4D953}" srcOrd="0" destOrd="0" presId="urn:microsoft.com/office/officeart/2005/8/layout/list1"/>
    <dgm:cxn modelId="{D7073537-3F9F-4167-A7DE-E0A9777EAE99}" type="presParOf" srcId="{0B4DE107-633E-4A19-AE46-BB100F7E7396}" destId="{E8BBFF5B-2CAF-4D09-8FD9-31E855523A5A}" srcOrd="1" destOrd="0" presId="urn:microsoft.com/office/officeart/2005/8/layout/list1"/>
    <dgm:cxn modelId="{EC1A5DD2-93EB-42A2-92C6-2D298B19257B}" type="presParOf" srcId="{FE55720D-0843-4E07-8CF4-F49C56483F7B}" destId="{45A833D8-9D89-4004-B0C7-7B60E3CCB1D1}" srcOrd="1" destOrd="0" presId="urn:microsoft.com/office/officeart/2005/8/layout/list1"/>
    <dgm:cxn modelId="{4C4E1F5F-8E77-4F56-8066-4F2CCF536EAB}" type="presParOf" srcId="{FE55720D-0843-4E07-8CF4-F49C56483F7B}" destId="{120154BD-A7FF-4E9F-9780-E524186C8B9D}" srcOrd="2" destOrd="0" presId="urn:microsoft.com/office/officeart/2005/8/layout/list1"/>
    <dgm:cxn modelId="{CCA3ABF1-FBA0-4DF1-BF08-B9315CD8B6A9}" type="presParOf" srcId="{FE55720D-0843-4E07-8CF4-F49C56483F7B}" destId="{34F56600-CBD2-4623-AC72-4EB4ED5763E5}" srcOrd="3" destOrd="0" presId="urn:microsoft.com/office/officeart/2005/8/layout/list1"/>
    <dgm:cxn modelId="{991D3F4C-C457-4142-9BAD-10AF60B4CB29}" type="presParOf" srcId="{FE55720D-0843-4E07-8CF4-F49C56483F7B}" destId="{FDE01818-253F-45FE-8503-E175C479E95E}" srcOrd="4" destOrd="0" presId="urn:microsoft.com/office/officeart/2005/8/layout/list1"/>
    <dgm:cxn modelId="{D73DA6B4-35CC-42FC-8B73-5290F8E1AE1F}" type="presParOf" srcId="{FDE01818-253F-45FE-8503-E175C479E95E}" destId="{1DF26D56-DDB0-46E1-A023-A6D8DE1392F5}" srcOrd="0" destOrd="0" presId="urn:microsoft.com/office/officeart/2005/8/layout/list1"/>
    <dgm:cxn modelId="{FE503F63-4237-495E-AEF6-C8FAE1E96859}" type="presParOf" srcId="{FDE01818-253F-45FE-8503-E175C479E95E}" destId="{F8CDCB53-4AA7-4A1A-845E-B53D4D4E269E}" srcOrd="1" destOrd="0" presId="urn:microsoft.com/office/officeart/2005/8/layout/list1"/>
    <dgm:cxn modelId="{7B99855C-11F4-4B11-A2E0-8C14A4427153}" type="presParOf" srcId="{FE55720D-0843-4E07-8CF4-F49C56483F7B}" destId="{EC439B94-ED3F-426C-8626-B74CD550FBEF}" srcOrd="5" destOrd="0" presId="urn:microsoft.com/office/officeart/2005/8/layout/list1"/>
    <dgm:cxn modelId="{509F7667-1A60-47DA-B6A9-BC209DC54090}" type="presParOf" srcId="{FE55720D-0843-4E07-8CF4-F49C56483F7B}" destId="{97CDF2EB-A5F4-420C-ADE2-80C47D199D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37417-DFDB-473B-A70F-4E0D867929F6}" type="datetimeFigureOut">
              <a:rPr lang="ko-KR" altLang="en-US" smtClean="0"/>
              <a:t>2018-06-04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970C-D5E3-4D39-9507-1E80C23112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04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F8516-F89A-44B3-88BC-E7BEBB82DD35}" type="datetimeFigureOut">
              <a:rPr lang="ko-KR" altLang="en-US">
                <a:solidFill>
                  <a:prstClr val="black"/>
                </a:solidFill>
              </a:rPr>
              <a:pPr/>
              <a:t>2018-06-04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9B3BF9-DEAD-4DE1-A7B7-4878AF54E931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780" y="-19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76" y="6498013"/>
            <a:ext cx="1300739" cy="2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08105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0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4334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52761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09833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2398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6990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9806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tags" Target="../tags/tag13.xml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3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430134" y="6575124"/>
            <a:ext cx="28373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defTabSz="1043056">
              <a:defRPr/>
            </a:pPr>
            <a:r>
              <a:rPr lang="en-US" altLang="ko-KR" sz="800" dirty="0">
                <a:solidFill>
                  <a:prstClr val="white">
                    <a:lumMod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fld id="{340438BB-A453-4BC9-9964-F4F083141B54}" type="slidenum">
              <a:rPr lang="en-US" altLang="ko-KR" sz="800">
                <a:solidFill>
                  <a:prstClr val="white">
                    <a:lumMod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pPr algn="ctr" defTabSz="1043056">
                <a:defRPr/>
              </a:pPr>
              <a:t>‹#›</a:t>
            </a:fld>
            <a:endParaRPr lang="en-US" altLang="ko-KR" sz="800" dirty="0">
              <a:solidFill>
                <a:prstClr val="white">
                  <a:lumMod val="50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Picture 51" descr="D:\IMAGE\microsoftPartner.gif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0" y="6427613"/>
            <a:ext cx="7191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76" y="6498013"/>
            <a:ext cx="1300739" cy="2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4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>
            <p:custDataLst>
              <p:tags r:id="rId9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1" descr="D:\IMAGE\microsoftPartner.gif"/>
          <p:cNvPicPr>
            <a:picLocks noChangeAspect="1" noChangeArrowheads="1"/>
          </p:cNvPicPr>
          <p:nvPr userDrawn="1">
            <p:custDataLst>
              <p:tags r:id="rId10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0" y="6427613"/>
            <a:ext cx="7191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76" y="6498013"/>
            <a:ext cx="1300739" cy="2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6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microsoft.com/office/2007/relationships/hdphoto" Target="../media/hdphoto1.wdp"/><Relationship Id="rId5" Type="http://schemas.openxmlformats.org/officeDocument/2006/relationships/tags" Target="../tags/tag30.xml"/><Relationship Id="rId10" Type="http://schemas.openxmlformats.org/officeDocument/2006/relationships/image" Target="../media/image7.png"/><Relationship Id="rId4" Type="http://schemas.openxmlformats.org/officeDocument/2006/relationships/tags" Target="../tags/tag29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81.xml"/><Relationship Id="rId7" Type="http://schemas.openxmlformats.org/officeDocument/2006/relationships/image" Target="../media/image28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openxmlformats.org/officeDocument/2006/relationships/tags" Target="../tags/tag86.xml"/><Relationship Id="rId7" Type="http://schemas.openxmlformats.org/officeDocument/2006/relationships/image" Target="../media/image30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32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96.xml"/><Relationship Id="rId7" Type="http://schemas.openxmlformats.org/officeDocument/2006/relationships/image" Target="../media/image33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tags" Target="../tags/tag98.xml"/><Relationship Id="rId10" Type="http://schemas.openxmlformats.org/officeDocument/2006/relationships/image" Target="../media/image36.png"/><Relationship Id="rId4" Type="http://schemas.openxmlformats.org/officeDocument/2006/relationships/tags" Target="../tags/tag97.xml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01.xml"/><Relationship Id="rId7" Type="http://schemas.openxmlformats.org/officeDocument/2006/relationships/image" Target="../media/image38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10" Type="http://schemas.openxmlformats.org/officeDocument/2006/relationships/image" Target="../media/image41.png"/><Relationship Id="rId4" Type="http://schemas.openxmlformats.org/officeDocument/2006/relationships/tags" Target="../tags/tag102.xm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10" Type="http://schemas.microsoft.com/office/2007/relationships/hdphoto" Target="../media/hdphoto2.wdp"/><Relationship Id="rId4" Type="http://schemas.openxmlformats.org/officeDocument/2006/relationships/tags" Target="../tags/tag107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112.xml"/><Relationship Id="rId7" Type="http://schemas.openxmlformats.org/officeDocument/2006/relationships/image" Target="../media/image4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5.emf"/><Relationship Id="rId5" Type="http://schemas.openxmlformats.org/officeDocument/2006/relationships/customXml" Target="../../customXml/item2.xml"/><Relationship Id="rId10" Type="http://schemas.openxmlformats.org/officeDocument/2006/relationships/image" Target="../media/image44.emf"/><Relationship Id="rId4" Type="http://schemas.openxmlformats.org/officeDocument/2006/relationships/customXml" Target="../../customXml/item3.xml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47.tmp"/><Relationship Id="rId5" Type="http://schemas.openxmlformats.org/officeDocument/2006/relationships/image" Target="../media/image46.tmp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118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121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tags" Target="../tags/tag124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customXml" Target="../../customXml/item7.xml"/><Relationship Id="rId5" Type="http://schemas.openxmlformats.org/officeDocument/2006/relationships/customXml" Target="../../customXml/item9.xml"/><Relationship Id="rId4" Type="http://schemas.openxmlformats.org/officeDocument/2006/relationships/customXml" Target="../../customXml/item4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microsoft.com/office/2007/relationships/hdphoto" Target="../media/hdphoto2.wdp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10.png"/><Relationship Id="rId5" Type="http://schemas.openxmlformats.org/officeDocument/2006/relationships/tags" Target="../tags/tag46.xml"/><Relationship Id="rId10" Type="http://schemas.openxmlformats.org/officeDocument/2006/relationships/image" Target="../media/image9.png"/><Relationship Id="rId4" Type="http://schemas.openxmlformats.org/officeDocument/2006/relationships/tags" Target="../tags/tag45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1.xml"/><Relationship Id="rId7" Type="http://schemas.openxmlformats.org/officeDocument/2006/relationships/image" Target="../media/image1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6.xml"/><Relationship Id="rId7" Type="http://schemas.openxmlformats.org/officeDocument/2006/relationships/image" Target="../media/image1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61.xml"/><Relationship Id="rId7" Type="http://schemas.openxmlformats.org/officeDocument/2006/relationships/image" Target="../media/image16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66.xml"/><Relationship Id="rId7" Type="http://schemas.openxmlformats.org/officeDocument/2006/relationships/image" Target="../media/image1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10" Type="http://schemas.openxmlformats.org/officeDocument/2006/relationships/image" Target="../media/image22.png"/><Relationship Id="rId4" Type="http://schemas.openxmlformats.org/officeDocument/2006/relationships/tags" Target="../tags/tag67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71.xml"/><Relationship Id="rId7" Type="http://schemas.openxmlformats.org/officeDocument/2006/relationships/image" Target="../media/image11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76.xml"/><Relationship Id="rId7" Type="http://schemas.openxmlformats.org/officeDocument/2006/relationships/image" Target="../media/image2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10" Type="http://schemas.openxmlformats.org/officeDocument/2006/relationships/image" Target="../media/image27.png"/><Relationship Id="rId4" Type="http://schemas.openxmlformats.org/officeDocument/2006/relationships/tags" Target="../tags/tag77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87338" y="2369969"/>
            <a:ext cx="6161856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en-US" altLang="ko-KR" sz="3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Pro-EPM™ Lite</a:t>
            </a:r>
            <a:endParaRPr lang="ko-KR" altLang="en-US" sz="3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8851" y="2020778"/>
            <a:ext cx="57896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ko-KR" altLang="en-US" sz="2000" b="1" dirty="0" smtClean="0">
                <a:solidFill>
                  <a:prstClr val="white">
                    <a:lumMod val="50000"/>
                  </a:prstClr>
                </a:solidFill>
              </a:rPr>
              <a:t>성공적인 프로젝트 관리를 위한</a:t>
            </a:r>
            <a:endParaRPr lang="ko-KR" altLang="en-US" sz="2000" b="1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3" name="그룹 12"/>
          <p:cNvGrpSpPr/>
          <p:nvPr>
            <p:custDataLst>
              <p:tags r:id="rId4"/>
            </p:custDataLst>
          </p:nvPr>
        </p:nvGrpSpPr>
        <p:grpSpPr>
          <a:xfrm>
            <a:off x="1974206" y="3586662"/>
            <a:ext cx="4775299" cy="1704498"/>
            <a:chOff x="1974206" y="4221662"/>
            <a:chExt cx="4775299" cy="1704498"/>
          </a:xfrm>
        </p:grpSpPr>
        <p:sp>
          <p:nvSpPr>
            <p:cNvPr id="36" name="직사각형 35"/>
            <p:cNvSpPr/>
            <p:nvPr/>
          </p:nvSpPr>
          <p:spPr>
            <a:xfrm rot="202581">
              <a:off x="1974206" y="4402160"/>
              <a:ext cx="4493500" cy="15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2087614" y="4221662"/>
              <a:ext cx="4661891" cy="1525201"/>
              <a:chOff x="2087614" y="4221662"/>
              <a:chExt cx="4661891" cy="1525201"/>
            </a:xfrm>
            <a:scene3d>
              <a:camera prst="perspectiveContrastingRightFacing"/>
              <a:lightRig rig="threePt" dir="t"/>
            </a:scene3d>
          </p:grpSpPr>
          <p:grpSp>
            <p:nvGrpSpPr>
              <p:cNvPr id="23" name="그룹 22"/>
              <p:cNvGrpSpPr/>
              <p:nvPr/>
            </p:nvGrpSpPr>
            <p:grpSpPr>
              <a:xfrm rot="202581">
                <a:off x="2087614" y="4221662"/>
                <a:ext cx="4661891" cy="1525201"/>
                <a:chOff x="2193311" y="4280063"/>
                <a:chExt cx="4661891" cy="1525201"/>
              </a:xfrm>
            </p:grpSpPr>
            <p:sp>
              <p:nvSpPr>
                <p:cNvPr id="19" name="직사각형 18"/>
                <p:cNvSpPr/>
                <p:nvPr/>
              </p:nvSpPr>
              <p:spPr>
                <a:xfrm>
                  <a:off x="5331202" y="4281264"/>
                  <a:ext cx="1524000" cy="1524000"/>
                </a:xfrm>
                <a:prstGeom prst="rect">
                  <a:avLst/>
                </a:prstGeom>
                <a:solidFill>
                  <a:srgbClr val="36A1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400" dirty="0" smtClean="0">
                      <a:solidFill>
                        <a:prstClr val="white"/>
                      </a:solidFill>
                    </a:rPr>
                    <a:t>Pro-EPM</a:t>
                  </a:r>
                  <a:endParaRPr lang="ko-KR" alt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2193311" y="4280063"/>
                  <a:ext cx="3048992" cy="1524000"/>
                </a:xfrm>
                <a:prstGeom prst="rect">
                  <a:avLst/>
                </a:prstGeom>
                <a:solidFill>
                  <a:srgbClr val="36A1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>
                      <a:solidFill>
                        <a:prstClr val="white"/>
                      </a:solidFill>
                    </a:rPr>
                    <a:t>                 </a:t>
                  </a:r>
                  <a:r>
                    <a:rPr lang="en-US" altLang="ko-KR" sz="2400" dirty="0">
                      <a:solidFill>
                        <a:prstClr val="white"/>
                      </a:solidFill>
                    </a:rPr>
                    <a:t>PMS Solution</a:t>
                  </a:r>
                  <a:endParaRPr lang="ko-KR" altLang="en-US" sz="12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그룹 10"/>
              <p:cNvGrpSpPr/>
              <p:nvPr/>
            </p:nvGrpSpPr>
            <p:grpSpPr>
              <a:xfrm rot="186589">
                <a:off x="2309942" y="4635928"/>
                <a:ext cx="648072" cy="504056"/>
                <a:chOff x="611560" y="2420888"/>
                <a:chExt cx="648072" cy="504056"/>
              </a:xfrm>
            </p:grpSpPr>
            <p:sp>
              <p:nvSpPr>
                <p:cNvPr id="2" name="액자 1"/>
                <p:cNvSpPr/>
                <p:nvPr/>
              </p:nvSpPr>
              <p:spPr>
                <a:xfrm>
                  <a:off x="611560" y="2420888"/>
                  <a:ext cx="648072" cy="504056"/>
                </a:xfrm>
                <a:custGeom>
                  <a:avLst/>
                  <a:gdLst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007 w 648072"/>
                    <a:gd name="connsiteY5" fmla="*/ 630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63007 h 504056"/>
                    <a:gd name="connsiteX9" fmla="*/ 63007 w 648072"/>
                    <a:gd name="connsiteY9" fmla="*/ 630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007 w 648072"/>
                    <a:gd name="connsiteY5" fmla="*/ 630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215407 h 504056"/>
                    <a:gd name="connsiteX9" fmla="*/ 63007 w 648072"/>
                    <a:gd name="connsiteY9" fmla="*/ 630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53482 w 648072"/>
                    <a:gd name="connsiteY5" fmla="*/ 2154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215407 h 504056"/>
                    <a:gd name="connsiteX9" fmla="*/ 53482 w 648072"/>
                    <a:gd name="connsiteY9" fmla="*/ 2154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53482 w 648072"/>
                    <a:gd name="connsiteY5" fmla="*/ 1392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215407 h 504056"/>
                    <a:gd name="connsiteX9" fmla="*/ 53482 w 648072"/>
                    <a:gd name="connsiteY9" fmla="*/ 1392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53482 w 648072"/>
                    <a:gd name="connsiteY5" fmla="*/ 1392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148732 h 504056"/>
                    <a:gd name="connsiteX9" fmla="*/ 53482 w 648072"/>
                    <a:gd name="connsiteY9" fmla="*/ 1392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53482 w 648072"/>
                    <a:gd name="connsiteY5" fmla="*/ 1392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53482 w 648072"/>
                    <a:gd name="connsiteY9" fmla="*/ 1392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8893 w 648072"/>
                    <a:gd name="connsiteY5" fmla="*/ 146913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68893 w 648072"/>
                    <a:gd name="connsiteY9" fmla="*/ 146913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1188 w 648072"/>
                    <a:gd name="connsiteY5" fmla="*/ 149481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61188 w 648072"/>
                    <a:gd name="connsiteY9" fmla="*/ 149481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6325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66325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90951 w 648072"/>
                    <a:gd name="connsiteY8" fmla="*/ 150979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48411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48411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53548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48411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56117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50980 h 504056"/>
                    <a:gd name="connsiteX9" fmla="*/ 63756 w 648072"/>
                    <a:gd name="connsiteY9" fmla="*/ 152050 h 50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8072" h="504056">
                      <a:moveTo>
                        <a:pt x="0" y="0"/>
                      </a:moveTo>
                      <a:lnTo>
                        <a:pt x="648072" y="0"/>
                      </a:lnTo>
                      <a:lnTo>
                        <a:pt x="648072" y="504056"/>
                      </a:lnTo>
                      <a:lnTo>
                        <a:pt x="0" y="504056"/>
                      </a:lnTo>
                      <a:lnTo>
                        <a:pt x="0" y="0"/>
                      </a:lnTo>
                      <a:close/>
                      <a:moveTo>
                        <a:pt x="63756" y="152050"/>
                      </a:moveTo>
                      <a:cubicBezTo>
                        <a:pt x="64362" y="249239"/>
                        <a:pt x="62401" y="343860"/>
                        <a:pt x="63007" y="441049"/>
                      </a:cubicBezTo>
                      <a:lnTo>
                        <a:pt x="585065" y="441049"/>
                      </a:lnTo>
                      <a:cubicBezTo>
                        <a:pt x="584459" y="343503"/>
                        <a:pt x="583852" y="248526"/>
                        <a:pt x="583246" y="150980"/>
                      </a:cubicBezTo>
                      <a:lnTo>
                        <a:pt x="63756" y="1520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뺄셈 기호 8"/>
                <p:cNvSpPr/>
                <p:nvPr/>
              </p:nvSpPr>
              <p:spPr>
                <a:xfrm>
                  <a:off x="858219" y="2693506"/>
                  <a:ext cx="329405" cy="19888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뺄셈 기호 24"/>
                <p:cNvSpPr/>
                <p:nvPr/>
              </p:nvSpPr>
              <p:spPr>
                <a:xfrm>
                  <a:off x="755298" y="2613879"/>
                  <a:ext cx="302455" cy="19888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뺄셈 기호 25"/>
                <p:cNvSpPr/>
                <p:nvPr/>
              </p:nvSpPr>
              <p:spPr>
                <a:xfrm>
                  <a:off x="668867" y="2536822"/>
                  <a:ext cx="274959" cy="19888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뺄셈 기호 26"/>
                <p:cNvSpPr/>
                <p:nvPr/>
              </p:nvSpPr>
              <p:spPr>
                <a:xfrm rot="5400000" flipV="1">
                  <a:off x="630235" y="2710959"/>
                  <a:ext cx="398581" cy="1762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뺄셈 기호 27"/>
                <p:cNvSpPr/>
                <p:nvPr/>
              </p:nvSpPr>
              <p:spPr>
                <a:xfrm rot="5400000" flipV="1">
                  <a:off x="817739" y="2710960"/>
                  <a:ext cx="398581" cy="1762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22" name="Picture 6" descr="http://i.msdn.microsoft.com/dynimg/IC62359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" y="484352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75120" y="4820496"/>
            <a:ext cx="1465466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sz="7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</a:t>
            </a:r>
            <a:br>
              <a:rPr lang="en-US" altLang="ko-KR" sz="7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ko-KR" sz="9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Professional 2013</a:t>
            </a:r>
            <a:endParaRPr lang="ko-KR" alt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그림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5" y="5362184"/>
            <a:ext cx="1155556" cy="520635"/>
          </a:xfrm>
          <a:prstGeom prst="rect">
            <a:avLst/>
          </a:prstGeom>
        </p:spPr>
      </p:pic>
      <p:grpSp>
        <p:nvGrpSpPr>
          <p:cNvPr id="58" name="그룹 57"/>
          <p:cNvGrpSpPr/>
          <p:nvPr/>
        </p:nvGrpSpPr>
        <p:grpSpPr>
          <a:xfrm>
            <a:off x="440428" y="1338457"/>
            <a:ext cx="648072" cy="504056"/>
            <a:chOff x="611560" y="2420888"/>
            <a:chExt cx="648072" cy="504056"/>
          </a:xfrm>
        </p:grpSpPr>
        <p:sp>
          <p:nvSpPr>
            <p:cNvPr id="59" name="액자 1"/>
            <p:cNvSpPr/>
            <p:nvPr/>
          </p:nvSpPr>
          <p:spPr>
            <a:xfrm>
              <a:off x="611560" y="2420888"/>
              <a:ext cx="648072" cy="504056"/>
            </a:xfrm>
            <a:custGeom>
              <a:avLst/>
              <a:gdLst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007 w 648072"/>
                <a:gd name="connsiteY5" fmla="*/ 63007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5065 w 648072"/>
                <a:gd name="connsiteY8" fmla="*/ 63007 h 504056"/>
                <a:gd name="connsiteX9" fmla="*/ 63007 w 648072"/>
                <a:gd name="connsiteY9" fmla="*/ 63007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007 w 648072"/>
                <a:gd name="connsiteY5" fmla="*/ 63007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5065 w 648072"/>
                <a:gd name="connsiteY8" fmla="*/ 215407 h 504056"/>
                <a:gd name="connsiteX9" fmla="*/ 63007 w 648072"/>
                <a:gd name="connsiteY9" fmla="*/ 63007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53482 w 648072"/>
                <a:gd name="connsiteY5" fmla="*/ 215407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5065 w 648072"/>
                <a:gd name="connsiteY8" fmla="*/ 215407 h 504056"/>
                <a:gd name="connsiteX9" fmla="*/ 53482 w 648072"/>
                <a:gd name="connsiteY9" fmla="*/ 215407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53482 w 648072"/>
                <a:gd name="connsiteY5" fmla="*/ 139207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5065 w 648072"/>
                <a:gd name="connsiteY8" fmla="*/ 215407 h 504056"/>
                <a:gd name="connsiteX9" fmla="*/ 53482 w 648072"/>
                <a:gd name="connsiteY9" fmla="*/ 139207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53482 w 648072"/>
                <a:gd name="connsiteY5" fmla="*/ 139207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5065 w 648072"/>
                <a:gd name="connsiteY8" fmla="*/ 148732 h 504056"/>
                <a:gd name="connsiteX9" fmla="*/ 53482 w 648072"/>
                <a:gd name="connsiteY9" fmla="*/ 139207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53482 w 648072"/>
                <a:gd name="connsiteY5" fmla="*/ 139207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75540 w 648072"/>
                <a:gd name="connsiteY8" fmla="*/ 120157 h 504056"/>
                <a:gd name="connsiteX9" fmla="*/ 53482 w 648072"/>
                <a:gd name="connsiteY9" fmla="*/ 139207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8893 w 648072"/>
                <a:gd name="connsiteY5" fmla="*/ 146913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75540 w 648072"/>
                <a:gd name="connsiteY8" fmla="*/ 120157 h 504056"/>
                <a:gd name="connsiteX9" fmla="*/ 68893 w 648072"/>
                <a:gd name="connsiteY9" fmla="*/ 146913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1188 w 648072"/>
                <a:gd name="connsiteY5" fmla="*/ 149481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75540 w 648072"/>
                <a:gd name="connsiteY8" fmla="*/ 120157 h 504056"/>
                <a:gd name="connsiteX9" fmla="*/ 61188 w 648072"/>
                <a:gd name="connsiteY9" fmla="*/ 149481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6325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75540 w 648072"/>
                <a:gd name="connsiteY8" fmla="*/ 120157 h 504056"/>
                <a:gd name="connsiteX9" fmla="*/ 66325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75540 w 648072"/>
                <a:gd name="connsiteY8" fmla="*/ 120157 h 504056"/>
                <a:gd name="connsiteX9" fmla="*/ 63756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90951 w 648072"/>
                <a:gd name="connsiteY8" fmla="*/ 150979 h 504056"/>
                <a:gd name="connsiteX9" fmla="*/ 63756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3246 w 648072"/>
                <a:gd name="connsiteY8" fmla="*/ 148411 h 504056"/>
                <a:gd name="connsiteX9" fmla="*/ 63756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3246 w 648072"/>
                <a:gd name="connsiteY8" fmla="*/ 148411 h 504056"/>
                <a:gd name="connsiteX9" fmla="*/ 63756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3246 w 648072"/>
                <a:gd name="connsiteY8" fmla="*/ 153548 h 504056"/>
                <a:gd name="connsiteX9" fmla="*/ 63756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3246 w 648072"/>
                <a:gd name="connsiteY8" fmla="*/ 148411 h 504056"/>
                <a:gd name="connsiteX9" fmla="*/ 63756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3246 w 648072"/>
                <a:gd name="connsiteY8" fmla="*/ 156117 h 504056"/>
                <a:gd name="connsiteX9" fmla="*/ 63756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3246 w 648072"/>
                <a:gd name="connsiteY8" fmla="*/ 150980 h 504056"/>
                <a:gd name="connsiteX9" fmla="*/ 63756 w 648072"/>
                <a:gd name="connsiteY9" fmla="*/ 15205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072" h="504056">
                  <a:moveTo>
                    <a:pt x="0" y="0"/>
                  </a:moveTo>
                  <a:lnTo>
                    <a:pt x="648072" y="0"/>
                  </a:lnTo>
                  <a:lnTo>
                    <a:pt x="648072" y="504056"/>
                  </a:lnTo>
                  <a:lnTo>
                    <a:pt x="0" y="504056"/>
                  </a:lnTo>
                  <a:lnTo>
                    <a:pt x="0" y="0"/>
                  </a:lnTo>
                  <a:close/>
                  <a:moveTo>
                    <a:pt x="63756" y="152050"/>
                  </a:moveTo>
                  <a:cubicBezTo>
                    <a:pt x="64362" y="249239"/>
                    <a:pt x="62401" y="343860"/>
                    <a:pt x="63007" y="441049"/>
                  </a:cubicBezTo>
                  <a:lnTo>
                    <a:pt x="585065" y="441049"/>
                  </a:lnTo>
                  <a:cubicBezTo>
                    <a:pt x="584459" y="343503"/>
                    <a:pt x="583852" y="248526"/>
                    <a:pt x="583246" y="150980"/>
                  </a:cubicBezTo>
                  <a:lnTo>
                    <a:pt x="63756" y="1520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뺄셈 기호 59"/>
            <p:cNvSpPr/>
            <p:nvPr/>
          </p:nvSpPr>
          <p:spPr>
            <a:xfrm>
              <a:off x="858219" y="2693506"/>
              <a:ext cx="329405" cy="198886"/>
            </a:xfrm>
            <a:prstGeom prst="mathMin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뺄셈 기호 60"/>
            <p:cNvSpPr/>
            <p:nvPr/>
          </p:nvSpPr>
          <p:spPr>
            <a:xfrm>
              <a:off x="755298" y="2613879"/>
              <a:ext cx="302455" cy="198886"/>
            </a:xfrm>
            <a:prstGeom prst="mathMin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뺄셈 기호 61"/>
            <p:cNvSpPr/>
            <p:nvPr/>
          </p:nvSpPr>
          <p:spPr>
            <a:xfrm>
              <a:off x="668867" y="2536822"/>
              <a:ext cx="274959" cy="198886"/>
            </a:xfrm>
            <a:prstGeom prst="mathMin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뺄셈 기호 62"/>
            <p:cNvSpPr/>
            <p:nvPr/>
          </p:nvSpPr>
          <p:spPr>
            <a:xfrm rot="5400000" flipV="1">
              <a:off x="630235" y="2710959"/>
              <a:ext cx="398581" cy="17626"/>
            </a:xfrm>
            <a:prstGeom prst="mathMin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뺄셈 기호 63"/>
            <p:cNvSpPr/>
            <p:nvPr/>
          </p:nvSpPr>
          <p:spPr>
            <a:xfrm rot="5400000" flipV="1">
              <a:off x="817739" y="2710960"/>
              <a:ext cx="398581" cy="17626"/>
            </a:xfrm>
            <a:prstGeom prst="mathMin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58654" y="5111892"/>
            <a:ext cx="118600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en-US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2018.</a:t>
            </a:r>
            <a:r>
              <a:rPr lang="ko-KR" altLang="en-US" sz="1600" b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06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20072" y="5456246"/>
            <a:ext cx="35283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ko-KR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㈜</a:t>
            </a:r>
            <a:r>
              <a:rPr lang="ko-KR" altLang="en-US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피엔제이컨설팅</a:t>
            </a:r>
            <a:r>
              <a:rPr lang="ko-KR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솔루션사업팀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8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716" y="2259713"/>
            <a:ext cx="3939602" cy="14996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Pro-EPM™ </a:t>
            </a:r>
            <a:r>
              <a:rPr lang="en-US" altLang="ko-KR" sz="2600" b="1" dirty="0" smtClean="0">
                <a:solidFill>
                  <a:prstClr val="white"/>
                </a:solidFill>
              </a:rPr>
              <a:t>Lite </a:t>
            </a:r>
            <a:r>
              <a:rPr lang="ko-KR" altLang="en-US" sz="2600" b="1" smtClean="0">
                <a:solidFill>
                  <a:prstClr val="white"/>
                </a:solidFill>
              </a:rPr>
              <a:t>주요기능</a:t>
            </a:r>
            <a:endParaRPr lang="ko-KR" altLang="en-US" sz="2600" b="1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프로젝트 상세</a:t>
            </a:r>
            <a:endParaRPr lang="ko-KR" altLang="en-US" dirty="0"/>
          </a:p>
        </p:txBody>
      </p:sp>
      <p:sp>
        <p:nvSpPr>
          <p:cNvPr id="220" name="직사각형 219"/>
          <p:cNvSpPr/>
          <p:nvPr>
            <p:custDataLst>
              <p:tags r:id="rId4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Pro-EPM</a:t>
            </a:r>
            <a:r>
              <a:rPr lang="en-US" altLang="ko-KR" dirty="0">
                <a:solidFill>
                  <a:srgbClr val="36A1D6"/>
                </a:solidFill>
              </a:rPr>
              <a:t>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8"/>
          <a:srcRect l="9848" t="10791" r="286" b="647"/>
          <a:stretch/>
        </p:blipFill>
        <p:spPr>
          <a:xfrm>
            <a:off x="682050" y="2763043"/>
            <a:ext cx="5441430" cy="29064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설명선: 굽은 선(테두리 및 강조선) 10"/>
          <p:cNvSpPr/>
          <p:nvPr/>
        </p:nvSpPr>
        <p:spPr>
          <a:xfrm>
            <a:off x="4479942" y="3009535"/>
            <a:ext cx="993693" cy="360040"/>
          </a:xfrm>
          <a:prstGeom prst="accentBorderCallout2">
            <a:avLst>
              <a:gd name="adj1" fmla="val 66670"/>
              <a:gd name="adj2" fmla="val -5111"/>
              <a:gd name="adj3" fmla="val 73857"/>
              <a:gd name="adj4" fmla="val -46951"/>
              <a:gd name="adj5" fmla="val 179586"/>
              <a:gd name="adj6" fmla="val -7437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Gantt Chart</a:t>
            </a:r>
            <a:endParaRPr lang="ko-KR" altLang="en-US" sz="1200" dirty="0"/>
          </a:p>
        </p:txBody>
      </p:sp>
      <p:sp>
        <p:nvSpPr>
          <p:cNvPr id="17" name="설명선: 굽은 선(테두리 및 강조선) 11"/>
          <p:cNvSpPr/>
          <p:nvPr/>
        </p:nvSpPr>
        <p:spPr>
          <a:xfrm>
            <a:off x="3035248" y="5680864"/>
            <a:ext cx="1444694" cy="360040"/>
          </a:xfrm>
          <a:prstGeom prst="accentBorderCallout2">
            <a:avLst>
              <a:gd name="adj1" fmla="val 66670"/>
              <a:gd name="adj2" fmla="val -5111"/>
              <a:gd name="adj3" fmla="val 30730"/>
              <a:gd name="adj4" fmla="val -46467"/>
              <a:gd name="adj5" fmla="val -86366"/>
              <a:gd name="adj6" fmla="val -6566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프로젝트 </a:t>
            </a:r>
            <a:r>
              <a:rPr lang="ko-KR" altLang="en-US" sz="1200" dirty="0" smtClean="0"/>
              <a:t>이슈</a:t>
            </a:r>
            <a:endParaRPr lang="ko-KR" altLang="en-US" sz="1200" dirty="0"/>
          </a:p>
        </p:txBody>
      </p:sp>
      <p:sp>
        <p:nvSpPr>
          <p:cNvPr id="26" name="설명선: 굽은 선(테두리 및 강조선) 12"/>
          <p:cNvSpPr/>
          <p:nvPr/>
        </p:nvSpPr>
        <p:spPr>
          <a:xfrm>
            <a:off x="6576119" y="5251196"/>
            <a:ext cx="1729431" cy="360040"/>
          </a:xfrm>
          <a:prstGeom prst="accentBorderCallout2">
            <a:avLst>
              <a:gd name="adj1" fmla="val 66670"/>
              <a:gd name="adj2" fmla="val -5111"/>
              <a:gd name="adj3" fmla="val 61485"/>
              <a:gd name="adj4" fmla="val -26850"/>
              <a:gd name="adj5" fmla="val 22278"/>
              <a:gd name="adj6" fmla="val -4005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프로젝트 진행 사진</a:t>
            </a:r>
            <a:endParaRPr lang="ko-KR" altLang="en-US" sz="1200" dirty="0"/>
          </a:p>
        </p:txBody>
      </p:sp>
      <p:sp>
        <p:nvSpPr>
          <p:cNvPr id="27" name="설명선: 굽은 선(테두리 및 강조선) 14"/>
          <p:cNvSpPr/>
          <p:nvPr/>
        </p:nvSpPr>
        <p:spPr>
          <a:xfrm>
            <a:off x="229411" y="4081687"/>
            <a:ext cx="1549295" cy="360040"/>
          </a:xfrm>
          <a:prstGeom prst="accentBorderCallout2">
            <a:avLst>
              <a:gd name="adj1" fmla="val 47502"/>
              <a:gd name="adj2" fmla="val 103137"/>
              <a:gd name="adj3" fmla="val 97817"/>
              <a:gd name="adj4" fmla="val 137329"/>
              <a:gd name="adj5" fmla="val 210734"/>
              <a:gd name="adj6" fmla="val 1472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프로젝트 </a:t>
            </a:r>
            <a:r>
              <a:rPr lang="ko-KR" altLang="en-US" sz="1200" dirty="0" smtClean="0"/>
              <a:t>세부 정보</a:t>
            </a:r>
            <a:endParaRPr lang="ko-KR" altLang="en-US" sz="1200" dirty="0"/>
          </a:p>
        </p:txBody>
      </p:sp>
      <p:sp>
        <p:nvSpPr>
          <p:cNvPr id="28" name="설명선: 굽은 선(테두리 및 강조선) 15"/>
          <p:cNvSpPr/>
          <p:nvPr/>
        </p:nvSpPr>
        <p:spPr>
          <a:xfrm>
            <a:off x="2116500" y="2312372"/>
            <a:ext cx="1338807" cy="360040"/>
          </a:xfrm>
          <a:prstGeom prst="accentBorderCallout2">
            <a:avLst>
              <a:gd name="adj1" fmla="val 49898"/>
              <a:gd name="adj2" fmla="val -4467"/>
              <a:gd name="adj3" fmla="val 112193"/>
              <a:gd name="adj4" fmla="val -46307"/>
              <a:gd name="adj5" fmla="val 328136"/>
              <a:gd name="adj6" fmla="val -7759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WBS </a:t>
            </a:r>
            <a:r>
              <a:rPr lang="ko-KR" altLang="en-US" sz="1200" smtClean="0"/>
              <a:t>작업 목록</a:t>
            </a:r>
            <a:endParaRPr lang="ko-KR" altLang="en-US" sz="1200" dirty="0"/>
          </a:p>
        </p:txBody>
      </p:sp>
      <p:sp>
        <p:nvSpPr>
          <p:cNvPr id="30" name="설명선: 굽은 선(테두리 및 강조선) 12"/>
          <p:cNvSpPr/>
          <p:nvPr/>
        </p:nvSpPr>
        <p:spPr>
          <a:xfrm>
            <a:off x="7148243" y="4101449"/>
            <a:ext cx="1729431" cy="360040"/>
          </a:xfrm>
          <a:prstGeom prst="accentBorderCallout2">
            <a:avLst>
              <a:gd name="adj1" fmla="val 66670"/>
              <a:gd name="adj2" fmla="val -5111"/>
              <a:gd name="adj3" fmla="val -23866"/>
              <a:gd name="adj4" fmla="val -22083"/>
              <a:gd name="adj5" fmla="val -271247"/>
              <a:gd name="adj6" fmla="val -452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작업별</a:t>
            </a:r>
            <a:r>
              <a:rPr lang="ko-KR" altLang="en-US" sz="1200" dirty="0" smtClean="0"/>
              <a:t> 진행률 입력</a:t>
            </a:r>
            <a:endParaRPr lang="ko-KR" altLang="en-US" sz="1200" dirty="0"/>
          </a:p>
        </p:txBody>
      </p:sp>
      <p:sp>
        <p:nvSpPr>
          <p:cNvPr id="31" name="내용 개체 틀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Project 2016 </a:t>
            </a:r>
            <a:r>
              <a:rPr lang="ko-KR" altLang="en-US"/>
              <a:t>으로 등록한 프로젝트 일정 </a:t>
            </a:r>
            <a:r>
              <a:rPr lang="en-US" altLang="ko-KR" dirty="0"/>
              <a:t>(WBS) </a:t>
            </a:r>
            <a:r>
              <a:rPr lang="ko-KR" altLang="en-US"/>
              <a:t>정보와 프로젝트와 관련된 추가 정보를 함께 등록하고 공유하여 효율적인 프로젝트 관리를 진행할 수 있습니다</a:t>
            </a:r>
            <a:r>
              <a:rPr lang="en-US" altLang="ko-KR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9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Pro-EPM™ </a:t>
            </a:r>
            <a:r>
              <a:rPr lang="en-US" altLang="ko-KR" sz="2600" b="1" dirty="0" smtClean="0">
                <a:solidFill>
                  <a:prstClr val="white"/>
                </a:solidFill>
              </a:rPr>
              <a:t>Lite </a:t>
            </a:r>
            <a:r>
              <a:rPr lang="ko-KR" altLang="en-US" sz="2600" b="1" smtClean="0">
                <a:solidFill>
                  <a:prstClr val="white"/>
                </a:solidFill>
              </a:rPr>
              <a:t>주요기능</a:t>
            </a:r>
            <a:endParaRPr lang="ko-KR" altLang="en-US" sz="2600" b="1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이슈 관리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ko-KR" altLang="en-US" dirty="0"/>
              <a:t>프로젝트 공정 작업 진행 중 예상 또는 발생하는 </a:t>
            </a:r>
            <a:r>
              <a:rPr lang="ko-KR" altLang="en-US" dirty="0" smtClean="0"/>
              <a:t>이슈</a:t>
            </a:r>
            <a:r>
              <a:rPr lang="en-US" altLang="ko-KR" dirty="0" smtClean="0"/>
              <a:t>(</a:t>
            </a:r>
            <a:r>
              <a:rPr lang="ko-KR" altLang="en-US" smtClean="0"/>
              <a:t>문제점</a:t>
            </a:r>
            <a:r>
              <a:rPr lang="en-US" altLang="ko-KR" dirty="0" smtClean="0"/>
              <a:t>)</a:t>
            </a:r>
            <a:r>
              <a:rPr lang="ko-KR" altLang="en-US" smtClean="0"/>
              <a:t>에 </a:t>
            </a:r>
            <a:r>
              <a:rPr lang="ko-KR" altLang="en-US" dirty="0"/>
              <a:t>대한 관리를 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220" name="직사각형 219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Pro-EPM</a:t>
            </a:r>
            <a:r>
              <a:rPr lang="en-US" altLang="ko-KR" dirty="0">
                <a:solidFill>
                  <a:srgbClr val="36A1D6"/>
                </a:solidFill>
              </a:rPr>
              <a:t>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rcRect l="11370" t="6481" r="209" b="16471"/>
          <a:stretch/>
        </p:blipFill>
        <p:spPr>
          <a:xfrm>
            <a:off x="1656413" y="1986200"/>
            <a:ext cx="6700603" cy="23909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그림 12" descr="화면 캡처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80" y="3121705"/>
            <a:ext cx="4122939" cy="30963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설명선: 굽은 선(테두리 및 강조선) 17"/>
          <p:cNvSpPr/>
          <p:nvPr/>
        </p:nvSpPr>
        <p:spPr>
          <a:xfrm>
            <a:off x="6544610" y="1872926"/>
            <a:ext cx="1338807" cy="360040"/>
          </a:xfrm>
          <a:prstGeom prst="accentBorderCallout2">
            <a:avLst>
              <a:gd name="adj1" fmla="val 49898"/>
              <a:gd name="adj2" fmla="val -4467"/>
              <a:gd name="adj3" fmla="val 52294"/>
              <a:gd name="adj4" fmla="val -55328"/>
              <a:gd name="adj5" fmla="val 112500"/>
              <a:gd name="adj6" fmla="val -8403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이슈 검색 조건</a:t>
            </a:r>
          </a:p>
        </p:txBody>
      </p:sp>
      <p:sp>
        <p:nvSpPr>
          <p:cNvPr id="18" name="설명선: 굽은 선(테두리 및 강조선) 18"/>
          <p:cNvSpPr/>
          <p:nvPr/>
        </p:nvSpPr>
        <p:spPr>
          <a:xfrm>
            <a:off x="483722" y="2534341"/>
            <a:ext cx="1005865" cy="360040"/>
          </a:xfrm>
          <a:prstGeom prst="accentBorderCallout2">
            <a:avLst>
              <a:gd name="adj1" fmla="val 57086"/>
              <a:gd name="adj2" fmla="val 103137"/>
              <a:gd name="adj3" fmla="val 64274"/>
              <a:gd name="adj4" fmla="val 130427"/>
              <a:gd name="adj5" fmla="val 170003"/>
              <a:gd name="adj6" fmla="val 15989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이슈 목록</a:t>
            </a:r>
          </a:p>
        </p:txBody>
      </p:sp>
      <p:sp>
        <p:nvSpPr>
          <p:cNvPr id="19" name="설명선: 굽은 선(테두리 및 강조선) 19"/>
          <p:cNvSpPr/>
          <p:nvPr/>
        </p:nvSpPr>
        <p:spPr>
          <a:xfrm>
            <a:off x="794844" y="5223775"/>
            <a:ext cx="1005865" cy="360040"/>
          </a:xfrm>
          <a:prstGeom prst="accentBorderCallout2">
            <a:avLst>
              <a:gd name="adj1" fmla="val 57086"/>
              <a:gd name="adj2" fmla="val 103137"/>
              <a:gd name="adj3" fmla="val 49898"/>
              <a:gd name="adj4" fmla="val 155298"/>
              <a:gd name="adj5" fmla="val -7298"/>
              <a:gd name="adj6" fmla="val 22078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이슈 내용</a:t>
            </a:r>
          </a:p>
        </p:txBody>
      </p:sp>
      <p:sp>
        <p:nvSpPr>
          <p:cNvPr id="20" name="설명선: 굽은 선(테두리 및 강조선) 20"/>
          <p:cNvSpPr/>
          <p:nvPr/>
        </p:nvSpPr>
        <p:spPr>
          <a:xfrm>
            <a:off x="7678086" y="4705881"/>
            <a:ext cx="1005865" cy="360040"/>
          </a:xfrm>
          <a:prstGeom prst="accentBorderCallout2">
            <a:avLst>
              <a:gd name="adj1" fmla="val 49898"/>
              <a:gd name="adj2" fmla="val -4467"/>
              <a:gd name="adj3" fmla="val -5209"/>
              <a:gd name="adj4" fmla="val -22467"/>
              <a:gd name="adj5" fmla="val -134284"/>
              <a:gd name="adj6" fmla="val -2669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이슈 상태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10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301" y="2065248"/>
            <a:ext cx="6934052" cy="39417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Pro-EPM™ </a:t>
            </a:r>
            <a:r>
              <a:rPr lang="en-US" altLang="ko-KR" sz="2600" b="1" dirty="0" smtClean="0">
                <a:solidFill>
                  <a:prstClr val="white"/>
                </a:solidFill>
              </a:rPr>
              <a:t>Lite </a:t>
            </a:r>
            <a:r>
              <a:rPr lang="ko-KR" altLang="en-US" sz="2600" b="1" smtClean="0">
                <a:solidFill>
                  <a:prstClr val="white"/>
                </a:solidFill>
              </a:rPr>
              <a:t>주요기능</a:t>
            </a:r>
            <a:endParaRPr lang="ko-KR" altLang="en-US" sz="2600" b="1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산출물 관리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프로젝트를 진행하며 생성되는 프로젝트 산출물을 카테고리 별로 등록하고 관리할 </a:t>
            </a:r>
            <a:r>
              <a:rPr lang="ko-KR" altLang="en-US" dirty="0"/>
              <a:t>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220" name="직사각형 219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Pro-EPM</a:t>
            </a:r>
            <a:r>
              <a:rPr lang="en-US" altLang="ko-KR" dirty="0">
                <a:solidFill>
                  <a:srgbClr val="36A1D6"/>
                </a:solidFill>
              </a:rPr>
              <a:t>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14" name="설명선: 굽은 선(테두리 및 강조선) 17"/>
          <p:cNvSpPr/>
          <p:nvPr/>
        </p:nvSpPr>
        <p:spPr>
          <a:xfrm>
            <a:off x="7259064" y="3011208"/>
            <a:ext cx="1338807" cy="360040"/>
          </a:xfrm>
          <a:prstGeom prst="accentBorderCallout2">
            <a:avLst>
              <a:gd name="adj1" fmla="val 49898"/>
              <a:gd name="adj2" fmla="val -4467"/>
              <a:gd name="adj3" fmla="val 52294"/>
              <a:gd name="adj4" fmla="val -55328"/>
              <a:gd name="adj5" fmla="val 112500"/>
              <a:gd name="adj6" fmla="val -8403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산출물 구분</a:t>
            </a:r>
            <a:endParaRPr lang="ko-KR" altLang="en-US" sz="1200" dirty="0"/>
          </a:p>
        </p:txBody>
      </p:sp>
      <p:sp>
        <p:nvSpPr>
          <p:cNvPr id="18" name="설명선: 굽은 선(테두리 및 강조선) 18"/>
          <p:cNvSpPr/>
          <p:nvPr/>
        </p:nvSpPr>
        <p:spPr>
          <a:xfrm>
            <a:off x="2076139" y="2766278"/>
            <a:ext cx="1680612" cy="360040"/>
          </a:xfrm>
          <a:prstGeom prst="accentBorderCallout2">
            <a:avLst>
              <a:gd name="adj1" fmla="val 57086"/>
              <a:gd name="adj2" fmla="val 103137"/>
              <a:gd name="adj3" fmla="val 64274"/>
              <a:gd name="adj4" fmla="val 130427"/>
              <a:gd name="adj5" fmla="val 170003"/>
              <a:gd name="adj6" fmla="val 15989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관련 프로젝트 선택</a:t>
            </a:r>
            <a:endParaRPr lang="ko-KR" altLang="en-US" sz="1200" dirty="0"/>
          </a:p>
        </p:txBody>
      </p:sp>
      <p:sp>
        <p:nvSpPr>
          <p:cNvPr id="19" name="설명선: 굽은 선(테두리 및 강조선) 19"/>
          <p:cNvSpPr/>
          <p:nvPr/>
        </p:nvSpPr>
        <p:spPr>
          <a:xfrm>
            <a:off x="446247" y="5358687"/>
            <a:ext cx="1508797" cy="360040"/>
          </a:xfrm>
          <a:prstGeom prst="accentBorderCallout2">
            <a:avLst>
              <a:gd name="adj1" fmla="val 57086"/>
              <a:gd name="adj2" fmla="val 103137"/>
              <a:gd name="adj3" fmla="val 49898"/>
              <a:gd name="adj4" fmla="val 155298"/>
              <a:gd name="adj5" fmla="val 3111"/>
              <a:gd name="adj6" fmla="val 20861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작성 및 수정 정보</a:t>
            </a:r>
            <a:endParaRPr lang="ko-KR" altLang="en-US" sz="1200" dirty="0"/>
          </a:p>
        </p:txBody>
      </p:sp>
      <p:sp>
        <p:nvSpPr>
          <p:cNvPr id="20" name="설명선: 굽은 선(테두리 및 강조선) 20"/>
          <p:cNvSpPr/>
          <p:nvPr/>
        </p:nvSpPr>
        <p:spPr>
          <a:xfrm>
            <a:off x="7259064" y="5058884"/>
            <a:ext cx="1005865" cy="360040"/>
          </a:xfrm>
          <a:prstGeom prst="accentBorderCallout2">
            <a:avLst>
              <a:gd name="adj1" fmla="val 49898"/>
              <a:gd name="adj2" fmla="val -4467"/>
              <a:gd name="adj3" fmla="val 46835"/>
              <a:gd name="adj4" fmla="val -36625"/>
              <a:gd name="adj5" fmla="val -59341"/>
              <a:gd name="adj6" fmla="val -12728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파일 등록</a:t>
            </a:r>
            <a:endParaRPr lang="ko-KR" alt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0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Pro-EPM™ </a:t>
            </a:r>
            <a:r>
              <a:rPr lang="en-US" altLang="ko-KR" sz="2600" b="1" dirty="0" smtClean="0">
                <a:solidFill>
                  <a:prstClr val="white"/>
                </a:solidFill>
              </a:rPr>
              <a:t>Lite </a:t>
            </a:r>
            <a:r>
              <a:rPr lang="ko-KR" altLang="en-US" sz="2600" b="1" smtClean="0">
                <a:solidFill>
                  <a:prstClr val="white"/>
                </a:solidFill>
              </a:rPr>
              <a:t>주요기능</a:t>
            </a:r>
            <a:endParaRPr lang="ko-KR" altLang="en-US" sz="2600" b="1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기타 사용자 기능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프로젝트 관리자가 자신의 프로젝트에 대한 보기 및 작업 </a:t>
            </a:r>
            <a:r>
              <a:rPr lang="ko-KR" altLang="en-US" dirty="0" err="1" smtClean="0"/>
              <a:t>완료율</a:t>
            </a:r>
            <a:r>
              <a:rPr lang="ko-KR" altLang="en-US" dirty="0" smtClean="0"/>
              <a:t> 입력 권한을 직접 설정할 수 있으며</a:t>
            </a:r>
            <a:r>
              <a:rPr lang="en-US" altLang="ko-KR" dirty="0" smtClean="0"/>
              <a:t>, </a:t>
            </a:r>
            <a:r>
              <a:rPr lang="ko-KR" altLang="en-US" smtClean="0"/>
              <a:t>프로젝트 사전의 아이디어 및 사후 관리를 동일한 웹사이트 공간에서 함께 진행할 수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20" name="직사각형 219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Pro-EPM</a:t>
            </a:r>
            <a:r>
              <a:rPr lang="en-US" altLang="ko-KR" dirty="0">
                <a:solidFill>
                  <a:srgbClr val="36A1D6"/>
                </a:solidFill>
              </a:rPr>
              <a:t>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85" y="2420888"/>
            <a:ext cx="2323239" cy="24852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70" y="4550572"/>
            <a:ext cx="5324683" cy="16390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70" y="2420888"/>
            <a:ext cx="5324683" cy="1759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94" y="1971385"/>
            <a:ext cx="2953404" cy="138965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11" y="3032682"/>
            <a:ext cx="3313407" cy="89855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114"/>
          <p:cNvSpPr>
            <a:spLocks noChangeArrowheads="1"/>
          </p:cNvSpPr>
          <p:nvPr/>
        </p:nvSpPr>
        <p:spPr bwMode="auto">
          <a:xfrm>
            <a:off x="462285" y="4901501"/>
            <a:ext cx="2323239" cy="219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86400" tIns="43200" rIns="86400" bIns="44450" anchor="ctr"/>
          <a:lstStyle/>
          <a:p>
            <a:pPr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</a:rPr>
              <a:t>프로젝트 팀 구성 기능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25" name="Rectangle 114"/>
          <p:cNvSpPr>
            <a:spLocks noChangeArrowheads="1"/>
          </p:cNvSpPr>
          <p:nvPr/>
        </p:nvSpPr>
        <p:spPr bwMode="auto">
          <a:xfrm>
            <a:off x="3109670" y="4180498"/>
            <a:ext cx="5324683" cy="219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86400" tIns="43200" rIns="86400" bIns="44450" anchor="ctr"/>
          <a:lstStyle/>
          <a:p>
            <a:pPr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</a:rPr>
              <a:t>아이디어 관리 </a:t>
            </a:r>
            <a:r>
              <a:rPr lang="en-US" altLang="ko-KR" sz="1000" dirty="0" smtClean="0">
                <a:solidFill>
                  <a:schemeClr val="bg1"/>
                </a:solidFill>
                <a:latin typeface="맑은 고딕" pitchFamily="50" charset="-127"/>
              </a:rPr>
              <a:t>-</a:t>
            </a:r>
            <a:r>
              <a:rPr lang="ko-KR" altLang="en-US" sz="1000" smtClean="0">
                <a:solidFill>
                  <a:schemeClr val="bg1"/>
                </a:solidFill>
                <a:latin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</a:rPr>
              <a:t>엑셀 업로드 기능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26" name="Rectangle 114"/>
          <p:cNvSpPr>
            <a:spLocks noChangeArrowheads="1"/>
          </p:cNvSpPr>
          <p:nvPr/>
        </p:nvSpPr>
        <p:spPr bwMode="auto">
          <a:xfrm>
            <a:off x="3109670" y="6189625"/>
            <a:ext cx="5324683" cy="219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86400" tIns="43200" rIns="86400" bIns="44450" anchor="ctr"/>
          <a:lstStyle/>
          <a:p>
            <a:pPr>
              <a:defRPr/>
            </a:pPr>
            <a:r>
              <a:rPr lang="ko-KR" altLang="en-US" sz="1000" smtClean="0">
                <a:solidFill>
                  <a:schemeClr val="bg1"/>
                </a:solidFill>
                <a:latin typeface="맑은 고딕" pitchFamily="50" charset="-127"/>
              </a:rPr>
              <a:t>프로젝트 사후 정보 관리 기능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6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Pro-EPM™ </a:t>
            </a:r>
            <a:r>
              <a:rPr lang="en-US" altLang="ko-KR" sz="2600" b="1" dirty="0" smtClean="0">
                <a:solidFill>
                  <a:prstClr val="white"/>
                </a:solidFill>
              </a:rPr>
              <a:t>Lite </a:t>
            </a:r>
            <a:r>
              <a:rPr lang="ko-KR" altLang="en-US" sz="2600" b="1" smtClean="0">
                <a:solidFill>
                  <a:prstClr val="white"/>
                </a:solidFill>
              </a:rPr>
              <a:t>주요기능</a:t>
            </a:r>
            <a:endParaRPr lang="ko-KR" altLang="en-US" sz="2600" b="1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사이트 관리 기능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다양한 사이트 관리 기능으로 사이트 관리를 손쉽게 진행할 수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20" name="직사각형 219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Pro-EPM</a:t>
            </a:r>
            <a:r>
              <a:rPr lang="en-US" altLang="ko-KR" dirty="0">
                <a:solidFill>
                  <a:srgbClr val="36A1D6"/>
                </a:solidFill>
              </a:rPr>
              <a:t>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67" y="1777803"/>
            <a:ext cx="4238314" cy="19346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1827" y="1777804"/>
            <a:ext cx="4238314" cy="19346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267" y="4061202"/>
            <a:ext cx="4238314" cy="2036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1826" y="4060194"/>
            <a:ext cx="1891685" cy="2037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ctangle 114"/>
          <p:cNvSpPr>
            <a:spLocks noChangeArrowheads="1"/>
          </p:cNvSpPr>
          <p:nvPr/>
        </p:nvSpPr>
        <p:spPr bwMode="auto">
          <a:xfrm>
            <a:off x="280267" y="3713765"/>
            <a:ext cx="4238314" cy="219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86400" tIns="43200" rIns="86400" bIns="44450" anchor="ctr"/>
          <a:lstStyle/>
          <a:p>
            <a:pPr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</a:rPr>
              <a:t>사용자 관리 기능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18" name="Rectangle 114"/>
          <p:cNvSpPr>
            <a:spLocks noChangeArrowheads="1"/>
          </p:cNvSpPr>
          <p:nvPr/>
        </p:nvSpPr>
        <p:spPr bwMode="auto">
          <a:xfrm>
            <a:off x="280267" y="6116471"/>
            <a:ext cx="4238314" cy="219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86400" tIns="43200" rIns="86400" bIns="44450" anchor="ctr"/>
          <a:lstStyle/>
          <a:p>
            <a:pPr>
              <a:defRPr/>
            </a:pPr>
            <a:r>
              <a:rPr lang="ko-KR" altLang="en-US" sz="1000" smtClean="0">
                <a:solidFill>
                  <a:schemeClr val="bg1"/>
                </a:solidFill>
                <a:latin typeface="맑은 고딕" pitchFamily="50" charset="-127"/>
              </a:rPr>
              <a:t>사용자 정의 코드 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</a:rPr>
              <a:t>관리 기능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19" name="Rectangle 114"/>
          <p:cNvSpPr>
            <a:spLocks noChangeArrowheads="1"/>
          </p:cNvSpPr>
          <p:nvPr/>
        </p:nvSpPr>
        <p:spPr bwMode="auto">
          <a:xfrm>
            <a:off x="4651826" y="3723796"/>
            <a:ext cx="4238314" cy="219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86400" tIns="43200" rIns="86400" bIns="44450" anchor="ctr"/>
          <a:lstStyle/>
          <a:p>
            <a:pPr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</a:rPr>
              <a:t>사용자 권한 관리 기능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20" name="Rectangle 114"/>
          <p:cNvSpPr>
            <a:spLocks noChangeArrowheads="1"/>
          </p:cNvSpPr>
          <p:nvPr/>
        </p:nvSpPr>
        <p:spPr bwMode="auto">
          <a:xfrm>
            <a:off x="4651826" y="6116471"/>
            <a:ext cx="4238314" cy="219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86400" tIns="43200" rIns="86400" bIns="44450" anchor="ctr"/>
          <a:lstStyle/>
          <a:p>
            <a:pPr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</a:rPr>
              <a:t>사이트 메뉴 권한 관리 기능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1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6227" y="2206090"/>
            <a:ext cx="2150058" cy="186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bg1">
                    <a:alpha val="4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11500" b="1" dirty="0">
              <a:solidFill>
                <a:schemeClr val="bg1">
                  <a:alpha val="4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520" y="4066681"/>
            <a:ext cx="47525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ko-KR" altLang="en-US" sz="3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피엔제이컨설팅</a:t>
            </a:r>
            <a:r>
              <a:rPr lang="ko-KR" altLang="en-US" sz="3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소개</a:t>
            </a:r>
            <a:endParaRPr lang="ko-KR" altLang="en-US" sz="3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13396" y="2398644"/>
            <a:ext cx="4020127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일반현황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재무현황 및 주요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거래처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주요사업 실적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0" y="6434210"/>
            <a:ext cx="693578" cy="312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71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>
                <a:solidFill>
                  <a:prstClr val="white"/>
                </a:solidFill>
              </a:rPr>
              <a:t>일반현황</a:t>
            </a:r>
            <a:endParaRPr lang="ko-KR" altLang="en-US" sz="2800" b="1" dirty="0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>
            <p:custDataLst>
              <p:tags r:id="rId3"/>
            </p:custDataLst>
          </p:nvPr>
        </p:nvSpPr>
        <p:spPr>
          <a:xfrm>
            <a:off x="7694374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graphicFrame>
        <p:nvGraphicFramePr>
          <p:cNvPr id="75" name="Group 70"/>
          <p:cNvGraphicFramePr>
            <a:graphicFrameLocks noGrp="1"/>
          </p:cNvGraphicFramePr>
          <p:nvPr>
            <p:extLst/>
          </p:nvPr>
        </p:nvGraphicFramePr>
        <p:xfrm>
          <a:off x="577632" y="1296964"/>
          <a:ext cx="3960812" cy="274459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98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2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351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회사명</a:t>
                      </a:r>
                      <a:endParaRPr kumimoji="0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㈜피엔제이컨설팅 </a:t>
                      </a: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P&amp;J Consulting Co., Ltd.</a:t>
                      </a:r>
                      <a:endParaRPr kumimoji="0" lang="ko-KR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15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등록번호</a:t>
                      </a: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212-86-12684</a:t>
                      </a:r>
                      <a:endParaRPr kumimoji="0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42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대표자명</a:t>
                      </a:r>
                      <a:endParaRPr kumimoji="0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 재 희</a:t>
                      </a:r>
                      <a:endParaRPr kumimoji="0" lang="ko-KR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92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사업분야</a:t>
                      </a:r>
                      <a:endParaRPr kumimoji="0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소프트웨어 개발 및 공급</a:t>
                      </a:r>
                      <a:endParaRPr kumimoji="0" lang="ko-KR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파트너 등록</a:t>
                      </a: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2015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14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 </a:t>
                      </a: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Microsoft Partner 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역량 획득</a:t>
                      </a:r>
                      <a:endParaRPr kumimoji="0" lang="en-US" altLang="ko-KR" sz="1050" u="none" strike="noStrike" cap="none" normalizeH="0" baseline="0" dirty="0" smtClean="0">
                        <a:ln>
                          <a:noFill/>
                        </a:ln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Silver Project &amp; Portfolio Management Partner</a:t>
                      </a:r>
                      <a:endParaRPr kumimoji="0" lang="ko-KR" alt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35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설립일</a:t>
                      </a:r>
                      <a:endParaRPr kumimoji="0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</a:t>
                      </a: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위앤아이티 에서 분사</a:t>
                      </a: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0" lang="ko-KR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2225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 및 연락처</a:t>
                      </a:r>
                      <a:endParaRPr kumimoji="0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주소 </a:t>
                      </a: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kumimoji="1" lang="ko-KR" altLang="en-US" sz="105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서울시 송파구 마천로 </a:t>
                      </a: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99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전화 </a:t>
                      </a: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070-8656-2570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팩스 </a:t>
                      </a: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070-4850-8282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홈페이지 </a:t>
                      </a: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http://www.pnjco.co.kr</a:t>
                      </a: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6" name="그룹 75"/>
          <p:cNvGrpSpPr/>
          <p:nvPr/>
        </p:nvGrpSpPr>
        <p:grpSpPr>
          <a:xfrm>
            <a:off x="358364" y="4152120"/>
            <a:ext cx="8264266" cy="2229208"/>
            <a:chOff x="269842" y="4058701"/>
            <a:chExt cx="8264266" cy="2229208"/>
          </a:xfrm>
        </p:grpSpPr>
        <p:sp>
          <p:nvSpPr>
            <p:cNvPr id="77" name="Freeform 167"/>
            <p:cNvSpPr>
              <a:spLocks/>
            </p:cNvSpPr>
            <p:nvPr/>
          </p:nvSpPr>
          <p:spPr bwMode="auto">
            <a:xfrm flipV="1">
              <a:off x="269842" y="5083566"/>
              <a:ext cx="3351981" cy="310208"/>
            </a:xfrm>
            <a:custGeom>
              <a:avLst/>
              <a:gdLst>
                <a:gd name="T0" fmla="*/ 0 w 831"/>
                <a:gd name="T1" fmla="*/ 0 h 329"/>
                <a:gd name="T2" fmla="*/ 2147483647 w 831"/>
                <a:gd name="T3" fmla="*/ 0 h 329"/>
                <a:gd name="T4" fmla="*/ 2147483647 w 831"/>
                <a:gd name="T5" fmla="*/ 2147483647 h 329"/>
                <a:gd name="T6" fmla="*/ 0 60000 65536"/>
                <a:gd name="T7" fmla="*/ 0 60000 65536"/>
                <a:gd name="T8" fmla="*/ 0 60000 65536"/>
                <a:gd name="T9" fmla="*/ 0 w 831"/>
                <a:gd name="T10" fmla="*/ 0 h 329"/>
                <a:gd name="T11" fmla="*/ 831 w 831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1" h="329">
                  <a:moveTo>
                    <a:pt x="0" y="0"/>
                  </a:moveTo>
                  <a:lnTo>
                    <a:pt x="752" y="0"/>
                  </a:lnTo>
                  <a:lnTo>
                    <a:pt x="831" y="329"/>
                  </a:lnTo>
                </a:path>
              </a:pathLst>
            </a:custGeom>
            <a:noFill/>
            <a:ln w="9525">
              <a:solidFill>
                <a:srgbClr val="808080"/>
              </a:solidFill>
              <a:round/>
              <a:headEnd type="oval" w="med" len="med"/>
              <a:tailEnd type="oval" w="med" len="med"/>
            </a:ln>
          </p:spPr>
          <p:txBody>
            <a:bodyPr lIns="77925" tIns="38963" rIns="77925" bIns="38963"/>
            <a:lstStyle/>
            <a:p>
              <a:pPr latinLnBrk="0">
                <a:defRPr/>
              </a:pPr>
              <a:endParaRPr lang="ko-KR" altLang="en-US" kern="0" dirty="0">
                <a:solidFill>
                  <a:sysClr val="windowText" lastClr="000000"/>
                </a:solidFill>
                <a:latin typeface="굴림" charset="-127"/>
              </a:endParaRPr>
            </a:p>
          </p:txBody>
        </p:sp>
        <p:grpSp>
          <p:nvGrpSpPr>
            <p:cNvPr id="78" name="Group 146"/>
            <p:cNvGrpSpPr>
              <a:grpSpLocks/>
            </p:cNvGrpSpPr>
            <p:nvPr/>
          </p:nvGrpSpPr>
          <p:grpSpPr bwMode="auto">
            <a:xfrm>
              <a:off x="3559653" y="5148620"/>
              <a:ext cx="2213111" cy="1139289"/>
              <a:chOff x="4371" y="2814"/>
              <a:chExt cx="1533" cy="906"/>
            </a:xfrm>
          </p:grpSpPr>
          <p:sp>
            <p:nvSpPr>
              <p:cNvPr id="95" name="Line 147"/>
              <p:cNvSpPr>
                <a:spLocks noChangeShapeType="1"/>
              </p:cNvSpPr>
              <p:nvPr/>
            </p:nvSpPr>
            <p:spPr bwMode="auto">
              <a:xfrm flipV="1">
                <a:off x="5123" y="3198"/>
                <a:ext cx="524" cy="295"/>
              </a:xfrm>
              <a:prstGeom prst="line">
                <a:avLst/>
              </a:prstGeom>
              <a:noFill/>
              <a:ln w="381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>
                  <a:defRPr/>
                </a:pPr>
                <a:endParaRPr lang="ko-KR" altLang="en-US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6" name="Line 148"/>
              <p:cNvSpPr>
                <a:spLocks noChangeShapeType="1"/>
              </p:cNvSpPr>
              <p:nvPr/>
            </p:nvSpPr>
            <p:spPr bwMode="auto">
              <a:xfrm>
                <a:off x="4698" y="2934"/>
                <a:ext cx="846" cy="150"/>
              </a:xfrm>
              <a:prstGeom prst="line">
                <a:avLst/>
              </a:prstGeom>
              <a:noFill/>
              <a:ln w="381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>
                  <a:defRPr/>
                </a:pPr>
                <a:endParaRPr lang="ko-KR" altLang="en-US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7" name="Line 149"/>
              <p:cNvSpPr>
                <a:spLocks noChangeShapeType="1"/>
              </p:cNvSpPr>
              <p:nvPr/>
            </p:nvSpPr>
            <p:spPr bwMode="auto">
              <a:xfrm>
                <a:off x="4608" y="3012"/>
                <a:ext cx="252" cy="497"/>
              </a:xfrm>
              <a:prstGeom prst="line">
                <a:avLst/>
              </a:prstGeom>
              <a:noFill/>
              <a:ln w="381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>
                  <a:defRPr/>
                </a:pPr>
                <a:endParaRPr lang="ko-KR" altLang="en-US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8" name="Oval 150"/>
              <p:cNvSpPr>
                <a:spLocks noChangeArrowheads="1"/>
              </p:cNvSpPr>
              <p:nvPr/>
            </p:nvSpPr>
            <p:spPr bwMode="auto">
              <a:xfrm>
                <a:off x="5486" y="3007"/>
                <a:ext cx="417" cy="240"/>
              </a:xfrm>
              <a:prstGeom prst="ellipse">
                <a:avLst/>
              </a:prstGeom>
              <a:solidFill>
                <a:srgbClr val="EEEEEE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9" name="Oval 151"/>
              <p:cNvSpPr>
                <a:spLocks noChangeArrowheads="1"/>
              </p:cNvSpPr>
              <p:nvPr/>
            </p:nvSpPr>
            <p:spPr bwMode="auto">
              <a:xfrm>
                <a:off x="4371" y="2814"/>
                <a:ext cx="375" cy="215"/>
              </a:xfrm>
              <a:prstGeom prst="ellipse">
                <a:avLst/>
              </a:prstGeom>
              <a:solidFill>
                <a:srgbClr val="EEEEEE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100" name="Oval 152"/>
              <p:cNvSpPr>
                <a:spLocks noChangeArrowheads="1"/>
              </p:cNvSpPr>
              <p:nvPr/>
            </p:nvSpPr>
            <p:spPr bwMode="auto">
              <a:xfrm>
                <a:off x="4772" y="3436"/>
                <a:ext cx="412" cy="285"/>
              </a:xfrm>
              <a:prstGeom prst="ellipse">
                <a:avLst/>
              </a:prstGeom>
              <a:solidFill>
                <a:srgbClr val="EEEEEE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</p:grpSp>
        <p:grpSp>
          <p:nvGrpSpPr>
            <p:cNvPr id="79" name="Group 153"/>
            <p:cNvGrpSpPr>
              <a:grpSpLocks/>
            </p:cNvGrpSpPr>
            <p:nvPr/>
          </p:nvGrpSpPr>
          <p:grpSpPr bwMode="auto">
            <a:xfrm>
              <a:off x="3932847" y="4736886"/>
              <a:ext cx="1647483" cy="1147197"/>
              <a:chOff x="4573" y="2472"/>
              <a:chExt cx="1129" cy="903"/>
            </a:xfrm>
          </p:grpSpPr>
          <p:sp>
            <p:nvSpPr>
              <p:cNvPr id="92" name="Rectangle 154"/>
              <p:cNvSpPr>
                <a:spLocks noChangeArrowheads="1"/>
              </p:cNvSpPr>
              <p:nvPr/>
            </p:nvSpPr>
            <p:spPr bwMode="auto">
              <a:xfrm rot="1065381">
                <a:off x="4573" y="2472"/>
                <a:ext cx="883" cy="2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3" name="Rectangle 155"/>
              <p:cNvSpPr>
                <a:spLocks noChangeArrowheads="1"/>
              </p:cNvSpPr>
              <p:nvPr/>
            </p:nvSpPr>
            <p:spPr bwMode="auto">
              <a:xfrm rot="19088128">
                <a:off x="4819" y="3035"/>
                <a:ext cx="883" cy="2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4" name="Rectangle 156"/>
              <p:cNvSpPr>
                <a:spLocks noChangeArrowheads="1"/>
              </p:cNvSpPr>
              <p:nvPr/>
            </p:nvSpPr>
            <p:spPr bwMode="auto">
              <a:xfrm rot="15023069">
                <a:off x="4206" y="2914"/>
                <a:ext cx="880" cy="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</p:grpSp>
        <p:sp>
          <p:nvSpPr>
            <p:cNvPr id="80" name="Text Box 179"/>
            <p:cNvSpPr txBox="1">
              <a:spLocks noChangeArrowheads="1"/>
            </p:cNvSpPr>
            <p:nvPr/>
          </p:nvSpPr>
          <p:spPr bwMode="auto">
            <a:xfrm>
              <a:off x="5473408" y="5723956"/>
              <a:ext cx="3060700" cy="44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PM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역량 강화 </a:t>
              </a:r>
              <a:r>
                <a:rPr lang="ko-KR" altLang="en-US" sz="90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교육</a:t>
              </a:r>
              <a:endPara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lnSpc>
                  <a:spcPct val="110000"/>
                </a:lnSpc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Project Server </a:t>
              </a:r>
              <a:r>
                <a:rPr lang="ko-KR" altLang="en-US" sz="90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교육</a:t>
              </a:r>
              <a:endPara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lnSpc>
                  <a:spcPct val="110000"/>
                </a:lnSpc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9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Project Professional </a:t>
              </a:r>
              <a:r>
                <a:rPr lang="ko-KR" altLang="en-US" sz="90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교육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1" name="Text Box 179"/>
            <p:cNvSpPr txBox="1">
              <a:spLocks noChangeArrowheads="1"/>
            </p:cNvSpPr>
            <p:nvPr/>
          </p:nvSpPr>
          <p:spPr bwMode="auto">
            <a:xfrm>
              <a:off x="359498" y="4781870"/>
              <a:ext cx="29527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Microsoft Certified Partner</a:t>
              </a:r>
            </a:p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EPM(Enterprise Project Management) </a:t>
              </a:r>
              <a:r>
                <a:rPr lang="ko-KR" altLang="en-US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솔루션</a:t>
              </a:r>
              <a:endPara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Web </a:t>
              </a:r>
              <a:r>
                <a:rPr lang="ko-KR" altLang="en-US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기반 프로젝트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관리 </a:t>
              </a:r>
              <a:r>
                <a:rPr lang="ko-KR" altLang="en-US" sz="90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솔루션</a:t>
              </a:r>
              <a:endPara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ko-KR" altLang="en-US" sz="9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다양한 업종의 업무 개선 시스템 구축</a:t>
              </a:r>
              <a:endPara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82" name="Picture 12" descr="http://www.infosistema.com/wp-content/uploads/2010/10/Microsoft-Certified-Partn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180" y="4216957"/>
              <a:ext cx="867414" cy="4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타원 82"/>
            <p:cNvSpPr/>
            <p:nvPr/>
          </p:nvSpPr>
          <p:spPr>
            <a:xfrm>
              <a:off x="3693459" y="5324755"/>
              <a:ext cx="945514" cy="94551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타원 83"/>
            <p:cNvSpPr/>
            <p:nvPr/>
          </p:nvSpPr>
          <p:spPr>
            <a:xfrm>
              <a:off x="4835218" y="4494359"/>
              <a:ext cx="945514" cy="94551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5" name="그룹 84"/>
            <p:cNvGrpSpPr>
              <a:grpSpLocks noChangeAspect="1"/>
            </p:cNvGrpSpPr>
            <p:nvPr/>
          </p:nvGrpSpPr>
          <p:grpSpPr>
            <a:xfrm>
              <a:off x="3308500" y="4058701"/>
              <a:ext cx="945514" cy="945514"/>
              <a:chOff x="1054530" y="2424014"/>
              <a:chExt cx="1622970" cy="1622970"/>
            </a:xfrm>
            <a:solidFill>
              <a:srgbClr val="0070C0"/>
            </a:solidFill>
          </p:grpSpPr>
          <p:sp>
            <p:nvSpPr>
              <p:cNvPr id="90" name="타원 89"/>
              <p:cNvSpPr/>
              <p:nvPr/>
            </p:nvSpPr>
            <p:spPr>
              <a:xfrm>
                <a:off x="1054530" y="2424014"/>
                <a:ext cx="1622970" cy="162297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1" name="Picture 7" descr="C:\Users\권순호\Desktop\파포 디자인 참고\iOS7_icons\PNG\Data\add_database\add_database-25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3694" y="2669552"/>
                <a:ext cx="878059" cy="878059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86" name="Rectangle 161"/>
            <p:cNvSpPr>
              <a:spLocks noChangeArrowheads="1"/>
            </p:cNvSpPr>
            <p:nvPr/>
          </p:nvSpPr>
          <p:spPr bwMode="auto">
            <a:xfrm>
              <a:off x="3228132" y="4735435"/>
              <a:ext cx="1094853" cy="156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 anchor="ctr">
              <a:spAutoFit/>
            </a:bodyPr>
            <a:lstStyle/>
            <a:p>
              <a:pPr algn="ctr" latinLnBrk="0"/>
              <a:r>
                <a:rPr lang="en-US" altLang="ko-KR" sz="1015" kern="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Solution</a:t>
              </a:r>
            </a:p>
          </p:txBody>
        </p:sp>
        <p:sp>
          <p:nvSpPr>
            <p:cNvPr id="87" name="Rectangle 160"/>
            <p:cNvSpPr>
              <a:spLocks noChangeArrowheads="1"/>
            </p:cNvSpPr>
            <p:nvPr/>
          </p:nvSpPr>
          <p:spPr bwMode="auto">
            <a:xfrm>
              <a:off x="3755321" y="5941306"/>
              <a:ext cx="821790" cy="156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015" kern="0" dirty="0">
                  <a:solidFill>
                    <a:schemeClr val="bg1"/>
                  </a:solidFill>
                  <a:latin typeface="맑은 고딕" pitchFamily="50" charset="-127"/>
                </a:rPr>
                <a:t>Education</a:t>
              </a:r>
              <a:endParaRPr lang="en-US" altLang="ko-KR" sz="1015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8" name="Rectangle 162"/>
            <p:cNvSpPr>
              <a:spLocks noChangeArrowheads="1"/>
            </p:cNvSpPr>
            <p:nvPr/>
          </p:nvSpPr>
          <p:spPr bwMode="auto">
            <a:xfrm>
              <a:off x="4935776" y="5066110"/>
              <a:ext cx="767177" cy="1704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 bIns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108" dirty="0" smtClean="0">
                  <a:solidFill>
                    <a:schemeClr val="bg1"/>
                  </a:solidFill>
                </a:rPr>
                <a:t>Consulting</a:t>
              </a:r>
              <a:endParaRPr lang="en-US" altLang="ko-KR" sz="1108" dirty="0">
                <a:solidFill>
                  <a:schemeClr val="bg1"/>
                </a:solidFill>
              </a:endParaRPr>
            </a:p>
          </p:txBody>
        </p:sp>
        <p:sp>
          <p:nvSpPr>
            <p:cNvPr id="89" name="Freeform 167"/>
            <p:cNvSpPr>
              <a:spLocks/>
            </p:cNvSpPr>
            <p:nvPr/>
          </p:nvSpPr>
          <p:spPr bwMode="auto">
            <a:xfrm flipH="1" flipV="1">
              <a:off x="4662329" y="5978880"/>
              <a:ext cx="2341429" cy="248072"/>
            </a:xfrm>
            <a:custGeom>
              <a:avLst/>
              <a:gdLst>
                <a:gd name="T0" fmla="*/ 0 w 831"/>
                <a:gd name="T1" fmla="*/ 0 h 329"/>
                <a:gd name="T2" fmla="*/ 2147483647 w 831"/>
                <a:gd name="T3" fmla="*/ 0 h 329"/>
                <a:gd name="T4" fmla="*/ 2147483647 w 831"/>
                <a:gd name="T5" fmla="*/ 2147483647 h 329"/>
                <a:gd name="T6" fmla="*/ 0 60000 65536"/>
                <a:gd name="T7" fmla="*/ 0 60000 65536"/>
                <a:gd name="T8" fmla="*/ 0 60000 65536"/>
                <a:gd name="T9" fmla="*/ 0 w 831"/>
                <a:gd name="T10" fmla="*/ 0 h 329"/>
                <a:gd name="T11" fmla="*/ 831 w 831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1" h="329">
                  <a:moveTo>
                    <a:pt x="0" y="0"/>
                  </a:moveTo>
                  <a:lnTo>
                    <a:pt x="752" y="0"/>
                  </a:lnTo>
                  <a:lnTo>
                    <a:pt x="831" y="329"/>
                  </a:lnTo>
                </a:path>
              </a:pathLst>
            </a:custGeom>
            <a:noFill/>
            <a:ln w="9525">
              <a:solidFill>
                <a:srgbClr val="808080"/>
              </a:solidFill>
              <a:round/>
              <a:headEnd type="oval" w="med" len="med"/>
              <a:tailEnd type="oval" w="med" len="med"/>
            </a:ln>
          </p:spPr>
          <p:txBody>
            <a:bodyPr lIns="77925" tIns="38963" rIns="77925" bIns="38963"/>
            <a:lstStyle/>
            <a:p>
              <a:pPr latinLnBrk="0">
                <a:defRPr/>
              </a:pPr>
              <a:endParaRPr lang="ko-KR" altLang="en-US" kern="0" dirty="0">
                <a:solidFill>
                  <a:sysClr val="windowText" lastClr="000000"/>
                </a:solidFill>
                <a:latin typeface="굴림" charset="-127"/>
              </a:endParaRPr>
            </a:p>
          </p:txBody>
        </p:sp>
      </p:grpSp>
      <p:graphicFrame>
        <p:nvGraphicFramePr>
          <p:cNvPr id="101" name="Group 70"/>
          <p:cNvGraphicFramePr>
            <a:graphicFrameLocks noGrp="1"/>
          </p:cNvGraphicFramePr>
          <p:nvPr>
            <p:extLst/>
          </p:nvPr>
        </p:nvGraphicFramePr>
        <p:xfrm>
          <a:off x="4630780" y="1294617"/>
          <a:ext cx="3960812" cy="2744379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960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443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50" dirty="0" smtClean="0">
                          <a:latin typeface="+mn-lt"/>
                        </a:rPr>
                        <a:t>주식회사</a:t>
                      </a:r>
                      <a:r>
                        <a:rPr lang="en-US" altLang="ko-KR" sz="1050" dirty="0" smtClean="0">
                          <a:latin typeface="+mn-lt"/>
                        </a:rPr>
                        <a:t> </a:t>
                      </a:r>
                      <a:r>
                        <a:rPr lang="ko-KR" altLang="en-US" sz="1050" smtClean="0">
                          <a:latin typeface="+mn-lt"/>
                        </a:rPr>
                        <a:t>피엔제이컨설팅 </a:t>
                      </a:r>
                      <a:r>
                        <a:rPr lang="en-US" altLang="ko-KR" sz="1050" dirty="0" smtClean="0">
                          <a:latin typeface="+mn-lt"/>
                        </a:rPr>
                        <a:t>(P&amp;J Consulting)</a:t>
                      </a:r>
                      <a:r>
                        <a:rPr lang="ko-KR" altLang="en-US" sz="1050" smtClean="0">
                          <a:latin typeface="+mn-lt"/>
                        </a:rPr>
                        <a:t>은 </a:t>
                      </a:r>
                      <a:r>
                        <a:rPr lang="en-US" altLang="ko-KR" sz="1050" dirty="0" smtClean="0">
                          <a:latin typeface="+mn-lt"/>
                        </a:rPr>
                        <a:t>Project Management</a:t>
                      </a:r>
                      <a:r>
                        <a:rPr lang="ko-KR" altLang="en-US" sz="1050" smtClean="0">
                          <a:latin typeface="+mn-lt"/>
                        </a:rPr>
                        <a:t>와 </a:t>
                      </a:r>
                      <a:r>
                        <a:rPr lang="en-US" altLang="ko-KR" sz="1050" dirty="0" smtClean="0">
                          <a:latin typeface="+mn-lt"/>
                        </a:rPr>
                        <a:t>Job Management</a:t>
                      </a:r>
                      <a:r>
                        <a:rPr lang="ko-KR" altLang="en-US" sz="1050" smtClean="0">
                          <a:latin typeface="+mn-lt"/>
                        </a:rPr>
                        <a:t>에 관한 컨설팅과 솔루션 구축을 위해 </a:t>
                      </a:r>
                      <a:r>
                        <a:rPr lang="en-US" altLang="ko-KR" sz="1050" dirty="0" smtClean="0">
                          <a:latin typeface="+mn-lt"/>
                        </a:rPr>
                        <a:t>2015</a:t>
                      </a:r>
                      <a:r>
                        <a:rPr lang="ko-KR" altLang="en-US" sz="1050" smtClean="0">
                          <a:latin typeface="+mn-lt"/>
                        </a:rPr>
                        <a:t>년 설립하였습니다</a:t>
                      </a:r>
                      <a:r>
                        <a:rPr lang="en-US" altLang="ko-KR" sz="1050" dirty="0" smtClean="0">
                          <a:latin typeface="+mn-lt"/>
                        </a:rPr>
                        <a:t>. </a:t>
                      </a:r>
                      <a:r>
                        <a:rPr lang="ko-KR" altLang="en-US" sz="1050" smtClean="0">
                          <a:latin typeface="+mn-lt"/>
                        </a:rPr>
                        <a:t>임직원들의 수년간의 축척된 많은 경험을 바탕으로 고객과 함께하는 회사가 되도록 노력하고 있습니다</a:t>
                      </a:r>
                      <a:r>
                        <a:rPr lang="en-US" altLang="ko-KR" sz="1050" dirty="0" smtClean="0">
                          <a:latin typeface="+mn-lt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50" dirty="0" smtClean="0">
                          <a:latin typeface="+mn-lt"/>
                        </a:rPr>
                        <a:t>주요사업 영역으로는 </a:t>
                      </a:r>
                      <a:r>
                        <a:rPr lang="en-US" altLang="ko-KR" sz="1050" dirty="0" smtClean="0">
                          <a:latin typeface="+mn-lt"/>
                        </a:rPr>
                        <a:t>Microsoft EPM </a:t>
                      </a:r>
                      <a:r>
                        <a:rPr lang="ko-KR" altLang="en-US" sz="1050" smtClean="0">
                          <a:latin typeface="+mn-lt"/>
                        </a:rPr>
                        <a:t>솔루션 구축 및 컨설팅</a:t>
                      </a:r>
                      <a:r>
                        <a:rPr lang="en-US" altLang="ko-KR" sz="1050" dirty="0" smtClean="0">
                          <a:latin typeface="+mn-lt"/>
                        </a:rPr>
                        <a:t>, PM </a:t>
                      </a:r>
                      <a:r>
                        <a:rPr lang="ko-KR" altLang="en-US" sz="1050" smtClean="0">
                          <a:latin typeface="+mn-lt"/>
                        </a:rPr>
                        <a:t>역량 강화 컨설팅 및 교육</a:t>
                      </a:r>
                      <a:r>
                        <a:rPr lang="en-US" altLang="ko-KR" sz="1050" dirty="0" smtClean="0">
                          <a:latin typeface="+mn-lt"/>
                        </a:rPr>
                        <a:t>, </a:t>
                      </a:r>
                      <a:r>
                        <a:rPr lang="ko-KR" altLang="en-US" sz="1050" smtClean="0">
                          <a:latin typeface="+mn-lt"/>
                        </a:rPr>
                        <a:t>단위업무 개선 솔루션 구축 및 컨설팅</a:t>
                      </a:r>
                      <a:r>
                        <a:rPr lang="en-US" altLang="ko-KR" sz="1050" dirty="0" smtClean="0">
                          <a:latin typeface="+mn-lt"/>
                        </a:rPr>
                        <a:t>, </a:t>
                      </a:r>
                      <a:r>
                        <a:rPr lang="ko-KR" altLang="en-US" sz="1050" smtClean="0">
                          <a:latin typeface="+mn-lt"/>
                        </a:rPr>
                        <a:t>통합</a:t>
                      </a:r>
                      <a:r>
                        <a:rPr lang="en-US" altLang="ko-KR" sz="1050" dirty="0" smtClean="0">
                          <a:latin typeface="+mn-lt"/>
                        </a:rPr>
                        <a:t> IT </a:t>
                      </a:r>
                      <a:r>
                        <a:rPr lang="ko-KR" altLang="en-US" sz="1050" smtClean="0">
                          <a:latin typeface="+mn-lt"/>
                        </a:rPr>
                        <a:t>기술지원 서비스 입니다</a:t>
                      </a:r>
                      <a:r>
                        <a:rPr lang="en-US" altLang="ko-KR" sz="1050" dirty="0" smtClean="0">
                          <a:latin typeface="+mn-lt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50" dirty="0" smtClean="0">
                          <a:latin typeface="+mn-lt"/>
                        </a:rPr>
                        <a:t>향후 </a:t>
                      </a:r>
                      <a:r>
                        <a:rPr lang="en-US" altLang="ko-KR" sz="1050" dirty="0" smtClean="0">
                          <a:latin typeface="+mn-lt"/>
                        </a:rPr>
                        <a:t>Microsoft</a:t>
                      </a:r>
                      <a:r>
                        <a:rPr lang="ko-KR" altLang="en-US" sz="1050" smtClean="0">
                          <a:latin typeface="+mn-lt"/>
                        </a:rPr>
                        <a:t>의 </a:t>
                      </a:r>
                      <a:r>
                        <a:rPr lang="en-US" altLang="ko-KR" sz="1050" dirty="0" smtClean="0">
                          <a:latin typeface="+mn-lt"/>
                        </a:rPr>
                        <a:t>Cloud </a:t>
                      </a:r>
                      <a:r>
                        <a:rPr lang="ko-KR" altLang="en-US" sz="1050" smtClean="0">
                          <a:latin typeface="+mn-lt"/>
                        </a:rPr>
                        <a:t>파트너로 사업 영역을 확대를 준비하고 있습니다</a:t>
                      </a:r>
                      <a:r>
                        <a:rPr lang="en-US" altLang="ko-KR" sz="1050" dirty="0" smtClean="0">
                          <a:latin typeface="+mn-lt"/>
                        </a:rPr>
                        <a:t>.</a:t>
                      </a:r>
                      <a:endParaRPr lang="en-US" altLang="ko-KR" sz="1050" dirty="0">
                        <a:latin typeface="+mn-lt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" name="직사각형 101"/>
          <p:cNvSpPr/>
          <p:nvPr/>
        </p:nvSpPr>
        <p:spPr>
          <a:xfrm>
            <a:off x="4526015" y="989169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회사소개</a:t>
            </a: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465043" y="1001886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회사개요</a:t>
            </a:r>
            <a:endParaRPr lang="ko-KR" altLang="en-US" sz="1400" dirty="0">
              <a:latin typeface="+mj-ea"/>
              <a:ea typeface="+mj-ea"/>
            </a:endParaRPr>
          </a:p>
        </p:txBody>
      </p:sp>
      <p:pic>
        <p:nvPicPr>
          <p:cNvPr id="104" name="Picture 1"/>
          <p:cNvPicPr preferRelativeResize="0">
            <a:picLocks/>
          </p:cNvPicPr>
          <p:nvPr>
            <p:custDataLst>
              <p:custData r:id="rId4"/>
            </p:custDataLst>
          </p:nvPr>
        </p:nvPicPr>
        <p:blipFill>
          <a:blip r:embed="rId10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84" y="5586323"/>
            <a:ext cx="348095" cy="38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Picture 1"/>
          <p:cNvPicPr preferRelativeResize="0">
            <a:picLocks/>
          </p:cNvPicPr>
          <p:nvPr>
            <p:custDataLst>
              <p:custData r:id="rId5"/>
            </p:custDataLst>
          </p:nvPr>
        </p:nvPicPr>
        <p:blipFill rotWithShape="1">
          <a:blip r:embed="rId11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2016" r="22016" b="23914"/>
          <a:stretch/>
        </p:blipFill>
        <p:spPr>
          <a:xfrm>
            <a:off x="5156341" y="4664208"/>
            <a:ext cx="480312" cy="445466"/>
          </a:xfrm>
          <a:prstGeom prst="rect">
            <a:avLst/>
          </a:prstGeom>
        </p:spPr>
      </p:pic>
      <p:sp>
        <p:nvSpPr>
          <p:cNvPr id="106" name="Text Box 179"/>
          <p:cNvSpPr txBox="1">
            <a:spLocks noChangeArrowheads="1"/>
          </p:cNvSpPr>
          <p:nvPr/>
        </p:nvSpPr>
        <p:spPr bwMode="auto">
          <a:xfrm>
            <a:off x="6381487" y="4310602"/>
            <a:ext cx="243898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ts val="1000"/>
              <a:buFont typeface="굴림" pitchFamily="50" charset="-127"/>
              <a:buChar char="•"/>
            </a:pPr>
            <a:r>
              <a: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Microsoft EPM </a:t>
            </a:r>
            <a:r>
              <a:rPr lang="ko-KR" altLang="en-US" sz="9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솔루션 구축 및 </a:t>
            </a:r>
            <a:r>
              <a:rPr lang="ko-KR" altLang="en-US" sz="9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컨설팅</a:t>
            </a:r>
            <a:endParaRPr lang="en-US" altLang="ko-KR" sz="9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ts val="1000"/>
              <a:buFont typeface="굴림" pitchFamily="50" charset="-127"/>
              <a:buChar char="•"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단위업무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개선 솔루션 구축 및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컨설팅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ts val="1000"/>
              <a:buFont typeface="굴림" pitchFamily="50" charset="-127"/>
              <a:buChar char="•"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IT 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통합 </a:t>
            </a:r>
            <a:r>
              <a:rPr lang="ko-KR" altLang="en-US" sz="900" smtClean="0">
                <a:latin typeface="맑은 고딕" pitchFamily="50" charset="-127"/>
                <a:ea typeface="맑은 고딕" pitchFamily="50" charset="-127"/>
              </a:rPr>
              <a:t>기술지원 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서비스 </a:t>
            </a:r>
            <a:endParaRPr lang="ko-KR" altLang="en-US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Freeform 167"/>
          <p:cNvSpPr>
            <a:spLocks/>
          </p:cNvSpPr>
          <p:nvPr/>
        </p:nvSpPr>
        <p:spPr bwMode="auto">
          <a:xfrm flipH="1">
            <a:off x="5451812" y="4256919"/>
            <a:ext cx="3115463" cy="204485"/>
          </a:xfrm>
          <a:custGeom>
            <a:avLst/>
            <a:gdLst>
              <a:gd name="T0" fmla="*/ 0 w 831"/>
              <a:gd name="T1" fmla="*/ 0 h 329"/>
              <a:gd name="T2" fmla="*/ 2147483647 w 831"/>
              <a:gd name="T3" fmla="*/ 0 h 329"/>
              <a:gd name="T4" fmla="*/ 2147483647 w 831"/>
              <a:gd name="T5" fmla="*/ 2147483647 h 329"/>
              <a:gd name="T6" fmla="*/ 0 60000 65536"/>
              <a:gd name="T7" fmla="*/ 0 60000 65536"/>
              <a:gd name="T8" fmla="*/ 0 60000 65536"/>
              <a:gd name="T9" fmla="*/ 0 w 831"/>
              <a:gd name="T10" fmla="*/ 0 h 329"/>
              <a:gd name="T11" fmla="*/ 831 w 831"/>
              <a:gd name="T12" fmla="*/ 329 h 3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1" h="329">
                <a:moveTo>
                  <a:pt x="0" y="0"/>
                </a:moveTo>
                <a:lnTo>
                  <a:pt x="752" y="0"/>
                </a:lnTo>
                <a:lnTo>
                  <a:pt x="831" y="329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 type="oval" w="med" len="med"/>
            <a:tailEnd type="oval" w="med" len="med"/>
          </a:ln>
        </p:spPr>
        <p:txBody>
          <a:bodyPr lIns="77925" tIns="38963" rIns="77925" bIns="38963"/>
          <a:lstStyle/>
          <a:p>
            <a:pPr latinLnBrk="0">
              <a:defRPr/>
            </a:pPr>
            <a:endParaRPr lang="ko-KR" altLang="en-US" kern="0" dirty="0">
              <a:solidFill>
                <a:sysClr val="windowText" lastClr="000000"/>
              </a:solidFill>
              <a:latin typeface="굴림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9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 smtClean="0">
                <a:solidFill>
                  <a:prstClr val="white"/>
                </a:solidFill>
              </a:rPr>
              <a:t>재무현황 및 주요 거래처</a:t>
            </a:r>
            <a:endParaRPr lang="ko-KR" altLang="en-US" sz="2800" b="1" dirty="0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>
            <p:custDataLst>
              <p:tags r:id="rId3"/>
            </p:custDataLst>
          </p:nvPr>
        </p:nvSpPr>
        <p:spPr>
          <a:xfrm>
            <a:off x="7694374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graphicFrame>
        <p:nvGraphicFramePr>
          <p:cNvPr id="37" name="Group 70"/>
          <p:cNvGraphicFramePr>
            <a:graphicFrameLocks noGrp="1"/>
          </p:cNvGraphicFramePr>
          <p:nvPr>
            <p:extLst/>
          </p:nvPr>
        </p:nvGraphicFramePr>
        <p:xfrm>
          <a:off x="561156" y="1342117"/>
          <a:ext cx="4620444" cy="4967202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248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1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1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179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399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1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936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2040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1" lang="en-US" altLang="ko-KR" sz="105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1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05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3" name="Group 70"/>
          <p:cNvGraphicFramePr>
            <a:graphicFrameLocks noGrp="1"/>
          </p:cNvGraphicFramePr>
          <p:nvPr>
            <p:extLst/>
          </p:nvPr>
        </p:nvGraphicFramePr>
        <p:xfrm>
          <a:off x="5346357" y="1339774"/>
          <a:ext cx="3228759" cy="496954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228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695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altLang="ko-KR" sz="1050" dirty="0">
                        <a:latin typeface="+mn-lt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" name="직사각형 63"/>
          <p:cNvSpPr/>
          <p:nvPr/>
        </p:nvSpPr>
        <p:spPr>
          <a:xfrm>
            <a:off x="5259128" y="1034325"/>
            <a:ext cx="1067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주요 거래처</a:t>
            </a: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448567" y="1047042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재무현황</a:t>
            </a:r>
            <a:endParaRPr lang="ko-KR" altLang="en-US" sz="1400" dirty="0">
              <a:latin typeface="+mj-ea"/>
              <a:ea typeface="+mj-ea"/>
            </a:endParaRPr>
          </a:p>
        </p:txBody>
      </p:sp>
      <p:pic>
        <p:nvPicPr>
          <p:cNvPr id="70" name="그림 69" descr="화면 캡처">
            <a:extLst>
              <a:ext uri="{FF2B5EF4-FFF2-40B4-BE49-F238E27FC236}">
                <a16:creationId xmlns="" xmlns:a16="http://schemas.microsoft.com/office/drawing/2014/main" id="{EEB80CBA-4A74-4457-BE83-DFAD53987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29" y="1556792"/>
            <a:ext cx="2764971" cy="2435999"/>
          </a:xfrm>
          <a:prstGeom prst="rect">
            <a:avLst/>
          </a:prstGeom>
        </p:spPr>
      </p:pic>
      <p:pic>
        <p:nvPicPr>
          <p:cNvPr id="71" name="그림 70" descr="화면 캡처">
            <a:extLst>
              <a:ext uri="{FF2B5EF4-FFF2-40B4-BE49-F238E27FC236}">
                <a16:creationId xmlns="" xmlns:a16="http://schemas.microsoft.com/office/drawing/2014/main" id="{0615F708-38B0-4816-B4C2-B939C940F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36" y="3965685"/>
            <a:ext cx="2735262" cy="2021189"/>
          </a:xfrm>
          <a:prstGeom prst="rect">
            <a:avLst/>
          </a:prstGeom>
        </p:spPr>
      </p:pic>
      <p:sp>
        <p:nvSpPr>
          <p:cNvPr id="73" name="Rectangle 7">
            <a:extLst>
              <a:ext uri="{FF2B5EF4-FFF2-40B4-BE49-F238E27FC236}">
                <a16:creationId xmlns="" xmlns:a16="http://schemas.microsoft.com/office/drawing/2014/main" id="{5C49BC10-C111-4F3D-9658-888AADFA2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889" y="1451590"/>
            <a:ext cx="10918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1000" dirty="0">
                <a:latin typeface="맑은 고딕" panose="020B0503020000020004" pitchFamily="50" charset="-127"/>
              </a:rPr>
              <a:t>[</a:t>
            </a:r>
            <a:r>
              <a:rPr lang="ko-KR" altLang="en-US" sz="1000" dirty="0">
                <a:latin typeface="맑은 고딕" panose="020B0503020000020004" pitchFamily="50" charset="-127"/>
              </a:rPr>
              <a:t>단위 </a:t>
            </a:r>
            <a:r>
              <a:rPr lang="en-US" altLang="ko-KR" sz="1000" dirty="0">
                <a:latin typeface="맑은 고딕" panose="020B0503020000020004" pitchFamily="50" charset="-127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</a:rPr>
              <a:t>백만원</a:t>
            </a:r>
            <a:r>
              <a:rPr lang="en-US" altLang="ko-KR" sz="1000" dirty="0">
                <a:latin typeface="맑은 고딕" panose="020B0503020000020004" pitchFamily="50" charset="-127"/>
              </a:rPr>
              <a:t>]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95992" y="1700808"/>
          <a:ext cx="4552949" cy="4524998"/>
        </p:xfrm>
        <a:graphic>
          <a:graphicData uri="http://schemas.openxmlformats.org/drawingml/2006/table">
            <a:tbl>
              <a:tblPr/>
              <a:tblGrid>
                <a:gridCol w="1898845"/>
                <a:gridCol w="884700"/>
                <a:gridCol w="884702"/>
                <a:gridCol w="884702"/>
              </a:tblGrid>
              <a:tr h="359564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구분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2015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2016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2017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총 자산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유동부채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고정부채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유동자산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당기순이익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총 매출액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378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863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779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자기자본비율</a:t>
                      </a:r>
                      <a:b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총자산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32.99%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42.41%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52.28%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 이익율</a:t>
                      </a:r>
                      <a:b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당기순이익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23.44%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32.63%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14.75%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부채비율</a:t>
                      </a:r>
                      <a:b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 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유동부채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고정부채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201.56%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134.74%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91.25%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112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주요사업 실적</a:t>
            </a:r>
            <a:endParaRPr lang="ko-KR" altLang="en-US" sz="2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직사각형 32"/>
          <p:cNvSpPr/>
          <p:nvPr>
            <p:custDataLst>
              <p:tags r:id="rId3"/>
            </p:custDataLst>
          </p:nvPr>
        </p:nvSpPr>
        <p:spPr>
          <a:xfrm>
            <a:off x="7694373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547" y="768769"/>
            <a:ext cx="9145768" cy="0"/>
          </a:xfrm>
          <a:prstGeom prst="line">
            <a:avLst/>
          </a:prstGeom>
          <a:ln w="3175">
            <a:solidFill>
              <a:srgbClr val="EF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1A42463C-3BF6-44A3-BD1C-39C3CBC7FC0F}"/>
              </a:ext>
            </a:extLst>
          </p:cNvPr>
          <p:cNvGrpSpPr/>
          <p:nvPr/>
        </p:nvGrpSpPr>
        <p:grpSpPr>
          <a:xfrm>
            <a:off x="603759" y="889693"/>
            <a:ext cx="900100" cy="369332"/>
            <a:chOff x="533202" y="827420"/>
            <a:chExt cx="900100" cy="36933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44776099-47F3-4CD2-BE65-BE4696C1343D}"/>
                </a:ext>
              </a:extLst>
            </p:cNvPr>
            <p:cNvSpPr/>
            <p:nvPr/>
          </p:nvSpPr>
          <p:spPr>
            <a:xfrm>
              <a:off x="575375" y="827420"/>
              <a:ext cx="857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pc="-100" dirty="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2017</a:t>
              </a:r>
              <a:r>
                <a:rPr lang="ko-KR" altLang="en-US" spc="-10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년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xmlns="" id="{4CD3BEE2-591C-446F-BFBB-82B91B238E2B}"/>
                </a:ext>
              </a:extLst>
            </p:cNvPr>
            <p:cNvCxnSpPr/>
            <p:nvPr/>
          </p:nvCxnSpPr>
          <p:spPr>
            <a:xfrm>
              <a:off x="533202" y="899428"/>
              <a:ext cx="0" cy="225316"/>
            </a:xfrm>
            <a:prstGeom prst="line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다이어그램 12">
            <a:extLst>
              <a:ext uri="{FF2B5EF4-FFF2-40B4-BE49-F238E27FC236}">
                <a16:creationId xmlns:a16="http://schemas.microsoft.com/office/drawing/2014/main" xmlns="" id="{C148A572-0DF4-4A49-9088-611A8AB17261}"/>
              </a:ext>
            </a:extLst>
          </p:cNvPr>
          <p:cNvGraphicFramePr/>
          <p:nvPr>
            <p:extLst/>
          </p:nvPr>
        </p:nvGraphicFramePr>
        <p:xfrm>
          <a:off x="827584" y="1373325"/>
          <a:ext cx="7560840" cy="471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851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주요사업 실적</a:t>
            </a:r>
            <a:endParaRPr lang="ko-KR" altLang="en-US" sz="2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직사각형 32"/>
          <p:cNvSpPr/>
          <p:nvPr>
            <p:custDataLst>
              <p:tags r:id="rId3"/>
            </p:custDataLst>
          </p:nvPr>
        </p:nvSpPr>
        <p:spPr>
          <a:xfrm>
            <a:off x="7694373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547" y="768769"/>
            <a:ext cx="9145768" cy="0"/>
          </a:xfrm>
          <a:prstGeom prst="line">
            <a:avLst/>
          </a:prstGeom>
          <a:ln w="3175">
            <a:solidFill>
              <a:srgbClr val="EF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1A42463C-3BF6-44A3-BD1C-39C3CBC7FC0F}"/>
              </a:ext>
            </a:extLst>
          </p:cNvPr>
          <p:cNvGrpSpPr/>
          <p:nvPr/>
        </p:nvGrpSpPr>
        <p:grpSpPr>
          <a:xfrm>
            <a:off x="603759" y="889693"/>
            <a:ext cx="900100" cy="369332"/>
            <a:chOff x="533202" y="827420"/>
            <a:chExt cx="900100" cy="36933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44776099-47F3-4CD2-BE65-BE4696C1343D}"/>
                </a:ext>
              </a:extLst>
            </p:cNvPr>
            <p:cNvSpPr/>
            <p:nvPr/>
          </p:nvSpPr>
          <p:spPr>
            <a:xfrm>
              <a:off x="575375" y="827420"/>
              <a:ext cx="857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pc="-100" dirty="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2016</a:t>
              </a:r>
              <a:r>
                <a:rPr lang="ko-KR" altLang="en-US" spc="-10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년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xmlns="" id="{4CD3BEE2-591C-446F-BFBB-82B91B238E2B}"/>
                </a:ext>
              </a:extLst>
            </p:cNvPr>
            <p:cNvCxnSpPr/>
            <p:nvPr/>
          </p:nvCxnSpPr>
          <p:spPr>
            <a:xfrm>
              <a:off x="533202" y="899428"/>
              <a:ext cx="0" cy="225316"/>
            </a:xfrm>
            <a:prstGeom prst="line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다이어그램 12">
            <a:extLst>
              <a:ext uri="{FF2B5EF4-FFF2-40B4-BE49-F238E27FC236}">
                <a16:creationId xmlns:a16="http://schemas.microsoft.com/office/drawing/2014/main" xmlns="" id="{C148A572-0DF4-4A49-9088-611A8AB17261}"/>
              </a:ext>
            </a:extLst>
          </p:cNvPr>
          <p:cNvGraphicFramePr/>
          <p:nvPr>
            <p:extLst/>
          </p:nvPr>
        </p:nvGraphicFramePr>
        <p:xfrm>
          <a:off x="827584" y="1373325"/>
          <a:ext cx="7560840" cy="471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218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>
            <p:custDataLst>
              <p:tags r:id="rId2"/>
            </p:custDataLst>
          </p:nvPr>
        </p:nvSpPr>
        <p:spPr>
          <a:xfrm>
            <a:off x="1219464" y="2411565"/>
            <a:ext cx="6705073" cy="4975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7" name="직선 연결선 6"/>
          <p:cNvCxnSpPr/>
          <p:nvPr>
            <p:custDataLst>
              <p:tags r:id="rId3"/>
            </p:custDataLst>
          </p:nvPr>
        </p:nvCxnSpPr>
        <p:spPr>
          <a:xfrm rot="5400000">
            <a:off x="1845258" y="2665203"/>
            <a:ext cx="3507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8999" y="2372296"/>
            <a:ext cx="78134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pPr algn="ctr"/>
            <a:r>
              <a:rPr lang="en-US" altLang="ko-KR" sz="3000" b="1" dirty="0">
                <a:solidFill>
                  <a:srgbClr val="10A0DC"/>
                </a:solidFill>
              </a:rPr>
              <a:t>01</a:t>
            </a:r>
            <a:endParaRPr lang="ko-KR" altLang="en-US" sz="3000" b="1" dirty="0">
              <a:solidFill>
                <a:srgbClr val="10A0D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52801" y="2428884"/>
            <a:ext cx="554259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r>
              <a:rPr lang="en-US" altLang="ko-KR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Pro-EPM</a:t>
            </a:r>
            <a:r>
              <a:rPr lang="en-US" altLang="ko-KR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™</a:t>
            </a:r>
            <a:r>
              <a:rPr lang="en-US" altLang="ko-KR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ko-KR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Lite</a:t>
            </a:r>
            <a:endParaRPr lang="ko-KR" altLang="en-US" sz="2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7" name="직사각형 26"/>
          <p:cNvSpPr/>
          <p:nvPr>
            <p:custDataLst>
              <p:tags r:id="rId6"/>
            </p:custDataLst>
          </p:nvPr>
        </p:nvSpPr>
        <p:spPr>
          <a:xfrm>
            <a:off x="1219464" y="3121837"/>
            <a:ext cx="6705073" cy="4975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8" name="직선 연결선 27"/>
          <p:cNvCxnSpPr/>
          <p:nvPr>
            <p:custDataLst>
              <p:tags r:id="rId7"/>
            </p:custDataLst>
          </p:nvPr>
        </p:nvCxnSpPr>
        <p:spPr>
          <a:xfrm rot="5400000">
            <a:off x="1845258" y="3375475"/>
            <a:ext cx="3507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38999" y="3082568"/>
            <a:ext cx="78134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pPr algn="ctr"/>
            <a:r>
              <a:rPr lang="en-US" altLang="ko-KR" sz="3000" b="1" dirty="0">
                <a:solidFill>
                  <a:srgbClr val="10A0DC"/>
                </a:solidFill>
              </a:rPr>
              <a:t>02</a:t>
            </a:r>
            <a:endParaRPr lang="ko-KR" altLang="en-US" sz="3000" b="1" dirty="0">
              <a:solidFill>
                <a:srgbClr val="10A0DC"/>
              </a:solidFill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52801" y="3154545"/>
            <a:ext cx="554259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r>
              <a:rPr lang="ko-KR" altLang="en-US" sz="22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피엔제이컨설팅</a:t>
            </a:r>
            <a:r>
              <a:rPr lang="ko-KR" alt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소개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3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주요사업 실적</a:t>
            </a:r>
            <a:endParaRPr lang="ko-KR" altLang="en-US" sz="2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직사각형 32"/>
          <p:cNvSpPr/>
          <p:nvPr>
            <p:custDataLst>
              <p:tags r:id="rId3"/>
            </p:custDataLst>
          </p:nvPr>
        </p:nvSpPr>
        <p:spPr>
          <a:xfrm>
            <a:off x="7694373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547" y="768769"/>
            <a:ext cx="9145768" cy="0"/>
          </a:xfrm>
          <a:prstGeom prst="line">
            <a:avLst/>
          </a:prstGeom>
          <a:ln w="3175">
            <a:solidFill>
              <a:srgbClr val="EF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1A42463C-3BF6-44A3-BD1C-39C3CBC7FC0F}"/>
              </a:ext>
            </a:extLst>
          </p:cNvPr>
          <p:cNvGrpSpPr/>
          <p:nvPr/>
        </p:nvGrpSpPr>
        <p:grpSpPr>
          <a:xfrm>
            <a:off x="603759" y="889693"/>
            <a:ext cx="900100" cy="369332"/>
            <a:chOff x="533202" y="827420"/>
            <a:chExt cx="900100" cy="36933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44776099-47F3-4CD2-BE65-BE4696C1343D}"/>
                </a:ext>
              </a:extLst>
            </p:cNvPr>
            <p:cNvSpPr/>
            <p:nvPr/>
          </p:nvSpPr>
          <p:spPr>
            <a:xfrm>
              <a:off x="575375" y="827420"/>
              <a:ext cx="857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pc="-100" dirty="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2015</a:t>
              </a:r>
              <a:r>
                <a:rPr lang="ko-KR" altLang="en-US" spc="-10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년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xmlns="" id="{4CD3BEE2-591C-446F-BFBB-82B91B238E2B}"/>
                </a:ext>
              </a:extLst>
            </p:cNvPr>
            <p:cNvCxnSpPr/>
            <p:nvPr/>
          </p:nvCxnSpPr>
          <p:spPr>
            <a:xfrm>
              <a:off x="533202" y="899428"/>
              <a:ext cx="0" cy="225316"/>
            </a:xfrm>
            <a:prstGeom prst="line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다이어그램 12">
            <a:extLst>
              <a:ext uri="{FF2B5EF4-FFF2-40B4-BE49-F238E27FC236}">
                <a16:creationId xmlns:a16="http://schemas.microsoft.com/office/drawing/2014/main" xmlns="" id="{C148A572-0DF4-4A49-9088-611A8AB17261}"/>
              </a:ext>
            </a:extLst>
          </p:cNvPr>
          <p:cNvGraphicFramePr/>
          <p:nvPr>
            <p:extLst/>
          </p:nvPr>
        </p:nvGraphicFramePr>
        <p:xfrm>
          <a:off x="827584" y="1373325"/>
          <a:ext cx="7560840" cy="471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191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058">
            <a:off x="415166" y="5451396"/>
            <a:ext cx="1155556" cy="520635"/>
          </a:xfrm>
          <a:prstGeom prst="rect">
            <a:avLst/>
          </a:prstGeom>
        </p:spPr>
      </p:pic>
      <p:grpSp>
        <p:nvGrpSpPr>
          <p:cNvPr id="12" name="그룹 11"/>
          <p:cNvGrpSpPr/>
          <p:nvPr>
            <p:custDataLst>
              <p:tags r:id="rId3"/>
            </p:custDataLst>
          </p:nvPr>
        </p:nvGrpSpPr>
        <p:grpSpPr>
          <a:xfrm>
            <a:off x="2929723" y="1908206"/>
            <a:ext cx="5925253" cy="3434577"/>
            <a:chOff x="2975853" y="1908206"/>
            <a:chExt cx="5925253" cy="3434577"/>
          </a:xfrm>
        </p:grpSpPr>
        <p:sp>
          <p:nvSpPr>
            <p:cNvPr id="56" name="Tile"/>
            <p:cNvSpPr/>
            <p:nvPr>
              <p:custDataLst>
                <p:custData r:id="rId4"/>
              </p:custDataLst>
            </p:nvPr>
          </p:nvSpPr>
          <p:spPr>
            <a:xfrm>
              <a:off x="4720967" y="3659369"/>
              <a:ext cx="4180139" cy="1683414"/>
            </a:xfrm>
            <a:prstGeom prst="rect">
              <a:avLst/>
            </a:prstGeom>
            <a:solidFill>
              <a:srgbClr val="3096DC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4618130" y="3789040"/>
              <a:ext cx="4203784" cy="149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ko-KR" altLang="en-US" sz="1400" b="1" dirty="0" smtClean="0">
                  <a:solidFill>
                    <a:prstClr val="white"/>
                  </a:solidFill>
                  <a:cs typeface="Arial" pitchFamily="34" charset="0"/>
                </a:rPr>
                <a:t>기술문의</a:t>
              </a:r>
              <a:endParaRPr lang="en-US" altLang="ko-KR" sz="1400" b="1" dirty="0" smtClean="0">
                <a:solidFill>
                  <a:prstClr val="white"/>
                </a:solidFill>
                <a:cs typeface="Arial" pitchFamily="34" charset="0"/>
              </a:endParaRPr>
            </a:p>
            <a:p>
              <a:pPr algn="r">
                <a:lnSpc>
                  <a:spcPct val="130000"/>
                </a:lnSpc>
                <a:defRPr/>
              </a:pPr>
              <a:r>
                <a:rPr lang="ko-KR" altLang="en-US" sz="1400" dirty="0" smtClean="0">
                  <a:solidFill>
                    <a:prstClr val="white"/>
                  </a:solidFill>
                  <a:cs typeface="Arial" pitchFamily="34" charset="0"/>
                </a:rPr>
                <a:t>주식회사 </a:t>
              </a:r>
              <a:r>
                <a:rPr lang="ko-KR" altLang="en-US" sz="1400" dirty="0" err="1" smtClean="0">
                  <a:solidFill>
                    <a:prstClr val="white"/>
                  </a:solidFill>
                  <a:cs typeface="Arial" pitchFamily="34" charset="0"/>
                </a:rPr>
                <a:t>피엔제이컨설팅</a:t>
              </a:r>
              <a:r>
                <a:rPr lang="en-US" altLang="ko-KR" sz="1400" dirty="0">
                  <a:solidFill>
                    <a:prstClr val="white"/>
                  </a:solidFill>
                  <a:cs typeface="Arial" pitchFamily="34" charset="0"/>
                </a:rPr>
                <a:t/>
              </a:r>
              <a:br>
                <a:rPr lang="en-US" altLang="ko-KR" sz="1400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ko-KR" altLang="en-US" sz="1400" smtClean="0">
                  <a:solidFill>
                    <a:prstClr val="white"/>
                  </a:solidFill>
                  <a:cs typeface="Arial" charset="0"/>
                </a:rPr>
                <a:t>박재희</a:t>
              </a:r>
              <a:endParaRPr lang="en-US" altLang="ko-KR" sz="1400" dirty="0" smtClean="0">
                <a:solidFill>
                  <a:prstClr val="white"/>
                </a:solidFill>
                <a:cs typeface="Arial" charset="0"/>
              </a:endParaRPr>
            </a:p>
            <a:p>
              <a:pPr algn="r">
                <a:lnSpc>
                  <a:spcPct val="130000"/>
                </a:lnSpc>
                <a:defRPr/>
              </a:pPr>
              <a:r>
                <a:rPr lang="en-US" altLang="ko-KR" sz="1400" dirty="0" smtClean="0">
                  <a:solidFill>
                    <a:prstClr val="white"/>
                  </a:solidFill>
                  <a:cs typeface="Arial" pitchFamily="34" charset="0"/>
                </a:rPr>
                <a:t>070-8656-2570 </a:t>
              </a:r>
              <a:r>
                <a:rPr lang="en-US" altLang="ko-KR" sz="1400" dirty="0">
                  <a:solidFill>
                    <a:prstClr val="white"/>
                  </a:solidFill>
                  <a:cs typeface="Arial" charset="0"/>
                </a:rPr>
                <a:t>/</a:t>
              </a:r>
              <a:r>
                <a:rPr lang="en-US" altLang="ko-KR" sz="14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prstClr val="white"/>
                  </a:solidFill>
                  <a:cs typeface="Arial" pitchFamily="34" charset="0"/>
                </a:rPr>
                <a:t>010-3209-9116</a:t>
              </a:r>
              <a:endParaRPr lang="en-US" altLang="ko-KR" sz="1400" dirty="0">
                <a:solidFill>
                  <a:prstClr val="white"/>
                </a:solidFill>
                <a:cs typeface="Arial" pitchFamily="34" charset="0"/>
              </a:endParaRPr>
            </a:p>
            <a:p>
              <a:pPr algn="r">
                <a:lnSpc>
                  <a:spcPct val="130000"/>
                </a:lnSpc>
                <a:defRPr/>
              </a:pPr>
              <a:r>
                <a:rPr lang="en-US" altLang="ko-KR" sz="1400" dirty="0" smtClean="0">
                  <a:solidFill>
                    <a:prstClr val="white"/>
                  </a:solidFill>
                  <a:cs typeface="Arial" pitchFamily="34" charset="0"/>
                </a:rPr>
                <a:t>jhpark@pnjco.co.kr</a:t>
              </a:r>
              <a:endParaRPr lang="en-US" altLang="ko-KR" sz="1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8" name="Tile"/>
            <p:cNvSpPr/>
            <p:nvPr>
              <p:custDataLst>
                <p:custData r:id="rId5"/>
              </p:custDataLst>
            </p:nvPr>
          </p:nvSpPr>
          <p:spPr>
            <a:xfrm>
              <a:off x="2988508" y="1908206"/>
              <a:ext cx="5912598" cy="1683414"/>
            </a:xfrm>
            <a:prstGeom prst="rect">
              <a:avLst/>
            </a:prstGeom>
            <a:solidFill>
              <a:srgbClr val="2DBDDF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2988507" y="2822179"/>
              <a:ext cx="5849217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5F5F5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4400" dirty="0">
                  <a:solidFill>
                    <a:prstClr val="white"/>
                  </a:solidFill>
                </a:rPr>
                <a:t>THANK YOU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502478" y="2635708"/>
              <a:ext cx="20316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olidFill>
                    <a:prstClr val="white"/>
                  </a:solidFill>
                </a:rPr>
                <a:t>End of Document</a:t>
              </a:r>
            </a:p>
          </p:txBody>
        </p:sp>
        <p:sp>
          <p:nvSpPr>
            <p:cNvPr id="51" name="Tile"/>
            <p:cNvSpPr/>
            <p:nvPr>
              <p:custDataLst>
                <p:custData r:id="rId6"/>
              </p:custDataLst>
            </p:nvPr>
          </p:nvSpPr>
          <p:spPr>
            <a:xfrm>
              <a:off x="2975853" y="3652669"/>
              <a:ext cx="1685408" cy="1683414"/>
            </a:xfrm>
            <a:prstGeom prst="rect">
              <a:avLst/>
            </a:prstGeom>
            <a:solidFill>
              <a:srgbClr val="2F6A9F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29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6227" y="2206090"/>
            <a:ext cx="2150058" cy="186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1500" b="1" dirty="0">
                <a:solidFill>
                  <a:prstClr val="white">
                    <a:alpha val="45000"/>
                  </a:prstClr>
                </a:solidFill>
              </a:rPr>
              <a:t>01</a:t>
            </a:r>
            <a:endParaRPr lang="ko-KR" altLang="en-US" sz="11500" b="1" dirty="0">
              <a:solidFill>
                <a:prstClr val="white">
                  <a:alpha val="45000"/>
                </a:prstClr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520" y="4066681"/>
            <a:ext cx="47525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en-US" altLang="ko-KR" sz="3200" b="1" dirty="0">
                <a:solidFill>
                  <a:prstClr val="white"/>
                </a:solidFill>
              </a:rPr>
              <a:t>Pro-EPM</a:t>
            </a:r>
            <a:r>
              <a:rPr lang="en-US" altLang="ko-KR" sz="3200" b="1" dirty="0" smtClean="0">
                <a:solidFill>
                  <a:prstClr val="white"/>
                </a:solidFill>
              </a:rPr>
              <a:t>™ Lite</a:t>
            </a:r>
            <a:endParaRPr lang="ko-KR" altLang="en-US" sz="3200" b="1" dirty="0">
              <a:solidFill>
                <a:prstClr val="white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13396" y="2398644"/>
            <a:ext cx="402012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Pro-EPM</a:t>
            </a:r>
            <a:r>
              <a:rPr lang="en-US" altLang="ko-K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™ </a:t>
            </a:r>
            <a:r>
              <a:rPr lang="en-US" altLang="ko-K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Lite </a:t>
            </a:r>
            <a:r>
              <a:rPr lang="ko-KR" altLang="en-US" b="1">
                <a:solidFill>
                  <a:prstClr val="black">
                    <a:lumMod val="75000"/>
                    <a:lumOff val="25000"/>
                  </a:prstClr>
                </a:solidFill>
              </a:rPr>
              <a:t>소개</a:t>
            </a:r>
            <a:endParaRPr lang="en-US" altLang="ko-K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Pro-EPM</a:t>
            </a:r>
            <a:r>
              <a:rPr lang="en-US" altLang="ko-K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™</a:t>
            </a:r>
            <a:r>
              <a:rPr lang="en-US" altLang="ko-K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ko-K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Lite </a:t>
            </a:r>
            <a:r>
              <a:rPr lang="ko-KR" altLang="en-US" b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주요기능</a:t>
            </a:r>
            <a:endParaRPr lang="en-US" altLang="ko-KR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9" name="Picture 83" descr="Project-Svr10_h_rgb_r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lum bright="100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218">
            <a:off x="5904" y="2519402"/>
            <a:ext cx="1304947" cy="2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0" y="6434210"/>
            <a:ext cx="693578" cy="312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4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Pro-EPM™ </a:t>
            </a:r>
            <a:r>
              <a:rPr lang="en-US" altLang="ko-KR" sz="2600" b="1" dirty="0" smtClean="0">
                <a:solidFill>
                  <a:prstClr val="white"/>
                </a:solidFill>
              </a:rPr>
              <a:t>Lite </a:t>
            </a:r>
            <a:r>
              <a:rPr lang="ko-KR" altLang="en-US" sz="2600" b="1">
                <a:solidFill>
                  <a:prstClr val="white"/>
                </a:solidFill>
              </a:rPr>
              <a:t>소개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Pro-EPM</a:t>
            </a:r>
            <a:r>
              <a:rPr lang="en-US" altLang="ko-KR" dirty="0"/>
              <a:t>™ </a:t>
            </a:r>
            <a:r>
              <a:rPr lang="en-US" altLang="ko-KR" dirty="0" smtClean="0"/>
              <a:t>Lite </a:t>
            </a:r>
            <a:r>
              <a:rPr lang="ko-KR" altLang="en-US" smtClean="0"/>
              <a:t>개요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Pro-EPM</a:t>
            </a:r>
            <a:r>
              <a:rPr lang="en-US" altLang="ko-KR" dirty="0"/>
              <a:t>™ </a:t>
            </a:r>
            <a:r>
              <a:rPr lang="en-US" altLang="ko-KR" dirty="0" smtClean="0"/>
              <a:t>Lite </a:t>
            </a:r>
            <a:r>
              <a:rPr lang="ko-KR" altLang="en-US" smtClean="0"/>
              <a:t>는 </a:t>
            </a:r>
            <a:r>
              <a:rPr lang="en-US" altLang="ko-KR" dirty="0" smtClean="0"/>
              <a:t>Microsoft </a:t>
            </a:r>
            <a:r>
              <a:rPr lang="ko-KR" altLang="en-US" smtClean="0"/>
              <a:t>사의 </a:t>
            </a:r>
            <a:r>
              <a:rPr lang="en-US" altLang="ko-KR" dirty="0" smtClean="0"/>
              <a:t>Project 2016 Standard </a:t>
            </a:r>
            <a:r>
              <a:rPr lang="ko-KR" altLang="en-US" smtClean="0"/>
              <a:t>제품에서 로컬 형태로 단독 관리되는 프로젝트 일정</a:t>
            </a:r>
            <a:r>
              <a:rPr lang="en-US" altLang="ko-KR" dirty="0" smtClean="0"/>
              <a:t>(WBS)</a:t>
            </a:r>
            <a:r>
              <a:rPr lang="ko-KR" altLang="en-US" smtClean="0"/>
              <a:t> 정보를 </a:t>
            </a:r>
            <a:r>
              <a:rPr lang="en-US" altLang="ko-KR" dirty="0" smtClean="0"/>
              <a:t>Web </a:t>
            </a:r>
            <a:r>
              <a:rPr lang="ko-KR" altLang="en-US" smtClean="0"/>
              <a:t>기반의 사이트에 공유 시켜 관리할 있는 솔루션으로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다분야의 프로젝트 매니지먼트에 </a:t>
            </a:r>
            <a:r>
              <a:rPr lang="ko-KR" altLang="en-US" dirty="0"/>
              <a:t>적합한 </a:t>
            </a:r>
            <a:r>
              <a:rPr lang="ko-KR" altLang="en-US" dirty="0" smtClean="0"/>
              <a:t>모듈을 추가 구성하여 보다 효율적인 프로젝트 관리를 할 수 있도록 도와줍니다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220" name="직사각형 219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Pro-EPM</a:t>
            </a:r>
            <a:r>
              <a:rPr lang="en-US" altLang="ko-KR" dirty="0">
                <a:solidFill>
                  <a:srgbClr val="36A1D6"/>
                </a:solidFill>
              </a:rPr>
              <a:t>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07" y="2271688"/>
            <a:ext cx="5102612" cy="2471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5" name="Rectangle 114"/>
          <p:cNvSpPr>
            <a:spLocks noChangeArrowheads="1"/>
          </p:cNvSpPr>
          <p:nvPr/>
        </p:nvSpPr>
        <p:spPr bwMode="auto">
          <a:xfrm>
            <a:off x="449407" y="4743450"/>
            <a:ext cx="5102612" cy="219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86400" tIns="43200" rIns="86400" bIns="44450" anchor="ctr"/>
          <a:lstStyle/>
          <a:p>
            <a:pPr>
              <a:defRPr/>
            </a:pPr>
            <a:r>
              <a:rPr lang="en-US" altLang="ko-KR" sz="1000" dirty="0">
                <a:solidFill>
                  <a:schemeClr val="bg1"/>
                </a:solidFill>
                <a:latin typeface="맑은 고딕" pitchFamily="50" charset="-127"/>
              </a:rPr>
              <a:t>Project 2016 - Pro-EPM™ </a:t>
            </a:r>
            <a:r>
              <a:rPr lang="en-US" altLang="ko-KR" sz="1000" dirty="0" smtClean="0">
                <a:solidFill>
                  <a:schemeClr val="bg1"/>
                </a:solidFill>
                <a:latin typeface="맑은 고딕" pitchFamily="50" charset="-127"/>
              </a:rPr>
              <a:t>Lite </a:t>
            </a:r>
            <a:r>
              <a:rPr lang="ko-KR" altLang="en-US" sz="1000" smtClean="0">
                <a:solidFill>
                  <a:schemeClr val="bg1"/>
                </a:solidFill>
                <a:latin typeface="맑은 고딕" pitchFamily="50" charset="-127"/>
              </a:rPr>
              <a:t>추가개발 기능 활용 화면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46" name="Rectangle 114"/>
          <p:cNvSpPr>
            <a:spLocks noChangeArrowheads="1"/>
          </p:cNvSpPr>
          <p:nvPr/>
        </p:nvSpPr>
        <p:spPr bwMode="auto">
          <a:xfrm>
            <a:off x="4572000" y="5955684"/>
            <a:ext cx="4126144" cy="219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86400" tIns="43200" rIns="86400" bIns="44450" anchor="ctr"/>
          <a:lstStyle/>
          <a:p>
            <a:pPr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</a:rPr>
              <a:t>프로젝트 센터</a:t>
            </a:r>
            <a:r>
              <a:rPr lang="en-US" altLang="ko-KR" sz="1000" dirty="0" smtClean="0">
                <a:solidFill>
                  <a:schemeClr val="bg1"/>
                </a:solidFill>
                <a:latin typeface="맑은 고딕" pitchFamily="50" charset="-127"/>
              </a:rPr>
              <a:t> - </a:t>
            </a:r>
            <a:r>
              <a:rPr lang="ko-KR" altLang="en-US" sz="1000" smtClean="0">
                <a:solidFill>
                  <a:schemeClr val="bg1"/>
                </a:solidFill>
                <a:latin typeface="맑은 고딕" pitchFamily="50" charset="-127"/>
              </a:rPr>
              <a:t>다수의 프로젝트 일정을 조회할 수 있는 웹 화면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4996"/>
            <a:ext cx="4126144" cy="21406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456902" y="2548305"/>
            <a:ext cx="390042" cy="311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1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Pro-EPM™ </a:t>
            </a:r>
            <a:r>
              <a:rPr lang="en-US" altLang="ko-KR" sz="2600" b="1" dirty="0" smtClean="0">
                <a:solidFill>
                  <a:prstClr val="white"/>
                </a:solidFill>
              </a:rPr>
              <a:t>Lite </a:t>
            </a:r>
            <a:r>
              <a:rPr lang="ko-KR" altLang="en-US" sz="2600" b="1">
                <a:solidFill>
                  <a:prstClr val="white"/>
                </a:solidFill>
              </a:rPr>
              <a:t>소개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ko-KR" dirty="0"/>
              <a:t>SharePoint </a:t>
            </a:r>
            <a:r>
              <a:rPr lang="en-US" altLang="ko-KR" dirty="0" smtClean="0"/>
              <a:t>2013 Foundation </a:t>
            </a:r>
            <a:r>
              <a:rPr lang="ko-KR" altLang="en-US"/>
              <a:t>소개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ko-KR" dirty="0"/>
              <a:t>SharePoint 2013 Foundation </a:t>
            </a:r>
            <a:r>
              <a:rPr lang="ko-KR" altLang="en-US" smtClean="0"/>
              <a:t>은 </a:t>
            </a:r>
            <a:r>
              <a:rPr lang="en-US" altLang="ko-KR" dirty="0"/>
              <a:t>Pro-EPM™ </a:t>
            </a:r>
            <a:r>
              <a:rPr lang="en-US" altLang="ko-KR" dirty="0" smtClean="0"/>
              <a:t>Lite </a:t>
            </a:r>
            <a:r>
              <a:rPr lang="ko-KR" altLang="en-US" smtClean="0"/>
              <a:t>의 웹 시스템에 </a:t>
            </a:r>
            <a:r>
              <a:rPr lang="ko-KR" altLang="en-US"/>
              <a:t>기반이 되는 </a:t>
            </a:r>
            <a:r>
              <a:rPr lang="ko-KR" altLang="en-US" smtClean="0"/>
              <a:t>무료 배포 포탈 솔루션 </a:t>
            </a:r>
            <a:r>
              <a:rPr lang="ko-KR" altLang="en-US"/>
              <a:t>입니다</a:t>
            </a:r>
            <a:r>
              <a:rPr lang="en-US" altLang="ko-KR" dirty="0"/>
              <a:t>. SharePoint 2013 Foundation </a:t>
            </a:r>
            <a:r>
              <a:rPr lang="ko-KR" altLang="en-US" smtClean="0"/>
              <a:t>의 </a:t>
            </a:r>
            <a:r>
              <a:rPr lang="ko-KR" altLang="en-US"/>
              <a:t>다양한 템플릿 기능로 사용자가 원하는 형태의 단위 사이트를 단계적 구성할 수 있고</a:t>
            </a:r>
            <a:r>
              <a:rPr lang="en-US" altLang="ko-KR" dirty="0"/>
              <a:t>, </a:t>
            </a:r>
            <a:r>
              <a:rPr lang="ko-KR" altLang="en-US"/>
              <a:t>각 사이트에서 게시판</a:t>
            </a:r>
            <a:r>
              <a:rPr lang="en-US" altLang="ko-KR" dirty="0"/>
              <a:t>, </a:t>
            </a:r>
            <a:r>
              <a:rPr lang="ko-KR" altLang="en-US"/>
              <a:t>문서라이브러리</a:t>
            </a:r>
            <a:r>
              <a:rPr lang="en-US" altLang="ko-KR" dirty="0"/>
              <a:t>, </a:t>
            </a:r>
            <a:r>
              <a:rPr lang="ko-KR" altLang="en-US"/>
              <a:t>일정 등의 컨텐츠를 저장하고 공유하며 권한을 설정하여 관리할 수 있습니다</a:t>
            </a:r>
            <a:r>
              <a:rPr lang="en-US" altLang="ko-KR" dirty="0"/>
              <a:t>.</a:t>
            </a:r>
          </a:p>
        </p:txBody>
      </p:sp>
      <p:sp>
        <p:nvSpPr>
          <p:cNvPr id="220" name="직사각형 219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Pro-EPM</a:t>
            </a:r>
            <a:r>
              <a:rPr lang="en-US" altLang="ko-KR" dirty="0">
                <a:solidFill>
                  <a:srgbClr val="36A1D6"/>
                </a:solidFill>
              </a:rPr>
              <a:t>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41" y="2561226"/>
            <a:ext cx="4543353" cy="26205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4" name="Rectangle 114"/>
          <p:cNvSpPr>
            <a:spLocks noChangeArrowheads="1"/>
          </p:cNvSpPr>
          <p:nvPr/>
        </p:nvSpPr>
        <p:spPr bwMode="auto">
          <a:xfrm>
            <a:off x="4203041" y="5193599"/>
            <a:ext cx="4543353" cy="219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86400" tIns="43200" rIns="86400" bIns="44450" anchor="ctr"/>
          <a:lstStyle/>
          <a:p>
            <a:pPr algn="r">
              <a:defRPr/>
            </a:pPr>
            <a:r>
              <a:rPr lang="en-US" altLang="ko-KR" sz="1000" dirty="0" smtClean="0">
                <a:solidFill>
                  <a:schemeClr val="bg1"/>
                </a:solidFill>
                <a:latin typeface="맑은 고딕" pitchFamily="50" charset="-127"/>
              </a:rPr>
              <a:t>SharePoint </a:t>
            </a:r>
            <a:r>
              <a:rPr lang="en-US" altLang="ko-KR" sz="1000" dirty="0">
                <a:solidFill>
                  <a:schemeClr val="bg1"/>
                </a:solidFill>
                <a:latin typeface="맑은 고딕" pitchFamily="50" charset="-127"/>
              </a:rPr>
              <a:t>2013</a:t>
            </a:r>
            <a:r>
              <a:rPr lang="ko-KR" altLang="en-US" sz="1000">
                <a:solidFill>
                  <a:schemeClr val="bg1"/>
                </a:solidFill>
                <a:latin typeface="맑은 고딕" pitchFamily="50" charset="-127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맑은 고딕" pitchFamily="50" charset="-127"/>
              </a:rPr>
              <a:t>-</a:t>
            </a:r>
            <a:r>
              <a:rPr lang="ko-KR" altLang="en-US" sz="1000" smtClean="0">
                <a:solidFill>
                  <a:schemeClr val="bg1"/>
                </a:solidFill>
                <a:latin typeface="맑은 고딕" pitchFamily="50" charset="-127"/>
              </a:rPr>
              <a:t> 커뮤니티 화면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73" y="4447323"/>
            <a:ext cx="4929056" cy="18194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9" y="2469429"/>
            <a:ext cx="3792121" cy="18397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7" name="Rectangle 114"/>
          <p:cNvSpPr>
            <a:spLocks noChangeArrowheads="1"/>
          </p:cNvSpPr>
          <p:nvPr/>
        </p:nvSpPr>
        <p:spPr bwMode="auto">
          <a:xfrm>
            <a:off x="885589" y="6177001"/>
            <a:ext cx="4934139" cy="219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86400" tIns="43200" rIns="86400" bIns="44450" anchor="ctr"/>
          <a:lstStyle/>
          <a:p>
            <a:pPr>
              <a:defRPr/>
            </a:pPr>
            <a:r>
              <a:rPr lang="en-US" altLang="ko-KR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SharePoint 2013</a:t>
            </a:r>
            <a:r>
              <a:rPr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00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일정 관리 화면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Rectangle 114"/>
          <p:cNvSpPr>
            <a:spLocks noChangeArrowheads="1"/>
          </p:cNvSpPr>
          <p:nvPr/>
        </p:nvSpPr>
        <p:spPr bwMode="auto">
          <a:xfrm>
            <a:off x="314609" y="4140412"/>
            <a:ext cx="3792121" cy="219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86400" tIns="43200" rIns="86400" bIns="44450" anchor="ctr"/>
          <a:lstStyle/>
          <a:p>
            <a:pPr>
              <a:defRPr/>
            </a:pPr>
            <a:r>
              <a:rPr lang="en-US" altLang="ko-KR" sz="1000" dirty="0" smtClean="0">
                <a:solidFill>
                  <a:schemeClr val="bg1"/>
                </a:solidFill>
                <a:latin typeface="맑은 고딕" pitchFamily="50" charset="-127"/>
              </a:rPr>
              <a:t>SharePoint </a:t>
            </a:r>
            <a:r>
              <a:rPr lang="en-US" altLang="ko-KR" sz="1000" dirty="0">
                <a:solidFill>
                  <a:schemeClr val="bg1"/>
                </a:solidFill>
                <a:latin typeface="맑은 고딕" pitchFamily="50" charset="-127"/>
              </a:rPr>
              <a:t>2013</a:t>
            </a:r>
            <a:r>
              <a:rPr lang="ko-KR" altLang="en-US" sz="1000">
                <a:solidFill>
                  <a:schemeClr val="bg1"/>
                </a:solidFill>
                <a:latin typeface="맑은 고딕" pitchFamily="50" charset="-127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맑은 고딕" pitchFamily="50" charset="-127"/>
              </a:rPr>
              <a:t>-</a:t>
            </a:r>
            <a:r>
              <a:rPr lang="ko-KR" altLang="en-US" sz="1000" smtClean="0">
                <a:solidFill>
                  <a:schemeClr val="bg1"/>
                </a:solidFill>
                <a:latin typeface="맑은 고딕" pitchFamily="50" charset="-127"/>
              </a:rPr>
              <a:t> 문서 관리 화면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3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Pro-EPM™ </a:t>
            </a:r>
            <a:r>
              <a:rPr lang="en-US" altLang="ko-KR" sz="2600" b="1" dirty="0" smtClean="0">
                <a:solidFill>
                  <a:prstClr val="white"/>
                </a:solidFill>
              </a:rPr>
              <a:t>Lite </a:t>
            </a:r>
            <a:r>
              <a:rPr lang="ko-KR" altLang="en-US" sz="2600" b="1">
                <a:solidFill>
                  <a:prstClr val="white"/>
                </a:solidFill>
              </a:rPr>
              <a:t>소개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Pro-EPM</a:t>
            </a:r>
            <a:r>
              <a:rPr lang="en-US" altLang="ko-KR" dirty="0"/>
              <a:t>™ </a:t>
            </a:r>
            <a:r>
              <a:rPr lang="en-US" altLang="ko-KR" dirty="0" smtClean="0"/>
              <a:t>Lite </a:t>
            </a:r>
            <a:r>
              <a:rPr lang="ko-KR" altLang="en-US" smtClean="0"/>
              <a:t>시스템 구성도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58347" y="1359818"/>
            <a:ext cx="8643246" cy="1061070"/>
          </a:xfrm>
        </p:spPr>
        <p:txBody>
          <a:bodyPr/>
          <a:lstStyle/>
          <a:p>
            <a:r>
              <a:rPr lang="en-US" altLang="ko-KR" dirty="0" smtClean="0"/>
              <a:t>Pro-EPM</a:t>
            </a:r>
            <a:r>
              <a:rPr lang="en-US" altLang="ko-KR" dirty="0"/>
              <a:t>™ </a:t>
            </a:r>
            <a:r>
              <a:rPr lang="en-US" altLang="ko-KR" dirty="0" smtClean="0"/>
              <a:t>Lite </a:t>
            </a:r>
            <a:r>
              <a:rPr lang="ko-KR" altLang="en-US" smtClean="0"/>
              <a:t>는 </a:t>
            </a:r>
            <a:r>
              <a:rPr lang="en-US" altLang="ko-KR" dirty="0" smtClean="0"/>
              <a:t>Web </a:t>
            </a:r>
            <a:r>
              <a:rPr lang="ko-KR" altLang="en-US" smtClean="0"/>
              <a:t>과</a:t>
            </a:r>
            <a:r>
              <a:rPr lang="en-US" altLang="ko-KR" dirty="0"/>
              <a:t> </a:t>
            </a:r>
            <a:r>
              <a:rPr lang="en-US" altLang="ko-KR" dirty="0" smtClean="0"/>
              <a:t>DB </a:t>
            </a:r>
            <a:r>
              <a:rPr lang="ko-KR" altLang="en-US" smtClean="0"/>
              <a:t>서버를 하나의 서버에 설치하는 독립 실행형 서버를 구성하는것을 기본으로 하고</a:t>
            </a:r>
            <a:r>
              <a:rPr lang="en-US" altLang="ko-KR" dirty="0" smtClean="0"/>
              <a:t>, SharePoint Foundation 2013 </a:t>
            </a:r>
            <a:r>
              <a:rPr lang="ko-KR" altLang="en-US" smtClean="0"/>
              <a:t>제품 기반의 솔루션으로 사내에서 사용중인 </a:t>
            </a:r>
            <a:r>
              <a:rPr lang="en-US" altLang="ko-KR" dirty="0" smtClean="0"/>
              <a:t>Active Directory </a:t>
            </a:r>
            <a:r>
              <a:rPr lang="ko-KR" altLang="en-US" smtClean="0"/>
              <a:t>를 간편하게 연결시키거나 커스트 마이징을 통한 사내 그룹웨어 등 의 타 시스템 연동이 가능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20" name="직사각형 219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Pro-EPM</a:t>
            </a:r>
            <a:r>
              <a:rPr lang="en-US" altLang="ko-KR" dirty="0">
                <a:solidFill>
                  <a:srgbClr val="36A1D6"/>
                </a:solidFill>
              </a:rPr>
              <a:t>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12" name="모서리가 둥근 직사각형 100"/>
          <p:cNvSpPr/>
          <p:nvPr/>
        </p:nvSpPr>
        <p:spPr>
          <a:xfrm>
            <a:off x="4452609" y="2830451"/>
            <a:ext cx="3541804" cy="2820987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68554" y="2215300"/>
            <a:ext cx="7621514" cy="3888433"/>
          </a:xfrm>
          <a:prstGeom prst="roundRect">
            <a:avLst>
              <a:gd name="adj" fmla="val 1616"/>
            </a:avLst>
          </a:prstGeom>
          <a:noFill/>
          <a:ln w="19050">
            <a:solidFill>
              <a:srgbClr val="3E95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1496685" y="3871975"/>
            <a:ext cx="5979764" cy="78497"/>
            <a:chOff x="1851270" y="3370478"/>
            <a:chExt cx="6245002" cy="111316"/>
          </a:xfrm>
        </p:grpSpPr>
        <p:sp>
          <p:nvSpPr>
            <p:cNvPr id="15" name="직사각형 35"/>
            <p:cNvSpPr>
              <a:spLocks noChangeArrowheads="1"/>
            </p:cNvSpPr>
            <p:nvPr/>
          </p:nvSpPr>
          <p:spPr bwMode="auto">
            <a:xfrm>
              <a:off x="1851270" y="3370478"/>
              <a:ext cx="101334" cy="1113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>
              <a:prstShdw prst="shdw17" dist="17961" dir="2700000">
                <a:srgbClr val="737373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endParaRPr kumimoji="0" lang="ko-KR" altLang="en-US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직사각형 36"/>
            <p:cNvSpPr>
              <a:spLocks noChangeArrowheads="1"/>
            </p:cNvSpPr>
            <p:nvPr/>
          </p:nvSpPr>
          <p:spPr bwMode="auto">
            <a:xfrm>
              <a:off x="7994938" y="3370478"/>
              <a:ext cx="101334" cy="1113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>
              <a:prstShdw prst="shdw17" dist="17961" dir="2700000">
                <a:srgbClr val="737373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endParaRPr kumimoji="0" lang="ko-KR" altLang="en-US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7" name="직선 연결선 37"/>
            <p:cNvCxnSpPr>
              <a:cxnSpLocks noChangeShapeType="1"/>
            </p:cNvCxnSpPr>
            <p:nvPr/>
          </p:nvCxnSpPr>
          <p:spPr bwMode="auto">
            <a:xfrm>
              <a:off x="1952604" y="3422176"/>
              <a:ext cx="6042334" cy="7921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9" name="직선 연결선 34"/>
          <p:cNvCxnSpPr>
            <a:cxnSpLocks noChangeShapeType="1"/>
          </p:cNvCxnSpPr>
          <p:nvPr/>
        </p:nvCxnSpPr>
        <p:spPr bwMode="auto">
          <a:xfrm flipV="1">
            <a:off x="2898894" y="3925049"/>
            <a:ext cx="0" cy="22860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직사각형 31"/>
          <p:cNvSpPr>
            <a:spLocks noChangeArrowheads="1"/>
          </p:cNvSpPr>
          <p:nvPr/>
        </p:nvSpPr>
        <p:spPr bwMode="auto">
          <a:xfrm>
            <a:off x="2099407" y="5214779"/>
            <a:ext cx="259251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Application 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Server Web 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Front End</a:t>
            </a:r>
          </a:p>
          <a:p>
            <a:pPr eaLnBrk="1" hangingPunct="1"/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SharePoint 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Content Databases</a:t>
            </a:r>
          </a:p>
          <a:p>
            <a:pPr eaLnBrk="1" hangingPunct="1"/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Pro-EPM™ 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Lite 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Databases</a:t>
            </a:r>
            <a:endParaRPr lang="ko-KR" altLang="en-US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30"/>
          <p:cNvSpPr>
            <a:spLocks noChangeArrowheads="1"/>
          </p:cNvSpPr>
          <p:nvPr/>
        </p:nvSpPr>
        <p:spPr bwMode="auto">
          <a:xfrm>
            <a:off x="1762183" y="2617006"/>
            <a:ext cx="7393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900" b="1">
                <a:latin typeface="맑은 고딕" panose="020B0503020000020004" pitchFamily="50" charset="-127"/>
                <a:ea typeface="맑은 고딕" panose="020B0503020000020004" pitchFamily="50" charset="-127"/>
              </a:rPr>
              <a:t>AD Server</a:t>
            </a:r>
            <a:endParaRPr lang="ko-KR" altLang="en-US" sz="9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34"/>
          <p:cNvCxnSpPr>
            <a:cxnSpLocks noChangeShapeType="1"/>
          </p:cNvCxnSpPr>
          <p:nvPr/>
        </p:nvCxnSpPr>
        <p:spPr bwMode="auto">
          <a:xfrm flipV="1">
            <a:off x="2128208" y="3694175"/>
            <a:ext cx="0" cy="2095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직선 연결선 34"/>
          <p:cNvCxnSpPr>
            <a:cxnSpLocks noChangeShapeType="1"/>
          </p:cNvCxnSpPr>
          <p:nvPr/>
        </p:nvCxnSpPr>
        <p:spPr bwMode="auto">
          <a:xfrm flipV="1">
            <a:off x="5225721" y="3921732"/>
            <a:ext cx="0" cy="22860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직선 연결선 34"/>
          <p:cNvCxnSpPr>
            <a:cxnSpLocks noChangeShapeType="1"/>
          </p:cNvCxnSpPr>
          <p:nvPr/>
        </p:nvCxnSpPr>
        <p:spPr bwMode="auto">
          <a:xfrm flipV="1">
            <a:off x="7174823" y="3921387"/>
            <a:ext cx="0" cy="22860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직사각형 30"/>
          <p:cNvSpPr>
            <a:spLocks noChangeArrowheads="1"/>
          </p:cNvSpPr>
          <p:nvPr/>
        </p:nvSpPr>
        <p:spPr bwMode="auto">
          <a:xfrm>
            <a:off x="1068059" y="3802125"/>
            <a:ext cx="4429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LAN</a:t>
            </a:r>
            <a:endParaRPr lang="ko-KR" altLang="en-US" sz="10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30"/>
          <p:cNvSpPr>
            <a:spLocks noChangeArrowheads="1"/>
          </p:cNvSpPr>
          <p:nvPr/>
        </p:nvSpPr>
        <p:spPr bwMode="auto">
          <a:xfrm>
            <a:off x="5630180" y="3135375"/>
            <a:ext cx="1031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Legacy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시스템</a:t>
            </a:r>
          </a:p>
        </p:txBody>
      </p:sp>
      <p:sp>
        <p:nvSpPr>
          <p:cNvPr id="28" name="직사각형 31"/>
          <p:cNvSpPr>
            <a:spLocks noChangeArrowheads="1"/>
          </p:cNvSpPr>
          <p:nvPr/>
        </p:nvSpPr>
        <p:spPr bwMode="auto">
          <a:xfrm>
            <a:off x="4936916" y="5079155"/>
            <a:ext cx="9525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ERP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9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그룹웨어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31"/>
          <p:cNvSpPr>
            <a:spLocks noChangeArrowheads="1"/>
          </p:cNvSpPr>
          <p:nvPr/>
        </p:nvSpPr>
        <p:spPr bwMode="auto">
          <a:xfrm>
            <a:off x="6903294" y="5070537"/>
            <a:ext cx="8018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기타 시스템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6444" y="4114533"/>
            <a:ext cx="920628" cy="107142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8088" y="4173026"/>
            <a:ext cx="676715" cy="74987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4358" y="4173026"/>
            <a:ext cx="676715" cy="74987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8481" y="2834271"/>
            <a:ext cx="659766" cy="848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4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Pro-EPM™ </a:t>
            </a:r>
            <a:r>
              <a:rPr lang="en-US" altLang="ko-KR" sz="2600" b="1" dirty="0" smtClean="0">
                <a:solidFill>
                  <a:prstClr val="white"/>
                </a:solidFill>
              </a:rPr>
              <a:t>Lite </a:t>
            </a:r>
            <a:r>
              <a:rPr lang="ko-KR" altLang="en-US" sz="2600" b="1">
                <a:solidFill>
                  <a:prstClr val="white"/>
                </a:solidFill>
              </a:rPr>
              <a:t>소개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Pro-EPM</a:t>
            </a:r>
            <a:r>
              <a:rPr lang="en-US" altLang="ko-KR" dirty="0"/>
              <a:t>™ </a:t>
            </a:r>
            <a:r>
              <a:rPr lang="en-US" altLang="ko-KR" dirty="0" smtClean="0"/>
              <a:t>Lite </a:t>
            </a:r>
            <a:r>
              <a:rPr lang="ko-KR" altLang="en-US" smtClean="0"/>
              <a:t>아키텍처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58347" y="1359818"/>
            <a:ext cx="8643246" cy="1061070"/>
          </a:xfrm>
        </p:spPr>
        <p:txBody>
          <a:bodyPr/>
          <a:lstStyle/>
          <a:p>
            <a:r>
              <a:rPr lang="en-US" altLang="ko-KR" dirty="0" smtClean="0"/>
              <a:t>Pro-EPM</a:t>
            </a:r>
            <a:r>
              <a:rPr lang="en-US" altLang="ko-KR" dirty="0"/>
              <a:t>™ </a:t>
            </a:r>
            <a:r>
              <a:rPr lang="en-US" altLang="ko-KR" dirty="0" smtClean="0"/>
              <a:t>Lite </a:t>
            </a:r>
            <a:r>
              <a:rPr lang="ko-KR" altLang="en-US" smtClean="0"/>
              <a:t>솔루션은 </a:t>
            </a:r>
            <a:r>
              <a:rPr lang="en-US" altLang="ko-KR" dirty="0" smtClean="0"/>
              <a:t>Project 2016 </a:t>
            </a:r>
            <a:r>
              <a:rPr lang="ko-KR" altLang="en-US" smtClean="0"/>
              <a:t>의 기능에 </a:t>
            </a:r>
            <a:r>
              <a:rPr lang="en-US" altLang="ko-KR" dirty="0" smtClean="0"/>
              <a:t>VSTO </a:t>
            </a:r>
            <a:r>
              <a:rPr lang="ko-KR" altLang="en-US" smtClean="0"/>
              <a:t>형태로 탑재되는 클라이언트 솔루션과 </a:t>
            </a:r>
            <a:r>
              <a:rPr lang="en-US" altLang="ko-KR" spc="-100" dirty="0">
                <a:ln>
                  <a:solidFill>
                    <a:srgbClr val="D91962">
                      <a:alpha val="0"/>
                    </a:srgbClr>
                  </a:solidFill>
                </a:ln>
                <a:latin typeface="+mn-ea"/>
              </a:rPr>
              <a:t>SharePoint Foundation </a:t>
            </a:r>
            <a:r>
              <a:rPr lang="en-US" altLang="ko-KR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+mn-ea"/>
              </a:rPr>
              <a:t>2013</a:t>
            </a:r>
            <a:r>
              <a:rPr lang="ko-KR" altLang="en-US" smtClean="0">
                <a:latin typeface="+mn-ea"/>
              </a:rPr>
              <a:t>를 기반으로하는 </a:t>
            </a:r>
            <a:r>
              <a:rPr lang="ko-KR" altLang="en-US" smtClean="0"/>
              <a:t>웹 형태로 배포되는 서버 솔루션으로 구성되며</a:t>
            </a:r>
            <a:r>
              <a:rPr lang="en-US" altLang="ko-KR" dirty="0" smtClean="0"/>
              <a:t>, </a:t>
            </a:r>
            <a:r>
              <a:rPr lang="ko-KR" altLang="en-US" smtClean="0"/>
              <a:t>커스트마이징 개발을 통하여 사내에 구성된 모든 시스템과의 연동이 가능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20" name="직사각형 219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Pro-EPM</a:t>
            </a:r>
            <a:r>
              <a:rPr lang="en-US" altLang="ko-KR" dirty="0">
                <a:solidFill>
                  <a:srgbClr val="36A1D6"/>
                </a:solidFill>
              </a:rPr>
              <a:t>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 rot="16200000">
            <a:off x="2727689" y="1041459"/>
            <a:ext cx="498024" cy="31411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tIns="72000"/>
          <a:lstStyle/>
          <a:p>
            <a:pPr marL="180975" indent="-180975" latinLnBrk="0">
              <a:lnSpc>
                <a:spcPct val="120000"/>
              </a:lnSpc>
              <a:spcBef>
                <a:spcPct val="20000"/>
              </a:spcBef>
            </a:pPr>
            <a:endParaRPr lang="ko-KR" altLang="en-US" sz="1050" kern="0">
              <a:solidFill>
                <a:srgbClr val="000000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 rot="16200000">
            <a:off x="6010923" y="1041459"/>
            <a:ext cx="498024" cy="31411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80975" indent="-180975" latinLnBrk="0">
              <a:lnSpc>
                <a:spcPct val="120000"/>
              </a:lnSpc>
              <a:spcBef>
                <a:spcPct val="20000"/>
              </a:spcBef>
            </a:pPr>
            <a:endParaRPr lang="ko-KR" altLang="en-US" sz="1050" kern="0">
              <a:solidFill>
                <a:srgbClr val="000000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151377" y="2917576"/>
            <a:ext cx="1537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spc="-100" dirty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프로젝트 관리 시스템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2615425" y="3148399"/>
            <a:ext cx="266649" cy="297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80975" indent="-180975" latinLnBrk="0">
              <a:lnSpc>
                <a:spcPct val="120000"/>
              </a:lnSpc>
              <a:spcBef>
                <a:spcPct val="20000"/>
              </a:spcBef>
            </a:pPr>
            <a:endParaRPr lang="ko-KR" altLang="en-US" sz="1050" kern="0">
              <a:solidFill>
                <a:srgbClr val="000000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1281659" y="5293462"/>
            <a:ext cx="1026161" cy="827508"/>
            <a:chOff x="-34655" y="5393816"/>
            <a:chExt cx="1148020" cy="1011788"/>
          </a:xfrm>
        </p:grpSpPr>
        <p:sp>
          <p:nvSpPr>
            <p:cNvPr id="39" name="모서리가 둥근 직사각형 38"/>
            <p:cNvSpPr/>
            <p:nvPr/>
          </p:nvSpPr>
          <p:spPr bwMode="auto">
            <a:xfrm>
              <a:off x="103715" y="5518061"/>
              <a:ext cx="684213" cy="85725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808080">
                  <a:lumMod val="60000"/>
                  <a:lumOff val="4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80975" indent="-180975" latinLnBrk="0">
                <a:lnSpc>
                  <a:spcPct val="120000"/>
                </a:lnSpc>
                <a:spcBef>
                  <a:spcPct val="20000"/>
                </a:spcBef>
                <a:defRPr/>
              </a:pPr>
              <a:endParaRPr kumimoji="0" lang="ko-KR" altLang="en-US" sz="1050" kern="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34655" y="6160998"/>
              <a:ext cx="985838" cy="2446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700" b="1" kern="0" dirty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ETC</a:t>
              </a:r>
              <a:endParaRPr kumimoji="0" lang="ko-KR" altLang="en-US" sz="700" b="1" kern="0" dirty="0">
                <a:solidFill>
                  <a:sysClr val="windowText" lastClr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endParaRPr>
            </a:p>
          </p:txBody>
        </p:sp>
        <p:pic>
          <p:nvPicPr>
            <p:cNvPr id="41" name="그림 68" descr="Work.pn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559328" y="5622836"/>
              <a:ext cx="554037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그림 94" descr="Work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27860" y="5393816"/>
              <a:ext cx="357187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그룹 42"/>
          <p:cNvGrpSpPr/>
          <p:nvPr/>
        </p:nvGrpSpPr>
        <p:grpSpPr>
          <a:xfrm>
            <a:off x="1281659" y="4290054"/>
            <a:ext cx="881194" cy="701116"/>
            <a:chOff x="-34655" y="5470184"/>
            <a:chExt cx="985838" cy="857250"/>
          </a:xfrm>
        </p:grpSpPr>
        <p:sp>
          <p:nvSpPr>
            <p:cNvPr id="44" name="모서리가 둥근 직사각형 43"/>
            <p:cNvSpPr/>
            <p:nvPr/>
          </p:nvSpPr>
          <p:spPr bwMode="auto">
            <a:xfrm>
              <a:off x="101978" y="5470184"/>
              <a:ext cx="684213" cy="85725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rgbClr val="808080">
                  <a:lumMod val="60000"/>
                  <a:lumOff val="4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80975" indent="-180975" latinLnBrk="0">
                <a:lnSpc>
                  <a:spcPct val="120000"/>
                </a:lnSpc>
                <a:spcBef>
                  <a:spcPct val="20000"/>
                </a:spcBef>
                <a:defRPr/>
              </a:pPr>
              <a:endParaRPr kumimoji="0" lang="ko-KR" altLang="en-US" sz="1050" kern="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34655" y="6075235"/>
              <a:ext cx="985838" cy="2446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700" b="1" kern="0" dirty="0" smtClean="0">
                  <a:solidFill>
                    <a:sysClr val="windowText" lastClr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rPr>
                <a:t>VSTO</a:t>
              </a:r>
              <a:endParaRPr kumimoji="0" lang="ko-KR" altLang="en-US" sz="700" b="1" kern="0" dirty="0">
                <a:solidFill>
                  <a:sysClr val="windowText" lastClr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1282086" y="3065961"/>
            <a:ext cx="1025734" cy="827508"/>
            <a:chOff x="-34177" y="5393816"/>
            <a:chExt cx="1147542" cy="1011788"/>
          </a:xfrm>
        </p:grpSpPr>
        <p:sp>
          <p:nvSpPr>
            <p:cNvPr id="47" name="모서리가 둥근 직사각형 46"/>
            <p:cNvSpPr/>
            <p:nvPr/>
          </p:nvSpPr>
          <p:spPr bwMode="auto">
            <a:xfrm>
              <a:off x="103715" y="5518061"/>
              <a:ext cx="684213" cy="85725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808080">
                  <a:lumMod val="60000"/>
                  <a:lumOff val="4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80975" indent="-180975" latinLnBrk="0">
                <a:lnSpc>
                  <a:spcPct val="120000"/>
                </a:lnSpc>
                <a:spcBef>
                  <a:spcPct val="20000"/>
                </a:spcBef>
                <a:defRPr/>
              </a:pPr>
              <a:endParaRPr kumimoji="0" lang="ko-KR" altLang="en-US" sz="1050" kern="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34177" y="6160998"/>
              <a:ext cx="985838" cy="2446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700" b="1" kern="0" dirty="0">
                  <a:solidFill>
                    <a:sysClr val="windowText" lastClr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rPr>
                <a:t>ERP</a:t>
              </a:r>
              <a:endParaRPr kumimoji="0" lang="ko-KR" altLang="en-US" sz="700" b="1" kern="0" dirty="0">
                <a:solidFill>
                  <a:sysClr val="windowText" lastClr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endParaRPr>
            </a:p>
          </p:txBody>
        </p:sp>
        <p:pic>
          <p:nvPicPr>
            <p:cNvPr id="49" name="그림 68" descr="Work.pn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559328" y="5622836"/>
              <a:ext cx="554037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그림 94" descr="Work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27860" y="5393816"/>
              <a:ext cx="357187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1" name="직선 연결선 50"/>
          <p:cNvCxnSpPr>
            <a:stCxn id="44" idx="3"/>
            <a:endCxn id="37" idx="1"/>
          </p:cNvCxnSpPr>
          <p:nvPr/>
        </p:nvCxnSpPr>
        <p:spPr>
          <a:xfrm flipV="1">
            <a:off x="2015375" y="4638223"/>
            <a:ext cx="600051" cy="23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>
            <a:stCxn id="41" idx="3"/>
          </p:cNvCxnSpPr>
          <p:nvPr/>
        </p:nvCxnSpPr>
        <p:spPr>
          <a:xfrm flipV="1">
            <a:off x="2307820" y="5707334"/>
            <a:ext cx="307605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37" idx="3"/>
            <a:endCxn id="58" idx="1"/>
          </p:cNvCxnSpPr>
          <p:nvPr/>
        </p:nvCxnSpPr>
        <p:spPr>
          <a:xfrm>
            <a:off x="2882074" y="4638223"/>
            <a:ext cx="361400" cy="28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/>
          <p:cNvSpPr/>
          <p:nvPr/>
        </p:nvSpPr>
        <p:spPr>
          <a:xfrm rot="5400000">
            <a:off x="2156660" y="4462068"/>
            <a:ext cx="1180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pc="-100" dirty="0">
                <a:ln>
                  <a:solidFill>
                    <a:srgbClr val="D91962">
                      <a:alpha val="0"/>
                    </a:srgbClr>
                  </a:solidFill>
                </a:ln>
                <a:latin typeface="+mn-ea"/>
              </a:rPr>
              <a:t>Interface Adapter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1401016" y="2349823"/>
            <a:ext cx="9065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+mn-ea"/>
              </a:rPr>
              <a:t>User Tools</a:t>
            </a:r>
            <a:endParaRPr lang="ko-KR" altLang="en-US" sz="1200" dirty="0">
              <a:latin typeface="+mn-ea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4689007" y="2349823"/>
            <a:ext cx="985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+mn-ea"/>
              </a:rPr>
              <a:t>User Group</a:t>
            </a:r>
            <a:endParaRPr lang="ko-KR" altLang="en-US" sz="1200" dirty="0">
              <a:latin typeface="+mn-ea"/>
            </a:endParaRPr>
          </a:p>
        </p:txBody>
      </p:sp>
      <p:sp>
        <p:nvSpPr>
          <p:cNvPr id="57" name="모서리가 둥근 직사각형 56"/>
          <p:cNvSpPr/>
          <p:nvPr/>
        </p:nvSpPr>
        <p:spPr bwMode="auto">
          <a:xfrm>
            <a:off x="2264207" y="2602117"/>
            <a:ext cx="1179386" cy="212053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tIns="36000" bIns="36000" anchor="ctr"/>
          <a:lstStyle/>
          <a:p>
            <a:pPr algn="ctr" latinLnBrk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700" b="1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Project Standard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3243474" y="3148399"/>
            <a:ext cx="4597913" cy="29853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80975" indent="-180975" latinLnBrk="0">
              <a:lnSpc>
                <a:spcPct val="120000"/>
              </a:lnSpc>
              <a:spcBef>
                <a:spcPct val="20000"/>
              </a:spcBef>
            </a:pPr>
            <a:endParaRPr lang="ko-KR" altLang="en-US" sz="1050" kern="0">
              <a:solidFill>
                <a:srgbClr val="000000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3243474" y="3163316"/>
            <a:ext cx="3665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+mn-ea"/>
              </a:rPr>
              <a:t>SharePoint Foundation 2013</a:t>
            </a:r>
            <a:endParaRPr lang="ko-KR" altLang="en-US" sz="1200" dirty="0">
              <a:latin typeface="+mn-ea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317996" y="3768044"/>
            <a:ext cx="4420096" cy="1894559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rgbClr val="948A54"/>
            </a:solidFill>
          </a:ln>
          <a:effectLst>
            <a:outerShdw dist="38100" dir="2700000" algn="l" rotWithShape="0">
              <a:schemeClr val="bg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1" name="직사각형 60"/>
          <p:cNvSpPr/>
          <p:nvPr/>
        </p:nvSpPr>
        <p:spPr>
          <a:xfrm>
            <a:off x="3317996" y="5739966"/>
            <a:ext cx="4420096" cy="31200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604A7B"/>
            </a:solidFill>
          </a:ln>
          <a:effectLst>
            <a:outerShdw dist="38100" dir="2700000" algn="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2" name="직사각형 61"/>
          <p:cNvSpPr/>
          <p:nvPr/>
        </p:nvSpPr>
        <p:spPr>
          <a:xfrm>
            <a:off x="3393762" y="4711841"/>
            <a:ext cx="4272536" cy="877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/>
            </a:solidFill>
          </a:ln>
          <a:effectLst>
            <a:outerShdw dist="38100" dir="2700000" algn="l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3" name="직사각형 62"/>
          <p:cNvSpPr/>
          <p:nvPr/>
        </p:nvSpPr>
        <p:spPr>
          <a:xfrm>
            <a:off x="3323397" y="3786137"/>
            <a:ext cx="1076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pc="-100" dirty="0">
                <a:ln>
                  <a:solidFill>
                    <a:srgbClr val="D91962">
                      <a:alpha val="0"/>
                    </a:srgbClr>
                  </a:solidFill>
                </a:ln>
                <a:latin typeface="+mn-ea"/>
              </a:rPr>
              <a:t>Pro-EPM™ </a:t>
            </a:r>
            <a:r>
              <a:rPr lang="en-US" altLang="ko-KR" sz="12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+mn-ea"/>
              </a:rPr>
              <a:t>Lite</a:t>
            </a:r>
            <a:endParaRPr lang="ko-KR" altLang="en-US" sz="1200" dirty="0">
              <a:latin typeface="+mn-ea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3386267" y="4707074"/>
            <a:ext cx="907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pc="-100" dirty="0">
                <a:ln>
                  <a:solidFill>
                    <a:srgbClr val="D91962">
                      <a:alpha val="0"/>
                    </a:srgbClr>
                  </a:solidFill>
                </a:ln>
                <a:latin typeface="+mn-ea"/>
              </a:rPr>
              <a:t>Customizing</a:t>
            </a:r>
          </a:p>
        </p:txBody>
      </p:sp>
      <p:sp>
        <p:nvSpPr>
          <p:cNvPr id="65" name="모서리가 둥근 직사각형 64"/>
          <p:cNvSpPr/>
          <p:nvPr/>
        </p:nvSpPr>
        <p:spPr bwMode="auto">
          <a:xfrm>
            <a:off x="3443593" y="4113094"/>
            <a:ext cx="879520" cy="239279"/>
          </a:xfrm>
          <a:prstGeom prst="roundRect">
            <a:avLst/>
          </a:prstGeom>
          <a:solidFill>
            <a:srgbClr val="00B0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lt1"/>
                </a:solidFill>
              </a:rPr>
              <a:t>일정관리</a:t>
            </a:r>
            <a:endParaRPr lang="ko-KR" altLang="en-US" sz="900" dirty="0">
              <a:solidFill>
                <a:schemeClr val="lt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3323397" y="5770296"/>
            <a:ext cx="4435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MS SQL Server</a:t>
            </a:r>
          </a:p>
        </p:txBody>
      </p:sp>
      <p:sp>
        <p:nvSpPr>
          <p:cNvPr id="67" name="왼쪽/오른쪽 화살표 66"/>
          <p:cNvSpPr/>
          <p:nvPr/>
        </p:nvSpPr>
        <p:spPr>
          <a:xfrm rot="5400000">
            <a:off x="5408245" y="5567805"/>
            <a:ext cx="268494" cy="231811"/>
          </a:xfrm>
          <a:prstGeom prst="leftRightArrow">
            <a:avLst/>
          </a:pr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8" name="모서리가 둥근 직사각형 67"/>
          <p:cNvSpPr/>
          <p:nvPr/>
        </p:nvSpPr>
        <p:spPr bwMode="auto">
          <a:xfrm>
            <a:off x="3485349" y="4996883"/>
            <a:ext cx="859480" cy="264976"/>
          </a:xfrm>
          <a:prstGeom prst="roundRect">
            <a:avLst/>
          </a:prstGeom>
          <a:solidFill>
            <a:srgbClr val="0070C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대시보드</a:t>
            </a:r>
            <a:endParaRPr lang="ko-KR" altLang="en-US" sz="900" dirty="0">
              <a:solidFill>
                <a:schemeClr val="lt1"/>
              </a:solidFill>
            </a:endParaRPr>
          </a:p>
        </p:txBody>
      </p:sp>
      <p:sp>
        <p:nvSpPr>
          <p:cNvPr id="69" name="모서리가 둥근 직사각형 68"/>
          <p:cNvSpPr/>
          <p:nvPr/>
        </p:nvSpPr>
        <p:spPr bwMode="auto">
          <a:xfrm>
            <a:off x="3417483" y="3454424"/>
            <a:ext cx="1019749" cy="239279"/>
          </a:xfrm>
          <a:prstGeom prst="roundRect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Sites</a:t>
            </a:r>
            <a:endParaRPr lang="ko-KR" altLang="en-US" sz="1050" dirty="0"/>
          </a:p>
        </p:txBody>
      </p:sp>
      <p:sp>
        <p:nvSpPr>
          <p:cNvPr id="76" name="모서리가 둥근 직사각형 75"/>
          <p:cNvSpPr/>
          <p:nvPr/>
        </p:nvSpPr>
        <p:spPr bwMode="auto">
          <a:xfrm>
            <a:off x="4753813" y="2599178"/>
            <a:ext cx="682327" cy="217777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marL="180975" indent="-180975" algn="ctr" latinLnBrk="0">
              <a:lnSpc>
                <a:spcPct val="120000"/>
              </a:lnSpc>
              <a:spcBef>
                <a:spcPct val="20000"/>
              </a:spcBef>
              <a:defRPr/>
            </a:pPr>
            <a:endParaRPr kumimoji="0" lang="ko-KR" altLang="en-US" sz="700" b="1" kern="0" dirty="0">
              <a:solidFill>
                <a:srgbClr val="000000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77" name="모서리가 둥근 직사각형 76"/>
          <p:cNvSpPr/>
          <p:nvPr/>
        </p:nvSpPr>
        <p:spPr bwMode="auto">
          <a:xfrm>
            <a:off x="5530141" y="2599178"/>
            <a:ext cx="682327" cy="217777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marL="180975" indent="-180975" algn="ctr" latinLnBrk="0">
              <a:lnSpc>
                <a:spcPct val="120000"/>
              </a:lnSpc>
              <a:spcBef>
                <a:spcPct val="20000"/>
              </a:spcBef>
            </a:pPr>
            <a:endParaRPr lang="en-US" altLang="ko-KR" sz="700" b="1" kern="0" dirty="0">
              <a:solidFill>
                <a:srgbClr val="000000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78" name="모서리가 둥근 직사각형 77"/>
          <p:cNvSpPr/>
          <p:nvPr/>
        </p:nvSpPr>
        <p:spPr bwMode="auto">
          <a:xfrm>
            <a:off x="6306469" y="2599178"/>
            <a:ext cx="682327" cy="217777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marL="180975" indent="-180975" algn="ctr" latinLnBrk="0">
              <a:lnSpc>
                <a:spcPct val="120000"/>
              </a:lnSpc>
              <a:spcBef>
                <a:spcPct val="20000"/>
              </a:spcBef>
              <a:defRPr/>
            </a:pPr>
            <a:endParaRPr kumimoji="0" lang="ko-KR" altLang="en-US" sz="700" b="1" kern="0" dirty="0">
              <a:solidFill>
                <a:srgbClr val="000000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79" name="모서리가 둥근 직사각형 78"/>
          <p:cNvSpPr/>
          <p:nvPr/>
        </p:nvSpPr>
        <p:spPr bwMode="auto">
          <a:xfrm>
            <a:off x="7082797" y="2599178"/>
            <a:ext cx="682327" cy="217777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marL="180975" indent="-180975" algn="ctr" latinLnBrk="0">
              <a:lnSpc>
                <a:spcPct val="120000"/>
              </a:lnSpc>
              <a:spcBef>
                <a:spcPct val="20000"/>
              </a:spcBef>
              <a:defRPr/>
            </a:pPr>
            <a:endParaRPr kumimoji="0" lang="ko-KR" altLang="en-US" sz="700" b="1" kern="0" dirty="0">
              <a:solidFill>
                <a:srgbClr val="000000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33776" y="2629522"/>
            <a:ext cx="881194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700" b="1" kern="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임원 사용자</a:t>
            </a:r>
            <a:endParaRPr lang="en-US" altLang="ko-KR" sz="700" b="1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58365" y="2627228"/>
            <a:ext cx="881194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700" b="1" kern="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시스템 관리자</a:t>
            </a:r>
            <a:endParaRPr lang="en-US" altLang="ko-KR" sz="700" b="1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11451" y="2627228"/>
            <a:ext cx="881194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700" b="1" kern="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프로젝트 관리자</a:t>
            </a:r>
            <a:endParaRPr lang="en-US" altLang="ko-KR" sz="700" b="1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95311" y="2627228"/>
            <a:ext cx="881194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700" b="1" kern="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일반 사용자</a:t>
            </a:r>
            <a:endParaRPr lang="en-US" altLang="ko-KR" sz="700" b="1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6" name="모서리가 둥근 직사각형 253"/>
          <p:cNvSpPr/>
          <p:nvPr/>
        </p:nvSpPr>
        <p:spPr bwMode="auto">
          <a:xfrm>
            <a:off x="4493357" y="4996883"/>
            <a:ext cx="859480" cy="264976"/>
          </a:xfrm>
          <a:prstGeom prst="roundRect">
            <a:avLst/>
          </a:prstGeom>
          <a:solidFill>
            <a:srgbClr val="0070C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리포트</a:t>
            </a:r>
            <a:endParaRPr lang="ko-KR" altLang="en-US" sz="900" dirty="0">
              <a:solidFill>
                <a:schemeClr val="lt1"/>
              </a:solidFill>
            </a:endParaRPr>
          </a:p>
        </p:txBody>
      </p:sp>
      <p:sp>
        <p:nvSpPr>
          <p:cNvPr id="87" name="모서리가 둥근 직사각형 253"/>
          <p:cNvSpPr/>
          <p:nvPr/>
        </p:nvSpPr>
        <p:spPr bwMode="auto">
          <a:xfrm>
            <a:off x="5514979" y="4996883"/>
            <a:ext cx="859480" cy="264976"/>
          </a:xfrm>
          <a:prstGeom prst="roundRect">
            <a:avLst/>
          </a:prstGeom>
          <a:solidFill>
            <a:srgbClr val="0070C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알림메일</a:t>
            </a:r>
            <a:endParaRPr lang="ko-KR" altLang="en-US" sz="900" dirty="0">
              <a:solidFill>
                <a:schemeClr val="lt1"/>
              </a:solidFill>
            </a:endParaRPr>
          </a:p>
        </p:txBody>
      </p:sp>
      <p:sp>
        <p:nvSpPr>
          <p:cNvPr id="88" name="모서리가 둥근 직사각형 259"/>
          <p:cNvSpPr/>
          <p:nvPr/>
        </p:nvSpPr>
        <p:spPr bwMode="auto">
          <a:xfrm>
            <a:off x="3479146" y="5303392"/>
            <a:ext cx="859480" cy="240887"/>
          </a:xfrm>
          <a:prstGeom prst="round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lt1"/>
                </a:solidFill>
              </a:rPr>
              <a:t>원가관리</a:t>
            </a:r>
          </a:p>
        </p:txBody>
      </p:sp>
      <p:sp>
        <p:nvSpPr>
          <p:cNvPr id="89" name="모서리가 둥근 직사각형 259"/>
          <p:cNvSpPr/>
          <p:nvPr/>
        </p:nvSpPr>
        <p:spPr bwMode="auto">
          <a:xfrm>
            <a:off x="4485158" y="5303392"/>
            <a:ext cx="859480" cy="240887"/>
          </a:xfrm>
          <a:prstGeom prst="round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lt1"/>
                </a:solidFill>
              </a:rPr>
              <a:t>수익성보고</a:t>
            </a:r>
          </a:p>
        </p:txBody>
      </p:sp>
      <p:sp>
        <p:nvSpPr>
          <p:cNvPr id="90" name="모서리가 둥근 직사각형 178"/>
          <p:cNvSpPr/>
          <p:nvPr/>
        </p:nvSpPr>
        <p:spPr bwMode="auto">
          <a:xfrm>
            <a:off x="4471344" y="4113094"/>
            <a:ext cx="879520" cy="239279"/>
          </a:xfrm>
          <a:prstGeom prst="roundRect">
            <a:avLst/>
          </a:prstGeom>
          <a:solidFill>
            <a:srgbClr val="00B0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lt1"/>
                </a:solidFill>
              </a:rPr>
              <a:t>작업관리</a:t>
            </a:r>
          </a:p>
        </p:txBody>
      </p:sp>
      <p:sp>
        <p:nvSpPr>
          <p:cNvPr id="91" name="모서리가 둥근 직사각형 178"/>
          <p:cNvSpPr/>
          <p:nvPr/>
        </p:nvSpPr>
        <p:spPr bwMode="auto">
          <a:xfrm>
            <a:off x="5528044" y="4113094"/>
            <a:ext cx="879520" cy="239279"/>
          </a:xfrm>
          <a:prstGeom prst="roundRect">
            <a:avLst/>
          </a:prstGeom>
          <a:solidFill>
            <a:srgbClr val="00B0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lt1"/>
                </a:solidFill>
              </a:rPr>
              <a:t>산출물관리</a:t>
            </a:r>
          </a:p>
        </p:txBody>
      </p:sp>
      <p:sp>
        <p:nvSpPr>
          <p:cNvPr id="92" name="모서리가 둥근 직사각형 178"/>
          <p:cNvSpPr/>
          <p:nvPr/>
        </p:nvSpPr>
        <p:spPr bwMode="auto">
          <a:xfrm>
            <a:off x="6588976" y="4113094"/>
            <a:ext cx="879520" cy="239279"/>
          </a:xfrm>
          <a:prstGeom prst="roundRect">
            <a:avLst/>
          </a:prstGeom>
          <a:solidFill>
            <a:srgbClr val="00B0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lt1"/>
                </a:solidFill>
              </a:rPr>
              <a:t>문제점관리</a:t>
            </a:r>
          </a:p>
        </p:txBody>
      </p:sp>
      <p:sp>
        <p:nvSpPr>
          <p:cNvPr id="93" name="모서리가 둥근 직사각형 178"/>
          <p:cNvSpPr/>
          <p:nvPr/>
        </p:nvSpPr>
        <p:spPr bwMode="auto">
          <a:xfrm>
            <a:off x="3443593" y="4405824"/>
            <a:ext cx="879520" cy="239279"/>
          </a:xfrm>
          <a:prstGeom prst="roundRect">
            <a:avLst/>
          </a:prstGeom>
          <a:solidFill>
            <a:srgbClr val="00B0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lt1"/>
                </a:solidFill>
              </a:rPr>
              <a:t>WBS </a:t>
            </a:r>
            <a:r>
              <a:rPr lang="ko-KR" altLang="en-US" sz="900" dirty="0">
                <a:solidFill>
                  <a:schemeClr val="lt1"/>
                </a:solidFill>
              </a:rPr>
              <a:t>연동</a:t>
            </a:r>
          </a:p>
        </p:txBody>
      </p:sp>
      <p:sp>
        <p:nvSpPr>
          <p:cNvPr id="94" name="모서리가 둥근 직사각형 308"/>
          <p:cNvSpPr/>
          <p:nvPr/>
        </p:nvSpPr>
        <p:spPr bwMode="auto">
          <a:xfrm>
            <a:off x="1498162" y="2602117"/>
            <a:ext cx="732305" cy="212053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tIns="36000" bIns="36000" anchor="ctr"/>
          <a:lstStyle/>
          <a:p>
            <a:pPr algn="ctr" latinLnBrk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700" b="1" kern="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Web</a:t>
            </a:r>
          </a:p>
        </p:txBody>
      </p:sp>
      <p:sp>
        <p:nvSpPr>
          <p:cNvPr id="95" name="모서리가 둥근 직사각형 308"/>
          <p:cNvSpPr/>
          <p:nvPr/>
        </p:nvSpPr>
        <p:spPr bwMode="auto">
          <a:xfrm>
            <a:off x="3488094" y="2602117"/>
            <a:ext cx="974699" cy="212053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tIns="36000" bIns="36000" anchor="ctr"/>
          <a:lstStyle/>
          <a:p>
            <a:pPr algn="ctr" latinLnBrk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700" b="1" kern="0" dirty="0" smtClean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Office</a:t>
            </a:r>
            <a:endParaRPr lang="en-US" altLang="ko-KR" sz="700" b="1" kern="0" dirty="0">
              <a:solidFill>
                <a:srgbClr val="000000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96" name="모서리가 둥근 직사각형 178"/>
          <p:cNvSpPr/>
          <p:nvPr/>
        </p:nvSpPr>
        <p:spPr bwMode="auto">
          <a:xfrm>
            <a:off x="4471344" y="4405824"/>
            <a:ext cx="879520" cy="239279"/>
          </a:xfrm>
          <a:prstGeom prst="roundRect">
            <a:avLst/>
          </a:prstGeom>
          <a:solidFill>
            <a:srgbClr val="00B0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>
                <a:solidFill>
                  <a:schemeClr val="lt1"/>
                </a:solidFill>
              </a:rPr>
              <a:t>미리알림</a:t>
            </a:r>
            <a:endParaRPr lang="ko-KR" altLang="en-US" sz="900" dirty="0">
              <a:solidFill>
                <a:schemeClr val="lt1"/>
              </a:solidFill>
            </a:endParaRPr>
          </a:p>
        </p:txBody>
      </p:sp>
      <p:sp>
        <p:nvSpPr>
          <p:cNvPr id="97" name="모서리가 둥근 직사각형 253"/>
          <p:cNvSpPr/>
          <p:nvPr/>
        </p:nvSpPr>
        <p:spPr bwMode="auto">
          <a:xfrm>
            <a:off x="6519064" y="4996883"/>
            <a:ext cx="859480" cy="264976"/>
          </a:xfrm>
          <a:prstGeom prst="roundRect">
            <a:avLst/>
          </a:prstGeom>
          <a:solidFill>
            <a:srgbClr val="0070C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lt1"/>
                </a:solidFill>
              </a:rPr>
              <a:t>배정관리</a:t>
            </a:r>
          </a:p>
        </p:txBody>
      </p:sp>
      <p:sp>
        <p:nvSpPr>
          <p:cNvPr id="98" name="모서리가 둥근 직사각형 279"/>
          <p:cNvSpPr/>
          <p:nvPr/>
        </p:nvSpPr>
        <p:spPr bwMode="auto">
          <a:xfrm>
            <a:off x="4462647" y="3454424"/>
            <a:ext cx="1019749" cy="239279"/>
          </a:xfrm>
          <a:prstGeom prst="roundRect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Communities</a:t>
            </a:r>
            <a:endParaRPr lang="ko-KR" altLang="en-US" sz="1050" dirty="0"/>
          </a:p>
        </p:txBody>
      </p:sp>
      <p:sp>
        <p:nvSpPr>
          <p:cNvPr id="99" name="모서리가 둥근 직사각형 279"/>
          <p:cNvSpPr/>
          <p:nvPr/>
        </p:nvSpPr>
        <p:spPr bwMode="auto">
          <a:xfrm>
            <a:off x="5507812" y="3454424"/>
            <a:ext cx="1019749" cy="239279"/>
          </a:xfrm>
          <a:prstGeom prst="roundRect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Content</a:t>
            </a:r>
            <a:endParaRPr lang="ko-KR" altLang="en-US" sz="1050" dirty="0"/>
          </a:p>
        </p:txBody>
      </p:sp>
      <p:sp>
        <p:nvSpPr>
          <p:cNvPr id="100" name="모서리가 둥근 직사각형 279"/>
          <p:cNvSpPr/>
          <p:nvPr/>
        </p:nvSpPr>
        <p:spPr bwMode="auto">
          <a:xfrm>
            <a:off x="6552976" y="3454424"/>
            <a:ext cx="1019749" cy="239279"/>
          </a:xfrm>
          <a:prstGeom prst="roundRect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Search</a:t>
            </a:r>
            <a:endParaRPr lang="ko-KR" altLang="en-US" sz="1050" dirty="0"/>
          </a:p>
        </p:txBody>
      </p:sp>
      <p:cxnSp>
        <p:nvCxnSpPr>
          <p:cNvPr id="101" name="직선 연결선 100"/>
          <p:cNvCxnSpPr/>
          <p:nvPr/>
        </p:nvCxnSpPr>
        <p:spPr>
          <a:xfrm flipV="1">
            <a:off x="2295112" y="3460775"/>
            <a:ext cx="307605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4896" y="4400560"/>
            <a:ext cx="382633" cy="385309"/>
          </a:xfrm>
          <a:prstGeom prst="rect">
            <a:avLst/>
          </a:prstGeom>
        </p:spPr>
      </p:pic>
      <p:grpSp>
        <p:nvGrpSpPr>
          <p:cNvPr id="70" name="그룹 69"/>
          <p:cNvGrpSpPr/>
          <p:nvPr/>
        </p:nvGrpSpPr>
        <p:grpSpPr>
          <a:xfrm>
            <a:off x="1817496" y="4138208"/>
            <a:ext cx="592482" cy="421561"/>
            <a:chOff x="4391187" y="5281760"/>
            <a:chExt cx="1380235" cy="1035923"/>
          </a:xfrm>
        </p:grpSpPr>
        <p:pic>
          <p:nvPicPr>
            <p:cNvPr id="71" name="그림 37" descr="Work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76042" y="5281760"/>
              <a:ext cx="554036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그림 71" descr="Work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74204" y="5763857"/>
              <a:ext cx="553826" cy="553826"/>
            </a:xfrm>
            <a:prstGeom prst="rect">
              <a:avLst/>
            </a:prstGeom>
          </p:spPr>
        </p:pic>
        <p:pic>
          <p:nvPicPr>
            <p:cNvPr id="74" name="그림 73" descr="Work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32102" y="5681627"/>
              <a:ext cx="439320" cy="439321"/>
            </a:xfrm>
            <a:prstGeom prst="rect">
              <a:avLst/>
            </a:prstGeom>
          </p:spPr>
        </p:pic>
        <p:pic>
          <p:nvPicPr>
            <p:cNvPr id="75" name="그림 74" descr="Work.png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91187" y="5402044"/>
              <a:ext cx="298735" cy="298736"/>
            </a:xfrm>
            <a:prstGeom prst="rect">
              <a:avLst/>
            </a:prstGeom>
          </p:spPr>
        </p:pic>
        <p:pic>
          <p:nvPicPr>
            <p:cNvPr id="73" name="그림 72" descr="Work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53541" y="5585185"/>
              <a:ext cx="553828" cy="55382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23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Pro-EPM™ </a:t>
            </a:r>
            <a:r>
              <a:rPr lang="en-US" altLang="ko-KR" sz="2600" b="1" dirty="0" smtClean="0">
                <a:solidFill>
                  <a:prstClr val="white"/>
                </a:solidFill>
              </a:rPr>
              <a:t>Lite </a:t>
            </a:r>
            <a:r>
              <a:rPr lang="ko-KR" altLang="en-US" sz="2600" b="1" smtClean="0">
                <a:solidFill>
                  <a:prstClr val="white"/>
                </a:solidFill>
              </a:rPr>
              <a:t>주요기능</a:t>
            </a:r>
            <a:endParaRPr lang="ko-KR" altLang="en-US" sz="2600" b="1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ko-KR" dirty="0"/>
              <a:t>WBS </a:t>
            </a:r>
            <a:r>
              <a:rPr lang="ko-KR" altLang="en-US" smtClean="0"/>
              <a:t>일정 공유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ko-KR" dirty="0"/>
              <a:t>Project Standard 2016 </a:t>
            </a:r>
            <a:r>
              <a:rPr lang="ko-KR" altLang="en-US"/>
              <a:t>프로그램을 이용하여 주요 공정 관리를 위한 </a:t>
            </a:r>
            <a:r>
              <a:rPr lang="en-US" altLang="ko-KR" dirty="0" smtClean="0"/>
              <a:t>WBS </a:t>
            </a:r>
            <a:r>
              <a:rPr lang="ko-KR" altLang="en-US" smtClean="0"/>
              <a:t>정보를 웹 사이트에 게시하고 공유 </a:t>
            </a:r>
            <a:r>
              <a:rPr lang="ko-KR" altLang="en-US"/>
              <a:t>할 수 있습니다</a:t>
            </a:r>
            <a:r>
              <a:rPr lang="en-US" altLang="ko-KR" dirty="0"/>
              <a:t>.</a:t>
            </a:r>
          </a:p>
        </p:txBody>
      </p:sp>
      <p:sp>
        <p:nvSpPr>
          <p:cNvPr id="220" name="직사각형 219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Pro-EPM</a:t>
            </a:r>
            <a:r>
              <a:rPr lang="en-US" altLang="ko-KR" dirty="0">
                <a:solidFill>
                  <a:srgbClr val="36A1D6"/>
                </a:solidFill>
              </a:rPr>
              <a:t>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321" y="3224813"/>
            <a:ext cx="5102612" cy="2471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0119" r="7830" b="14903"/>
          <a:stretch/>
        </p:blipFill>
        <p:spPr>
          <a:xfrm>
            <a:off x="832840" y="2698743"/>
            <a:ext cx="2512220" cy="11572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설명선: 굽은 선(테두리 및 강조선) 19"/>
          <p:cNvSpPr/>
          <p:nvPr/>
        </p:nvSpPr>
        <p:spPr>
          <a:xfrm>
            <a:off x="548021" y="4100654"/>
            <a:ext cx="1338807" cy="360040"/>
          </a:xfrm>
          <a:prstGeom prst="accentBorderCallout2">
            <a:avLst>
              <a:gd name="adj1" fmla="val 37918"/>
              <a:gd name="adj2" fmla="val 103813"/>
              <a:gd name="adj3" fmla="val 13959"/>
              <a:gd name="adj4" fmla="val 129715"/>
              <a:gd name="adj5" fmla="val -141473"/>
              <a:gd name="adj6" fmla="val 1418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프로젝트 로그인</a:t>
            </a:r>
          </a:p>
        </p:txBody>
      </p:sp>
      <p:sp>
        <p:nvSpPr>
          <p:cNvPr id="15" name="설명선: 굽은 선(테두리 및 강조선) 17"/>
          <p:cNvSpPr/>
          <p:nvPr/>
        </p:nvSpPr>
        <p:spPr>
          <a:xfrm>
            <a:off x="5254966" y="2487097"/>
            <a:ext cx="1619957" cy="530109"/>
          </a:xfrm>
          <a:prstGeom prst="accentBorderCallout2">
            <a:avLst>
              <a:gd name="adj1" fmla="val 49898"/>
              <a:gd name="adj2" fmla="val -4467"/>
              <a:gd name="adj3" fmla="val 66670"/>
              <a:gd name="adj4" fmla="val -46951"/>
              <a:gd name="adj5" fmla="val 216712"/>
              <a:gd name="adj6" fmla="val -7979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프로젝트 연결 메뉴</a:t>
            </a:r>
            <a:endParaRPr lang="en-US" altLang="ko-KR" sz="1200" dirty="0"/>
          </a:p>
          <a:p>
            <a:pPr algn="ctr"/>
            <a:r>
              <a:rPr lang="en-US" altLang="ko-KR" sz="1200" dirty="0"/>
              <a:t>(</a:t>
            </a:r>
            <a:r>
              <a:rPr lang="ko-KR" altLang="en-US" sz="1200" dirty="0"/>
              <a:t>추가 기능 구성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16" name="설명선: 굽은 선(테두리 및 강조선) 18"/>
          <p:cNvSpPr/>
          <p:nvPr/>
        </p:nvSpPr>
        <p:spPr>
          <a:xfrm>
            <a:off x="6590109" y="5769819"/>
            <a:ext cx="1217097" cy="360040"/>
          </a:xfrm>
          <a:prstGeom prst="accentBorderCallout2">
            <a:avLst>
              <a:gd name="adj1" fmla="val 49898"/>
              <a:gd name="adj2" fmla="val -4467"/>
              <a:gd name="adj3" fmla="val 25939"/>
              <a:gd name="adj4" fmla="val -51912"/>
              <a:gd name="adj5" fmla="val -160640"/>
              <a:gd name="adj6" fmla="val -7353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프로젝트 선택</a:t>
            </a:r>
          </a:p>
        </p:txBody>
      </p:sp>
      <p:sp>
        <p:nvSpPr>
          <p:cNvPr id="17" name="설명선: 굽은 선(테두리 및 강조선) 20"/>
          <p:cNvSpPr/>
          <p:nvPr/>
        </p:nvSpPr>
        <p:spPr>
          <a:xfrm>
            <a:off x="2088565" y="5673153"/>
            <a:ext cx="1217097" cy="360040"/>
          </a:xfrm>
          <a:prstGeom prst="accentBorderCallout2">
            <a:avLst>
              <a:gd name="adj1" fmla="val 66670"/>
              <a:gd name="adj2" fmla="val 104683"/>
              <a:gd name="adj3" fmla="val 54690"/>
              <a:gd name="adj4" fmla="val 140873"/>
              <a:gd name="adj5" fmla="val -21674"/>
              <a:gd name="adj6" fmla="val 17524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WBS </a:t>
            </a:r>
            <a:r>
              <a:rPr lang="ko-KR" altLang="en-US" sz="1200" dirty="0"/>
              <a:t>입력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Pro-EPM™ </a:t>
            </a:r>
            <a:r>
              <a:rPr lang="en-US" altLang="ko-KR" sz="2600" b="1" dirty="0" smtClean="0">
                <a:solidFill>
                  <a:prstClr val="white"/>
                </a:solidFill>
              </a:rPr>
              <a:t>Lite </a:t>
            </a:r>
            <a:r>
              <a:rPr lang="ko-KR" altLang="en-US" sz="2600" b="1" smtClean="0">
                <a:solidFill>
                  <a:prstClr val="white"/>
                </a:solidFill>
              </a:rPr>
              <a:t>주요기능</a:t>
            </a:r>
            <a:endParaRPr lang="ko-KR" altLang="en-US" sz="2600" b="1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err="1" smtClean="0"/>
              <a:t>대시보드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ko-KR" altLang="en-US" dirty="0"/>
              <a:t>진행 중인 프로젝트의 전체 일정 및 진행 상태를 한눈에 확인 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20" name="직사각형 219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Pro-EPM</a:t>
            </a:r>
            <a:r>
              <a:rPr lang="en-US" altLang="ko-KR" dirty="0">
                <a:solidFill>
                  <a:srgbClr val="36A1D6"/>
                </a:solidFill>
              </a:rPr>
              <a:t>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16" y="2614713"/>
            <a:ext cx="5553521" cy="2830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설명선: 굽은 선(테두리 및 강조선) 13"/>
          <p:cNvSpPr/>
          <p:nvPr/>
        </p:nvSpPr>
        <p:spPr>
          <a:xfrm>
            <a:off x="6487883" y="2184617"/>
            <a:ext cx="1781953" cy="360040"/>
          </a:xfrm>
          <a:prstGeom prst="accentBorderCallout2">
            <a:avLst>
              <a:gd name="adj1" fmla="val 59482"/>
              <a:gd name="adj2" fmla="val -2764"/>
              <a:gd name="adj3" fmla="val 64274"/>
              <a:gd name="adj4" fmla="val -52244"/>
              <a:gd name="adj5" fmla="val 158023"/>
              <a:gd name="adj6" fmla="val -6136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프로젝트 전체 </a:t>
            </a:r>
            <a:r>
              <a:rPr lang="ko-KR" altLang="en-US" sz="1200" dirty="0" err="1"/>
              <a:t>진척률</a:t>
            </a:r>
            <a:endParaRPr lang="ko-KR" altLang="en-US" sz="1200" dirty="0"/>
          </a:p>
        </p:txBody>
      </p:sp>
      <p:sp>
        <p:nvSpPr>
          <p:cNvPr id="19" name="설명선: 굽은 선(테두리 및 강조선) 14"/>
          <p:cNvSpPr/>
          <p:nvPr/>
        </p:nvSpPr>
        <p:spPr>
          <a:xfrm>
            <a:off x="1962477" y="2184617"/>
            <a:ext cx="1338807" cy="360040"/>
          </a:xfrm>
          <a:prstGeom prst="accentBorderCallout2">
            <a:avLst>
              <a:gd name="adj1" fmla="val 69066"/>
              <a:gd name="adj2" fmla="val 103738"/>
              <a:gd name="adj3" fmla="val 83442"/>
              <a:gd name="adj4" fmla="val 126873"/>
              <a:gd name="adj5" fmla="val 170003"/>
              <a:gd name="adj6" fmla="val 1361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err="1"/>
              <a:t>상태별</a:t>
            </a:r>
            <a:r>
              <a:rPr lang="ko-KR" altLang="en-US" sz="1200" dirty="0"/>
              <a:t> 카운트</a:t>
            </a:r>
          </a:p>
        </p:txBody>
      </p:sp>
      <p:sp>
        <p:nvSpPr>
          <p:cNvPr id="20" name="설명선: 굽은 선(테두리 및 강조선) 15"/>
          <p:cNvSpPr/>
          <p:nvPr/>
        </p:nvSpPr>
        <p:spPr>
          <a:xfrm>
            <a:off x="997028" y="4558467"/>
            <a:ext cx="1963855" cy="854916"/>
          </a:xfrm>
          <a:prstGeom prst="accentBorderCallout2">
            <a:avLst>
              <a:gd name="adj1" fmla="val 69066"/>
              <a:gd name="adj2" fmla="val 103738"/>
              <a:gd name="adj3" fmla="val 44226"/>
              <a:gd name="adj4" fmla="val 120459"/>
              <a:gd name="adj5" fmla="val -36423"/>
              <a:gd name="adj6" fmla="val 1268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진행 상황 아이콘</a:t>
            </a:r>
            <a:endParaRPr lang="en-US" altLang="ko-KR" sz="1200" dirty="0"/>
          </a:p>
          <a:p>
            <a:pPr algn="just"/>
            <a:r>
              <a:rPr lang="en-US" altLang="ko-KR" sz="1050" dirty="0">
                <a:solidFill>
                  <a:schemeClr val="tx1"/>
                </a:solidFill>
              </a:rPr>
              <a:t> </a:t>
            </a:r>
            <a:r>
              <a:rPr lang="ko-KR" altLang="en-US" sz="1050" dirty="0" err="1">
                <a:solidFill>
                  <a:schemeClr val="tx1"/>
                </a:solidFill>
              </a:rPr>
              <a:t>진척률</a:t>
            </a:r>
            <a:r>
              <a:rPr lang="ko-KR" altLang="en-US" sz="1050" dirty="0">
                <a:solidFill>
                  <a:schemeClr val="tx1"/>
                </a:solidFill>
              </a:rPr>
              <a:t> </a:t>
            </a:r>
            <a:r>
              <a:rPr lang="en-US" altLang="ko-KR" sz="1050" dirty="0">
                <a:solidFill>
                  <a:schemeClr val="tx1"/>
                </a:solidFill>
              </a:rPr>
              <a:t>90% </a:t>
            </a:r>
            <a:r>
              <a:rPr lang="ko-KR" altLang="en-US" sz="1050" dirty="0">
                <a:solidFill>
                  <a:schemeClr val="tx1"/>
                </a:solidFill>
              </a:rPr>
              <a:t>이상 </a:t>
            </a:r>
          </a:p>
          <a:p>
            <a:pPr algn="just"/>
            <a:r>
              <a:rPr lang="ko-KR" altLang="en-US" sz="1050" dirty="0">
                <a:solidFill>
                  <a:schemeClr val="tx1"/>
                </a:solidFill>
              </a:rPr>
              <a:t> </a:t>
            </a:r>
            <a:r>
              <a:rPr lang="ko-KR" altLang="en-US" sz="1050" dirty="0" err="1">
                <a:solidFill>
                  <a:schemeClr val="tx1"/>
                </a:solidFill>
              </a:rPr>
              <a:t>진척률</a:t>
            </a:r>
            <a:r>
              <a:rPr lang="ko-KR" altLang="en-US" sz="1050" dirty="0">
                <a:solidFill>
                  <a:schemeClr val="tx1"/>
                </a:solidFill>
              </a:rPr>
              <a:t> </a:t>
            </a:r>
            <a:r>
              <a:rPr lang="en-US" altLang="ko-KR" sz="1050" dirty="0">
                <a:solidFill>
                  <a:schemeClr val="tx1"/>
                </a:solidFill>
              </a:rPr>
              <a:t>80% </a:t>
            </a:r>
            <a:r>
              <a:rPr lang="ko-KR" altLang="en-US" sz="1050" dirty="0">
                <a:solidFill>
                  <a:schemeClr val="tx1"/>
                </a:solidFill>
              </a:rPr>
              <a:t>이상 </a:t>
            </a:r>
            <a:r>
              <a:rPr lang="en-US" altLang="ko-KR" sz="1050" dirty="0">
                <a:solidFill>
                  <a:schemeClr val="tx1"/>
                </a:solidFill>
              </a:rPr>
              <a:t>90% </a:t>
            </a:r>
            <a:r>
              <a:rPr lang="ko-KR" altLang="en-US" sz="1050" dirty="0">
                <a:solidFill>
                  <a:schemeClr val="tx1"/>
                </a:solidFill>
              </a:rPr>
              <a:t>미만</a:t>
            </a:r>
          </a:p>
          <a:p>
            <a:pPr algn="just"/>
            <a:r>
              <a:rPr lang="ko-KR" altLang="en-US" sz="1050" dirty="0">
                <a:solidFill>
                  <a:schemeClr val="tx1"/>
                </a:solidFill>
              </a:rPr>
              <a:t> </a:t>
            </a:r>
            <a:r>
              <a:rPr lang="ko-KR" altLang="en-US" sz="1050" dirty="0" err="1">
                <a:solidFill>
                  <a:schemeClr val="tx1"/>
                </a:solidFill>
              </a:rPr>
              <a:t>진척률</a:t>
            </a:r>
            <a:r>
              <a:rPr lang="ko-KR" altLang="en-US" sz="1050" dirty="0">
                <a:solidFill>
                  <a:schemeClr val="tx1"/>
                </a:solidFill>
              </a:rPr>
              <a:t> </a:t>
            </a:r>
            <a:r>
              <a:rPr lang="en-US" altLang="ko-KR" sz="1050" dirty="0">
                <a:solidFill>
                  <a:schemeClr val="tx1"/>
                </a:solidFill>
              </a:rPr>
              <a:t>80% </a:t>
            </a:r>
            <a:r>
              <a:rPr lang="ko-KR" altLang="en-US" sz="1050" dirty="0">
                <a:solidFill>
                  <a:schemeClr val="tx1"/>
                </a:solidFill>
              </a:rPr>
              <a:t>미만 </a:t>
            </a:r>
            <a:endParaRPr lang="ko-KR" altLang="en-US" sz="12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859" y="4863246"/>
            <a:ext cx="90000" cy="900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613" y="5033693"/>
            <a:ext cx="72000" cy="7680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613" y="5207607"/>
            <a:ext cx="72000" cy="76800"/>
          </a:xfrm>
          <a:prstGeom prst="rect">
            <a:avLst/>
          </a:prstGeom>
        </p:spPr>
      </p:pic>
      <p:sp>
        <p:nvSpPr>
          <p:cNvPr id="24" name="설명선: 굽은 선(테두리 및 강조선) 16"/>
          <p:cNvSpPr/>
          <p:nvPr/>
        </p:nvSpPr>
        <p:spPr>
          <a:xfrm>
            <a:off x="5723434" y="5260847"/>
            <a:ext cx="1005865" cy="356134"/>
          </a:xfrm>
          <a:prstGeom prst="accentBorderCallout2">
            <a:avLst>
              <a:gd name="adj1" fmla="val 59482"/>
              <a:gd name="adj2" fmla="val -2764"/>
              <a:gd name="adj3" fmla="val 33127"/>
              <a:gd name="adj4" fmla="val -50308"/>
              <a:gd name="adj5" fmla="val -38446"/>
              <a:gd name="adj6" fmla="val -6039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이슈 목록</a:t>
            </a:r>
            <a:endParaRPr lang="ko-KR" altLang="en-US" sz="1200" dirty="0"/>
          </a:p>
        </p:txBody>
      </p:sp>
      <p:sp>
        <p:nvSpPr>
          <p:cNvPr id="25" name="설명선: 굽은 선(테두리 및 강조선) 17"/>
          <p:cNvSpPr/>
          <p:nvPr/>
        </p:nvSpPr>
        <p:spPr>
          <a:xfrm>
            <a:off x="6695781" y="3759685"/>
            <a:ext cx="1338807" cy="360040"/>
          </a:xfrm>
          <a:prstGeom prst="accentBorderCallout2">
            <a:avLst>
              <a:gd name="adj1" fmla="val 59482"/>
              <a:gd name="adj2" fmla="val -2764"/>
              <a:gd name="adj3" fmla="val 33127"/>
              <a:gd name="adj4" fmla="val -50308"/>
              <a:gd name="adj5" fmla="val -38446"/>
              <a:gd name="adj6" fmla="val -6039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주요 공정 </a:t>
            </a:r>
            <a:r>
              <a:rPr lang="en-US" altLang="ko-KR" sz="1200" dirty="0"/>
              <a:t>Gantt</a:t>
            </a:r>
            <a:endParaRPr lang="ko-KR" alt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8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pcXwAmNOHK8c6QYECXc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vHHfn5zYX0k5cLVLmP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01Mu8tMoDFXX398Efu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1QfpGfoAWD426SGeABrv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sD1bSGjwJDwdrCgQyHtc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Ma2diZTFk8sVWwW8NWk4b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la5uRRKmhI8CwIndUjv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RDQVgBAvrLBtdLqb2S9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aqDs0jmkHQBhjrEVA9MM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03uBMIgCTvgXtpiOAg8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lGZIQbJv2ZNKV70htvr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N7WKVkeQOyApAI9DxtRN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taopgJrUK3RL0hfVVnL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sqC1NUGOsuSSdPjrU04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N7WKVkeQOyApAI9DxtRN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taopgJrUK3RL0hfVVnL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sqC1NUGOsuSSdPjrU04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RXlelYpimVXJpaEcH3Ryb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h2HKPYVijUskyOFhnbGZ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q5ReH6IlsJ5Fpvf8smmF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RXlelYpimVXJpaEcH3Ry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INllOEMxJoTB9unHOQF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h2HKPYVijUskyOFhnbGZ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q5ReH6IlsJ5Fpvf8smmF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RXlelYpimVXJpaEcH3Ryb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h2HKPYVijUskyOFhnbGZ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q5ReH6IlsJ5Fpvf8smmF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SQr5vJESRLL9FZTKOqrU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Dxxc4C75TmabLpPhRPUU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udJQiavxLJJFCW9l6cW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MCVJL62RdLLbXyfFNvZ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PMHKlGY1qEj4OxTMA9J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4h5iKIs27mHbdj6KwQym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KMSFGQyFz0I4uNftGDt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guFjXfr7h74gGjC4Y1j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mfNDsvCvLd6WGDmIHym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T11rLQn3G30RfiU2jws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ZoPesTDJ5I0Fmc9Bw5k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WUoWyXKgxJoMwnZnTj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0e6WQBFsK4M7yLU0Gum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Y6yVJ1DsE0DnKWj15bvB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iOhKcFY5p4q1PCXxBSAU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rYHLupxNLKnQWYlIiWx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wFOKK9WtipLanj3qbyyB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YGYcTADm3lpr2WJEnQi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5MB2FRLY7bJQ0Q4MX3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IOYR0usUaL0dGTUn9eIS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EsaIXK9C6mE2wOhVGIBV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FB16FSpNpNVmXDbEnj4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DkWapNPbMDMFifZnM2L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9kaXBrdwg4IjYJPZqpEH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vblooxxOPLM3W0gJwYn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KCt6bjdHEbLdBicSoNY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VsAacheoU7YyqJUhmdB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AhJoYxDAzSgKuG1w17Vs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NV2TLk5FFRjDul74Fu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llRFfUcRrWpwfVq5k6F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ONYDUtXwIOKK0nGSfQ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lvUxVXOjdTOynzg2TDT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vHHfn5zYX0k5cLVLmP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01Mu8tMoDFXX398Efu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1QfpGfoAWD426SGeABrv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sD1bSGjwJDwdrCgQyHt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ONYDUtXwIOKK0nGSfQ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vHHfn5zYX0k5cLVLmP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01Mu8tMoDFXX398Efu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1QfpGfoAWD426SGeABrv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sD1bSGjwJDwdrCgQyHt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ONYDUtXwIOKK0nGSfQ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cdL6LnQJPK3h6FOpOc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vHHfn5zYX0k5cLVLmP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01Mu8tMoDFXX398Efu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1QfpGfoAWD426SGeABrv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sD1bSGjwJDwdrCgQyHt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ONYDUtXwIOKK0nGSfQ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vHHfn5zYX0k5cLVLmP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01Mu8tMoDFXX398Efu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1QfpGfoAWD426SGeABrv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sD1bSGjwJDwdrCgQyHt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ONYDUtXwIOKK0nGSfQ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eXqHFEPX1dpIiHLPcqsu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vHHfn5zYX0k5cLVLmP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01Mu8tMoDFXX398Efu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1QfpGfoAWD426SGeABrv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sD1bSGjwJDwdrCgQyHtc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ONYDUtXwIOKK0nGSfQm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vHHfn5zYX0k5cLVLmP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01Mu8tMoDFXX398Efu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1QfpGfoAWD426SGeABrv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sD1bSGjwJDwdrCgQyHtc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ONYDUtXwIOKK0nGSfQ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3v6tAetPHg9uqYOF3IcT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vHHfn5zYX0k5cLVLmP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01Mu8tMoDFXX398Efu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sD1bSGjwJDwdrCgQyHtc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1QfpGfoAWD426SGeABrv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ONYDUtXwIOKK0nGSfQ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vHHfn5zYX0k5cLVLmP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01Mu8tMoDFXX398Efu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1QfpGfoAWD426SGeABrv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sD1bSGjwJDwdrCgQyHtc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ONYDUtXwIOKK0nGSfQ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Rnm6EYZnkEIaske4pm8k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vHHfn5zYX0k5cLVLmP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01Mu8tMoDFXX398Efu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1QfpGfoAWD426SGeABrv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sD1bSGjwJDwdrCgQyHtc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ONYDUtXwIOKK0nGSfQm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vHHfn5zYX0k5cLVLmP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01Mu8tMoDFXX398Efu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1QfpGfoAWD426SGeABrv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sD1bSGjwJDwdrCgQyHtc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ONYDUtXwIOKK0nGSfQm"/>
</p:tagLst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0C6CB46F31BE441A8A87263DCEDB22E" ma:contentTypeVersion="6" ma:contentTypeDescription="새 문서를 만듭니다." ma:contentTypeScope="" ma:versionID="4949277ed2aa7fe3a4fec73c9543d751">
  <xsd:schema xmlns:xsd="http://www.w3.org/2001/XMLSchema" xmlns:xs="http://www.w3.org/2001/XMLSchema" xmlns:p="http://schemas.microsoft.com/office/2006/metadata/properties" xmlns:ns1="http://schemas.microsoft.com/sharepoint/v3" xmlns:ns2="7c1cd0af-d91d-40db-b63a-427a249bfe73" xmlns:ns3="11a8b8cd-93be-4179-a6d1-5c7b1c051f7f" targetNamespace="http://schemas.microsoft.com/office/2006/metadata/properties" ma:root="true" ma:fieldsID="7930570a6e4e6130830a0a4f69b424c7" ns1:_="" ns2:_="" ns3:_="">
    <xsd:import namespace="http://schemas.microsoft.com/sharepoint/v3"/>
    <xsd:import namespace="7c1cd0af-d91d-40db-b63a-427a249bfe73"/>
    <xsd:import namespace="11a8b8cd-93be-4179-a6d1-5c7b1c051f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1:PublishingStartDate" minOccurs="0"/>
                <xsd:element ref="ns1:PublishingExpirationDate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시작 날짜 예약" ma:description="시작 날짜 예약은 게시 기능을 사용하여 만드는 사이트 열로, 사이트 방문자에게 이 페이지를 처음 표시할 날짜 및 시간을 지정하는 데 사용합니다." ma:internalName="PublishingStartDate">
      <xsd:simpleType>
        <xsd:restriction base="dms:Unknown"/>
      </xsd:simpleType>
    </xsd:element>
    <xsd:element name="PublishingExpirationDate" ma:index="11" nillable="true" ma:displayName="종료 날짜 예약" ma:description="종료 날짜 예약은 게시 기능을 사용하여 만드는 사이트 열로, 사이트 방문자에게 이 페이지를 더 이상 표시하지 않을 날짜 및 시간을 지정하는 데 사용됩니다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cd0af-d91d-40db-b63a-427a249bfe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힌트 해시 공유" ma:internalName="SharingHintHash" ma:readOnly="true">
      <xsd:simpleType>
        <xsd:restriction base="dms:Text"/>
      </xsd:simpleType>
    </xsd:element>
    <xsd:element name="SharedWithDetails" ma:index="12" nillable="true" ma:displayName="세부 정보 공유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8b8cd-93be-4179-a6d1-5c7b1c051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ontrol xmlns="http://schemas.microsoft.com/VisualStudio/2011/storyboarding/control">
  <Id Name="System.Storyboarding.WindowsAppIcons.Comment" Revision="1" Stencil="System.Storyboarding.WindowsAppIcons" StencilVersion="0.1"/>
</Control>
</file>

<file path=customXml/item3.xml><?xml version="1.0" encoding="utf-8"?>
<Control xmlns="http://schemas.microsoft.com/VisualStudio/2011/storyboarding/control">
  <Id Name="System.Storyboarding.WindowsAppIcons.Paste" Revision="1" Stencil="System.Storyboarding.WindowsAppIcons" StencilVersion="0.1"/>
</Control>
</file>

<file path=customXml/item4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7.xml><?xml version="1.0" encoding="utf-8"?>
<Control xmlns="http://schemas.microsoft.com/VisualStudio/2011/storyboarding/control">
  <Id Name="System.Storyboarding.Metro.MetroTileMedium" Revision="1" Stencil="System.Storyboarding.Metro" StencilVersion="0.1"/>
</Control>
</file>

<file path=customXml/item8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9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Props1.xml><?xml version="1.0" encoding="utf-8"?>
<ds:datastoreItem xmlns:ds="http://schemas.openxmlformats.org/officeDocument/2006/customXml" ds:itemID="{7B41DD5D-9607-4C97-A5EC-3ADD99C727DB}"/>
</file>

<file path=customXml/itemProps10.xml><?xml version="1.0" encoding="utf-8"?>
<ds:datastoreItem xmlns:ds="http://schemas.openxmlformats.org/officeDocument/2006/customXml" ds:itemID="{48D2ECD4-4CBD-4156-A805-56D1965354E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6069777-4E38-4C86-92C4-AA607E0638FD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27FD3AC1-F3A6-44C0-9693-71B0D703593E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30759C83-8CF0-49B9-B6A2-2305572AB10F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9E21CE02-21B9-4D14-831C-02E370386733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4B2B0D17-9A6D-4BC3-B44A-C2AF57E3C324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B6D21C6E-8EA1-45B6-A136-DD6D3BD12E68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351F0DE1-B957-4190-B0AF-C21284B341E3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ED729919-1DE1-4094-8914-C54A03E304DA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2634</TotalTime>
  <Words>1356</Words>
  <Application>Microsoft Office PowerPoint</Application>
  <PresentationFormat>화면 슬라이드 쇼(4:3)</PresentationFormat>
  <Paragraphs>293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굴림</vt:lpstr>
      <vt:lpstr>나눔고딕</vt:lpstr>
      <vt:lpstr>맑은 고딕</vt:lpstr>
      <vt:lpstr>Arial</vt:lpstr>
      <vt:lpstr>Segoe UI</vt:lpstr>
      <vt:lpstr>Tahoma</vt:lpstr>
      <vt:lpstr>Wingdings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Pro-EPM™ Lite 개요</vt:lpstr>
      <vt:lpstr>SharePoint 2013 Foundation 소개</vt:lpstr>
      <vt:lpstr>Pro-EPM™ Lite 시스템 구성도</vt:lpstr>
      <vt:lpstr>Pro-EPM™ Lite 아키텍처</vt:lpstr>
      <vt:lpstr>WBS 일정 공유</vt:lpstr>
      <vt:lpstr>대시보드</vt:lpstr>
      <vt:lpstr>프로젝트 상세</vt:lpstr>
      <vt:lpstr>이슈 관리</vt:lpstr>
      <vt:lpstr>산출물 관리</vt:lpstr>
      <vt:lpstr>기타 사용자 기능</vt:lpstr>
      <vt:lpstr>사이트 관리 기능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박재희</dc:creator>
  <cp:lastModifiedBy>정 창화</cp:lastModifiedBy>
  <cp:revision>65</cp:revision>
  <dcterms:created xsi:type="dcterms:W3CDTF">2014-01-03T05:36:52Z</dcterms:created>
  <dcterms:modified xsi:type="dcterms:W3CDTF">2018-06-04T06:25:31Z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0x01010040C6CB46F31BE441A8A87263DCEDB22E</vt:lpwstr>
  </property>
</Properties>
</file>