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7" r:id="rId5"/>
    <p:sldId id="395" r:id="rId6"/>
    <p:sldId id="405" r:id="rId7"/>
    <p:sldId id="416" r:id="rId8"/>
    <p:sldId id="417" r:id="rId9"/>
    <p:sldId id="418" r:id="rId10"/>
    <p:sldId id="415" r:id="rId11"/>
    <p:sldId id="420" r:id="rId12"/>
    <p:sldId id="419" r:id="rId13"/>
    <p:sldId id="278" r:id="rId14"/>
  </p:sldIdLst>
  <p:sldSz cx="9144000" cy="6858000" type="screen4x3"/>
  <p:notesSz cx="6810375" cy="9942513"/>
  <p:embeddedFontLst>
    <p:embeddedFont>
      <p:font typeface="나눔고딕" panose="020B0600000101010101" charset="-127"/>
      <p:regular r:id="rId17"/>
      <p:bold r:id="rId18"/>
    </p:embeddedFont>
    <p:embeddedFont>
      <p:font typeface="맑은 고딕" panose="020B0503020000020004" pitchFamily="50" charset="-127"/>
      <p:regular r:id="rId19"/>
      <p:bold r:id="rId20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6">
          <p15:clr>
            <a:srgbClr val="A4A3A4"/>
          </p15:clr>
        </p15:guide>
        <p15:guide id="2" orient="horz" pos="1164">
          <p15:clr>
            <a:srgbClr val="A4A3A4"/>
          </p15:clr>
        </p15:guide>
        <p15:guide id="3" orient="horz" pos="278">
          <p15:clr>
            <a:srgbClr val="A4A3A4"/>
          </p15:clr>
        </p15:guide>
        <p15:guide id="4" orient="horz" pos="848">
          <p15:clr>
            <a:srgbClr val="A4A3A4"/>
          </p15:clr>
        </p15:guide>
        <p15:guide id="5" orient="horz" pos="1348">
          <p15:clr>
            <a:srgbClr val="A4A3A4"/>
          </p15:clr>
        </p15:guide>
        <p15:guide id="6" orient="horz" pos="559">
          <p15:clr>
            <a:srgbClr val="A4A3A4"/>
          </p15:clr>
        </p15:guide>
        <p15:guide id="7" orient="horz" pos="3866">
          <p15:clr>
            <a:srgbClr val="A4A3A4"/>
          </p15:clr>
        </p15:guide>
        <p15:guide id="8" orient="horz" pos="1664">
          <p15:clr>
            <a:srgbClr val="A4A3A4"/>
          </p15:clr>
        </p15:guide>
        <p15:guide id="9" pos="2894">
          <p15:clr>
            <a:srgbClr val="A4A3A4"/>
          </p15:clr>
        </p15:guide>
        <p15:guide id="10" pos="5528">
          <p15:clr>
            <a:srgbClr val="A4A3A4"/>
          </p15:clr>
        </p15:guide>
        <p15:guide id="11" pos="230">
          <p15:clr>
            <a:srgbClr val="A4A3A4"/>
          </p15:clr>
        </p15:guide>
        <p15:guide id="12" pos="1562">
          <p15:clr>
            <a:srgbClr val="A4A3A4"/>
          </p15:clr>
        </p15:guide>
        <p15:guide id="13" pos="4226">
          <p15:clr>
            <a:srgbClr val="A4A3A4"/>
          </p15:clr>
        </p15:guide>
        <p15:guide id="14" pos="900">
          <p15:clr>
            <a:srgbClr val="A4A3A4"/>
          </p15:clr>
        </p15:guide>
        <p15:guide id="15" pos="4910">
          <p15:clr>
            <a:srgbClr val="A4A3A4"/>
          </p15:clr>
        </p15:guide>
        <p15:guide id="16" pos="123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9D9D9"/>
    <a:srgbClr val="F35FA9"/>
    <a:srgbClr val="FFFFFF"/>
    <a:srgbClr val="E0E0E0"/>
    <a:srgbClr val="EEEEEE"/>
    <a:srgbClr val="DDE6F3"/>
    <a:srgbClr val="5DAAFF"/>
    <a:srgbClr val="1D314E"/>
    <a:srgbClr val="3D3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61" autoAdjust="0"/>
    <p:restoredTop sz="96582" autoAdjust="0"/>
  </p:normalViewPr>
  <p:slideViewPr>
    <p:cSldViewPr snapToGrid="0">
      <p:cViewPr varScale="1">
        <p:scale>
          <a:sx n="104" d="100"/>
          <a:sy n="104" d="100"/>
        </p:scale>
        <p:origin x="420" y="96"/>
      </p:cViewPr>
      <p:guideLst>
        <p:guide orient="horz" pos="2166"/>
        <p:guide orient="horz" pos="1164"/>
        <p:guide orient="horz" pos="278"/>
        <p:guide orient="horz" pos="848"/>
        <p:guide orient="horz" pos="1348"/>
        <p:guide orient="horz" pos="559"/>
        <p:guide orient="horz" pos="3866"/>
        <p:guide orient="horz" pos="1664"/>
        <p:guide pos="2894"/>
        <p:guide pos="5528"/>
        <p:guide pos="230"/>
        <p:guide pos="1562"/>
        <p:guide pos="4226"/>
        <p:guide pos="900"/>
        <p:guide pos="4910"/>
        <p:guide pos="123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1" d="100"/>
          <a:sy n="81" d="100"/>
        </p:scale>
        <p:origin x="3990" y="114"/>
      </p:cViewPr>
      <p:guideLst>
        <p:guide orient="horz" pos="3132"/>
        <p:guide pos="214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font" Target="fonts/font2.fntdata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1.fntdata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7638" y="0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/>
          <a:lstStyle>
            <a:lvl1pPr algn="r">
              <a:defRPr sz="1200"/>
            </a:lvl1pPr>
          </a:lstStyle>
          <a:p>
            <a:fld id="{207F23D9-DF40-4811-9C78-A2E2A32398DD}" type="datetimeFigureOut">
              <a:rPr lang="ko-KR" altLang="en-US" smtClean="0"/>
              <a:pPr/>
              <a:t>2015-09-30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7638" y="9443662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 anchor="b"/>
          <a:lstStyle>
            <a:lvl1pPr algn="r">
              <a:defRPr sz="1200"/>
            </a:lvl1pPr>
          </a:lstStyle>
          <a:p>
            <a:fld id="{4DD6E7B0-61C4-474B-96F1-99E4547EAD7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91599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7638" y="0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/>
          <a:lstStyle>
            <a:lvl1pPr algn="r">
              <a:defRPr sz="1200"/>
            </a:lvl1pPr>
          </a:lstStyle>
          <a:p>
            <a:fld id="{F3AF6795-A612-454E-AF7A-9192B1BEBB13}" type="datetimeFigureOut">
              <a:rPr lang="ko-KR" altLang="en-US" smtClean="0"/>
              <a:pPr/>
              <a:t>2015-09-30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7" tIns="45793" rIns="91587" bIns="45793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587" tIns="45793" rIns="91587" bIns="45793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7638" y="9443662"/>
            <a:ext cx="2951163" cy="497126"/>
          </a:xfrm>
          <a:prstGeom prst="rect">
            <a:avLst/>
          </a:prstGeom>
        </p:spPr>
        <p:txBody>
          <a:bodyPr vert="horz" lIns="91587" tIns="45793" rIns="91587" bIns="45793" rtlCol="0" anchor="b"/>
          <a:lstStyle>
            <a:lvl1pPr algn="r">
              <a:defRPr sz="1200"/>
            </a:lvl1pPr>
          </a:lstStyle>
          <a:p>
            <a:fld id="{A0A51D67-0C14-4576-BCC5-A508196B7BB5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730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1913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07287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1371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6033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2156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8936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43004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9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0386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A51D67-0C14-4576-BCC5-A508196B7BB5}" type="slidenum">
              <a:rPr lang="ko-KR" altLang="en-US" smtClean="0"/>
              <a:pPr/>
              <a:t>10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517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직선 연결선 7"/>
          <p:cNvCxnSpPr/>
          <p:nvPr userDrawn="1"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 userDrawn="1"/>
        </p:nvCxnSpPr>
        <p:spPr>
          <a:xfrm>
            <a:off x="364803" y="3989119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 userDrawn="1"/>
        </p:nvCxnSpPr>
        <p:spPr>
          <a:xfrm>
            <a:off x="364803" y="4299115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364803" y="4611730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 userDrawn="1"/>
        </p:nvCxnSpPr>
        <p:spPr>
          <a:xfrm>
            <a:off x="364803" y="4923517"/>
            <a:ext cx="1592585" cy="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텍스트 개체 틀 3"/>
          <p:cNvSpPr>
            <a:spLocks noGrp="1"/>
          </p:cNvSpPr>
          <p:nvPr>
            <p:ph type="body" sz="half" idx="2" hasCustomPrompt="1"/>
          </p:nvPr>
        </p:nvSpPr>
        <p:spPr>
          <a:xfrm>
            <a:off x="312059" y="246743"/>
            <a:ext cx="8338457" cy="1851478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5400" b="1" spc="-250" baseline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 smtClean="0"/>
              <a:t>제목을 입력하세요</a:t>
            </a:r>
            <a:endParaRPr lang="en-US" altLang="ko-KR" dirty="0" smtClean="0"/>
          </a:p>
          <a:p>
            <a:pPr lvl="0"/>
            <a:endParaRPr lang="ko-KR" altLang="en-US" dirty="0" smtClean="0"/>
          </a:p>
        </p:txBody>
      </p:sp>
      <p:sp>
        <p:nvSpPr>
          <p:cNvPr id="21" name="제목 1"/>
          <p:cNvSpPr>
            <a:spLocks noGrp="1"/>
          </p:cNvSpPr>
          <p:nvPr>
            <p:ph type="title"/>
          </p:nvPr>
        </p:nvSpPr>
        <p:spPr>
          <a:xfrm>
            <a:off x="268519" y="4005064"/>
            <a:ext cx="8418281" cy="304826"/>
          </a:xfrm>
        </p:spPr>
        <p:txBody>
          <a:bodyPr anchor="t">
            <a:normAutofit/>
          </a:bodyPr>
          <a:lstStyle>
            <a:lvl1pPr algn="l">
              <a:buFont typeface="Wingdings" pitchFamily="2" charset="2"/>
              <a:buNone/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내지_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제목 1"/>
          <p:cNvSpPr>
            <a:spLocks noGrp="1"/>
          </p:cNvSpPr>
          <p:nvPr>
            <p:ph type="title"/>
          </p:nvPr>
        </p:nvSpPr>
        <p:spPr>
          <a:xfrm>
            <a:off x="368300" y="571500"/>
            <a:ext cx="8394700" cy="846138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14" name="내용 개체 틀 2"/>
          <p:cNvSpPr>
            <a:spLocks noGrp="1"/>
          </p:cNvSpPr>
          <p:nvPr>
            <p:ph idx="1" hasCustomPrompt="1"/>
          </p:nvPr>
        </p:nvSpPr>
        <p:spPr>
          <a:xfrm>
            <a:off x="368300" y="1574801"/>
            <a:ext cx="1905000" cy="317499"/>
          </a:xfrm>
        </p:spPr>
        <p:txBody>
          <a:bodyPr>
            <a:normAutofit/>
          </a:bodyPr>
          <a:lstStyle>
            <a:lvl1pPr>
              <a:buFontTx/>
              <a:buNone/>
              <a:defRPr sz="1200" b="1">
                <a:solidFill>
                  <a:srgbClr val="3D3C3E"/>
                </a:solidFill>
              </a:defRPr>
            </a:lvl1pPr>
            <a:lvl2pPr>
              <a:buFontTx/>
              <a:buNone/>
              <a:defRPr sz="1200"/>
            </a:lvl2pPr>
            <a:lvl3pPr>
              <a:buFontTx/>
              <a:buNone/>
              <a:defRPr sz="1200"/>
            </a:lvl3pPr>
            <a:lvl4pPr>
              <a:buFontTx/>
              <a:buNone/>
              <a:defRPr sz="1200"/>
            </a:lvl4pPr>
            <a:lvl5pPr>
              <a:buFontTx/>
              <a:buNone/>
              <a:defRPr sz="1200"/>
            </a:lvl5pPr>
          </a:lstStyle>
          <a:p>
            <a:pPr lvl="0"/>
            <a:r>
              <a:rPr lang="ko-KR" altLang="en-US" dirty="0" smtClean="0"/>
              <a:t>내용제목</a:t>
            </a:r>
          </a:p>
        </p:txBody>
      </p:sp>
      <p:sp>
        <p:nvSpPr>
          <p:cNvPr id="15" name="내용 개체 틀 2"/>
          <p:cNvSpPr>
            <a:spLocks noGrp="1"/>
          </p:cNvSpPr>
          <p:nvPr>
            <p:ph idx="13" hasCustomPrompt="1"/>
          </p:nvPr>
        </p:nvSpPr>
        <p:spPr>
          <a:xfrm>
            <a:off x="2336800" y="1574801"/>
            <a:ext cx="6426200" cy="330199"/>
          </a:xfrm>
        </p:spPr>
        <p:txBody>
          <a:bodyPr>
            <a:normAutofit/>
          </a:bodyPr>
          <a:lstStyle>
            <a:lvl1pPr>
              <a:buNone/>
              <a:defRPr sz="1200" b="1" baseline="0">
                <a:solidFill>
                  <a:srgbClr val="3D3C3E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내용을 입력하십시오</a:t>
            </a:r>
            <a:r>
              <a:rPr lang="en-US" altLang="ko-KR" dirty="0" smtClean="0"/>
              <a:t>.</a:t>
            </a:r>
            <a:endParaRPr lang="ko-K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직선 연결선 6"/>
          <p:cNvCxnSpPr/>
          <p:nvPr userDrawn="1"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페이지 제목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3634512" y="6347402"/>
            <a:ext cx="2133600" cy="365125"/>
          </a:xfrm>
        </p:spPr>
        <p:txBody>
          <a:bodyPr/>
          <a:lstStyle>
            <a:lvl1pPr algn="ctr">
              <a:defRPr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44" y="6387343"/>
            <a:ext cx="1566841" cy="285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j-ea"/>
                <a:ea typeface="+mj-ea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97D217C8-C1B9-4E84-BCEB-D9195FCD889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6" r:id="rId4"/>
    <p:sldLayoutId id="2147483661" r:id="rId5"/>
    <p:sldLayoutId id="2147483662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53649"/>
            <a:ext cx="7772400" cy="1969017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5400" b="1" spc="-2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j-ea"/>
              </a:rPr>
              <a:t>문서결재 </a:t>
            </a:r>
            <a:r>
              <a:rPr lang="ko-KR" altLang="en-US" sz="5400" b="1" spc="-250" dirty="0">
                <a:solidFill>
                  <a:schemeClr val="accent4">
                    <a:lumMod val="50000"/>
                  </a:schemeClr>
                </a:solidFill>
                <a:latin typeface="+mn-lt"/>
                <a:ea typeface="+mj-ea"/>
              </a:rPr>
              <a:t>관리 시스템</a:t>
            </a:r>
            <a:r>
              <a:rPr lang="en-US" altLang="ko-KR" sz="5400" b="1" spc="-2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j-ea"/>
              </a:rPr>
              <a:t/>
            </a:r>
            <a:br>
              <a:rPr lang="en-US" altLang="ko-KR" sz="5400" b="1" spc="-25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j-ea"/>
              </a:rPr>
            </a:br>
            <a:r>
              <a:rPr lang="ko-KR" altLang="en-US" sz="5400" b="1" spc="-250" smtClean="0">
                <a:solidFill>
                  <a:schemeClr val="accent4">
                    <a:lumMod val="50000"/>
                  </a:schemeClr>
                </a:solidFill>
                <a:latin typeface="+mj-ea"/>
                <a:ea typeface="+mj-ea"/>
              </a:rPr>
              <a:t>제품 소개서</a:t>
            </a:r>
            <a:endParaRPr lang="ko-KR" altLang="en-US" sz="5400" spc="-250" dirty="0">
              <a:solidFill>
                <a:schemeClr val="accent4">
                  <a:lumMod val="50000"/>
                </a:schemeClr>
              </a:solidFill>
              <a:latin typeface="+mn-lt"/>
              <a:ea typeface="+mj-ea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0715" y="3948830"/>
            <a:ext cx="2160240" cy="1752600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>
              <a:lnSpc>
                <a:spcPct val="150000"/>
              </a:lnSpc>
            </a:pPr>
            <a:endParaRPr lang="en-US" altLang="ko-KR" sz="1200" b="1" spc="-50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>
              <a:lnSpc>
                <a:spcPct val="150000"/>
              </a:lnSpc>
            </a:pP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l">
              <a:lnSpc>
                <a:spcPct val="150000"/>
              </a:lnSpc>
            </a:pPr>
            <a:r>
              <a:rPr lang="en-US" altLang="ko-KR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2015.09</a:t>
            </a:r>
          </a:p>
          <a:p>
            <a:pPr algn="l">
              <a:lnSpc>
                <a:spcPct val="150000"/>
              </a:lnSpc>
            </a:pPr>
            <a:r>
              <a:rPr lang="ko-KR" altLang="en-US" sz="12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㈜</a:t>
            </a:r>
            <a:r>
              <a:rPr lang="ko-KR" altLang="en-US" sz="1200" b="1" spc="-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피엔제이컨설팅</a:t>
            </a:r>
            <a:endParaRPr lang="en-US" altLang="ko-KR" sz="1200" b="1" spc="-5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1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31054" y="2425349"/>
            <a:ext cx="3474171" cy="1041751"/>
          </a:xfrm>
        </p:spPr>
        <p:txBody>
          <a:bodyPr anchor="t">
            <a:normAutofit/>
          </a:bodyPr>
          <a:lstStyle/>
          <a:p>
            <a:pPr algn="l"/>
            <a:r>
              <a:rPr lang="ko-KR" altLang="en-US" sz="4000" b="1" spc="-250" dirty="0" smtClean="0">
                <a:solidFill>
                  <a:schemeClr val="accent4">
                    <a:lumMod val="50000"/>
                  </a:schemeClr>
                </a:solidFill>
                <a:latin typeface="나눔고딕" pitchFamily="50" charset="-127"/>
                <a:ea typeface="나눔고딕" pitchFamily="50" charset="-127"/>
              </a:rPr>
              <a:t>감사합니다</a:t>
            </a:r>
            <a:endParaRPr lang="ko-KR" altLang="en-US" sz="4000" b="1" spc="-250" dirty="0">
              <a:solidFill>
                <a:schemeClr val="accent4">
                  <a:lumMod val="50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364803" y="3434686"/>
            <a:ext cx="8406000" cy="0"/>
          </a:xfrm>
          <a:prstGeom prst="line">
            <a:avLst/>
          </a:prstGeom>
          <a:ln w="127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144" y="6387343"/>
            <a:ext cx="1566841" cy="285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부제목 2"/>
          <p:cNvSpPr txBox="1">
            <a:spLocks/>
          </p:cNvSpPr>
          <p:nvPr/>
        </p:nvSpPr>
        <p:spPr>
          <a:xfrm>
            <a:off x="255952" y="1765785"/>
            <a:ext cx="5173304" cy="4714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33375" indent="-333375">
              <a:lnSpc>
                <a:spcPct val="175000"/>
              </a:lnSpc>
              <a:buFont typeface="+mj-lt"/>
              <a:buAutoNum type="arabicPeriod"/>
            </a:pPr>
            <a:r>
              <a:rPr lang="ko-KR" altLang="en-US" sz="16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개요</a:t>
            </a:r>
            <a:endParaRPr lang="ko-KR" altLang="en-US" sz="1600" b="1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3375" indent="-333375">
              <a:lnSpc>
                <a:spcPct val="175000"/>
              </a:lnSpc>
              <a:buFont typeface="+mj-lt"/>
              <a:buAutoNum type="arabicPeriod"/>
            </a:pPr>
            <a:r>
              <a:rPr lang="ko-KR" altLang="en-US" sz="16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솔루션 주요 기능</a:t>
            </a:r>
            <a:endParaRPr lang="ko-KR" altLang="en-US" sz="1600" b="1" spc="-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33375" indent="-333375">
              <a:lnSpc>
                <a:spcPct val="175000"/>
              </a:lnSpc>
              <a:buFont typeface="+mj-lt"/>
              <a:buAutoNum type="arabicPeriod"/>
            </a:pPr>
            <a:r>
              <a:rPr lang="ko-KR" altLang="en-US" sz="1600" b="1" spc="-5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기대 효과 및 고려 사항</a:t>
            </a:r>
          </a:p>
        </p:txBody>
      </p:sp>
      <p:cxnSp>
        <p:nvCxnSpPr>
          <p:cNvPr id="26" name="직선 연결선 25"/>
          <p:cNvCxnSpPr/>
          <p:nvPr/>
        </p:nvCxnSpPr>
        <p:spPr>
          <a:xfrm flipV="1">
            <a:off x="366713" y="2279494"/>
            <a:ext cx="2481132" cy="2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 flipV="1">
            <a:off x="366713" y="3119202"/>
            <a:ext cx="2481132" cy="2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flipV="1">
            <a:off x="364474" y="2705360"/>
            <a:ext cx="2481132" cy="2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 flipV="1">
            <a:off x="366713" y="1851983"/>
            <a:ext cx="2481132" cy="20"/>
          </a:xfrm>
          <a:prstGeom prst="line">
            <a:avLst/>
          </a:prstGeom>
          <a:ln w="31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제목 11"/>
          <p:cNvSpPr txBox="1">
            <a:spLocks/>
          </p:cNvSpPr>
          <p:nvPr/>
        </p:nvSpPr>
        <p:spPr>
          <a:xfrm>
            <a:off x="243848" y="152400"/>
            <a:ext cx="8531851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pPr algn="l"/>
            <a:r>
              <a:rPr lang="ko-KR" altLang="en-US" sz="2800" b="1" dirty="0" smtClean="0">
                <a:solidFill>
                  <a:srgbClr val="1D314E"/>
                </a:solidFill>
                <a:latin typeface="+mj-ea"/>
                <a:ea typeface="+mj-ea"/>
              </a:rPr>
              <a:t>목차</a:t>
            </a:r>
            <a:endParaRPr lang="ko-KR" altLang="en-US" sz="2800" b="1" dirty="0">
              <a:solidFill>
                <a:srgbClr val="1D314E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679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1. </a:t>
            </a:r>
            <a:r>
              <a:rPr lang="ko-KR" altLang="en-US" sz="4000" b="1" spc="-15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개요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263455" y="1550626"/>
            <a:ext cx="8470547" cy="11671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 smtClean="0">
                <a:solidFill>
                  <a:srgbClr val="3D3C3E"/>
                </a:solidFill>
                <a:latin typeface="+mn-ea"/>
              </a:rPr>
              <a:t>㈜피엔제이컨설팅이 보유하고 있는 </a:t>
            </a:r>
            <a:r>
              <a:rPr lang="en-US" altLang="ko-KR" sz="1200" dirty="0" smtClean="0">
                <a:solidFill>
                  <a:srgbClr val="3D3C3E"/>
                </a:solidFill>
                <a:latin typeface="+mn-ea"/>
              </a:rPr>
              <a:t>Pro-EPM™ </a:t>
            </a:r>
            <a:r>
              <a:rPr lang="ko-KR" altLang="en-US" sz="1200" dirty="0" smtClean="0">
                <a:solidFill>
                  <a:srgbClr val="3D3C3E"/>
                </a:solidFill>
                <a:latin typeface="+mn-ea"/>
              </a:rPr>
              <a:t>솔루션의 일부인 전자결재 모듈의 기능을 </a:t>
            </a:r>
            <a:r>
              <a:rPr lang="ko-KR" altLang="en-US" sz="1200" smtClean="0">
                <a:solidFill>
                  <a:srgbClr val="3D3C3E"/>
                </a:solidFill>
                <a:latin typeface="+mn-ea"/>
              </a:rPr>
              <a:t>활용하여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귀</a:t>
            </a:r>
            <a:r>
              <a:rPr lang="ko-KR" altLang="en-US" sz="1200" smtClean="0">
                <a:solidFill>
                  <a:srgbClr val="3D3C3E"/>
                </a:solidFill>
                <a:latin typeface="+mn-ea"/>
              </a:rPr>
              <a:t>사의 </a:t>
            </a:r>
            <a:r>
              <a:rPr lang="ko-KR" altLang="en-US" sz="1200" dirty="0" smtClean="0">
                <a:solidFill>
                  <a:srgbClr val="3D3C3E"/>
                </a:solidFill>
                <a:latin typeface="+mn-ea"/>
              </a:rPr>
              <a:t>요건에 부합된 </a:t>
            </a:r>
            <a:r>
              <a:rPr lang="ko-KR" altLang="en-US" sz="1200" smtClean="0">
                <a:solidFill>
                  <a:srgbClr val="3D3C3E"/>
                </a:solidFill>
                <a:latin typeface="+mn-ea"/>
              </a:rPr>
              <a:t>전자결재 시스템을 구축할 수 있습니다</a:t>
            </a:r>
            <a:r>
              <a:rPr lang="en-US" altLang="ko-KR" sz="1200" dirty="0" smtClean="0">
                <a:solidFill>
                  <a:srgbClr val="3D3C3E"/>
                </a:solidFill>
                <a:latin typeface="+mn-ea"/>
              </a:rPr>
              <a:t>.</a:t>
            </a:r>
            <a:endParaRPr lang="en-US" altLang="ko-KR" sz="1200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0024" y="2597321"/>
            <a:ext cx="4881465" cy="13619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SharePoint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사이트 페이지에 웹 페이지를 삽입하는 기능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웹 파트 형식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)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>
                <a:solidFill>
                  <a:srgbClr val="3D3C3E"/>
                </a:solidFill>
                <a:latin typeface="+mn-ea"/>
              </a:rPr>
              <a:t>사용자 별 전자결재라인 관리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기능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사용자 정의 필드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(</a:t>
            </a:r>
            <a:r>
              <a:rPr lang="ko-KR" altLang="en-US" sz="1100" dirty="0" err="1" smtClean="0">
                <a:solidFill>
                  <a:srgbClr val="3D3C3E"/>
                </a:solidFill>
                <a:latin typeface="+mn-ea"/>
              </a:rPr>
              <a:t>커스텀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 필드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)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 관리 기능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>
                <a:solidFill>
                  <a:srgbClr val="3D3C3E"/>
                </a:solidFill>
                <a:latin typeface="+mn-ea"/>
              </a:rPr>
              <a:t>전자결재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HTML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문서 템플릿 관리 기능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100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5127" y="2227989"/>
            <a:ext cx="478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3D3C3E"/>
                </a:solidFill>
                <a:latin typeface="+mn-ea"/>
              </a:rPr>
              <a:t>Pro-EPM </a:t>
            </a:r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솔루션의 전자결재 모듈 주요 기능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024" y="4228806"/>
            <a:ext cx="5881738" cy="1869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같은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SharePoint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환경에서 동작하므로 새로운 시스템 구축 및 프로그램 설치 필요 없음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Pro-EPM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솔루션의 전자결재 모듈을 이용하여 구축 기간 단축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HTML </a:t>
            </a:r>
            <a:r>
              <a:rPr lang="ko-KR" altLang="en-US" sz="1100" dirty="0">
                <a:solidFill>
                  <a:srgbClr val="3D3C3E"/>
                </a:solidFill>
                <a:latin typeface="+mn-ea"/>
              </a:rPr>
              <a:t>템플릿 작성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방법으로 손쉬운 결재 문서 양식 작성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코드 관리를 통한 관리자 편의성 향상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err="1" smtClean="0">
                <a:solidFill>
                  <a:srgbClr val="3D3C3E"/>
                </a:solidFill>
                <a:latin typeface="+mn-ea"/>
              </a:rPr>
              <a:t>사용자별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, </a:t>
            </a:r>
            <a:r>
              <a:rPr lang="ko-KR" altLang="en-US" sz="1100" dirty="0" err="1" smtClean="0">
                <a:solidFill>
                  <a:srgbClr val="3D3C3E"/>
                </a:solidFill>
                <a:latin typeface="+mn-ea"/>
              </a:rPr>
              <a:t>문서별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 결재 라인 생성 및 관리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사용자 중심의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UI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제공</a:t>
            </a:r>
            <a:endParaRPr lang="en-US" altLang="ko-KR" sz="1100" dirty="0" smtClean="0">
              <a:solidFill>
                <a:srgbClr val="3D3C3E"/>
              </a:solidFill>
              <a:latin typeface="+mn-ea"/>
            </a:endParaRP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100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127" y="3859474"/>
            <a:ext cx="2738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솔루션 도입에 대한 이점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902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2.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솔루션 주요 기능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3455" y="143331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결재 서식 관리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263455" y="1870781"/>
            <a:ext cx="8470547" cy="931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 smtClean="0">
                <a:solidFill>
                  <a:srgbClr val="3D3C3E"/>
                </a:solidFill>
                <a:latin typeface="+mn-ea"/>
              </a:rPr>
              <a:t>관리자 화면에서 간단한 방법으로 결재 </a:t>
            </a: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서식을 생성할 수 있습니다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.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하나의 결재 서식은 다수의 문서 서식에 사용될 수 있으며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,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관리자가 정의한 결재 형식 및 순서에 따라 실재 문서의 결재가 진행 됩니다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.</a:t>
            </a:r>
            <a:endParaRPr lang="ko-KR" altLang="en-US" sz="1200" b="1" dirty="0">
              <a:solidFill>
                <a:srgbClr val="3D3C3E"/>
              </a:solidFill>
              <a:latin typeface="+mn-ea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275" y="3042744"/>
            <a:ext cx="5721964" cy="197077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그룹 21"/>
          <p:cNvGrpSpPr/>
          <p:nvPr/>
        </p:nvGrpSpPr>
        <p:grpSpPr>
          <a:xfrm>
            <a:off x="3493078" y="2699023"/>
            <a:ext cx="5202658" cy="2674423"/>
            <a:chOff x="3474606" y="3939737"/>
            <a:chExt cx="5202658" cy="2674423"/>
          </a:xfrm>
        </p:grpSpPr>
        <p:pic>
          <p:nvPicPr>
            <p:cNvPr id="37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8"/>
            <a:stretch/>
          </p:blipFill>
          <p:spPr bwMode="auto">
            <a:xfrm>
              <a:off x="3474606" y="3939737"/>
              <a:ext cx="5202658" cy="267442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8" name="그림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14946" y="3965872"/>
              <a:ext cx="740859" cy="196872"/>
            </a:xfrm>
            <a:prstGeom prst="rect">
              <a:avLst/>
            </a:prstGeom>
          </p:spPr>
        </p:pic>
      </p:grpSp>
      <p:pic>
        <p:nvPicPr>
          <p:cNvPr id="35" name="그림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9217" y="5189773"/>
            <a:ext cx="3312312" cy="108256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6" name="사각형 설명선 35"/>
          <p:cNvSpPr/>
          <p:nvPr/>
        </p:nvSpPr>
        <p:spPr>
          <a:xfrm>
            <a:off x="1420591" y="5177905"/>
            <a:ext cx="3329563" cy="1085193"/>
          </a:xfrm>
          <a:prstGeom prst="wedgeRectCallout">
            <a:avLst>
              <a:gd name="adj1" fmla="val 73129"/>
              <a:gd name="adj2" fmla="val -65335"/>
            </a:avLst>
          </a:prstGeom>
          <a:solidFill>
            <a:schemeClr val="bg2">
              <a:alpha val="0"/>
            </a:schemeClr>
          </a:solidFill>
          <a:ln>
            <a:solidFill>
              <a:srgbClr val="5DAAFF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173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2.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솔루션 주요 기능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3455" y="143331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문서 서식 관리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263455" y="1870781"/>
            <a:ext cx="8470547" cy="931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문서 서식 </a:t>
            </a:r>
            <a:r>
              <a:rPr lang="ko-KR" altLang="en-US" sz="1200" dirty="0" smtClean="0">
                <a:solidFill>
                  <a:srgbClr val="3D3C3E"/>
                </a:solidFill>
                <a:latin typeface="+mn-ea"/>
              </a:rPr>
              <a:t>관리 기능으로 정의된 </a:t>
            </a: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결재 서식을 선택하여 사용자가 사용할 수 있는 문서 서식을 생성 합니다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.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문서 서식 관리에서 정의한 문서 카테고리는 사용자 화면에서 좌측메뉴로 구성 됩니다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.</a:t>
            </a:r>
            <a:endParaRPr lang="ko-KR" altLang="en-US" sz="1200" b="1" dirty="0">
              <a:solidFill>
                <a:srgbClr val="3D3C3E"/>
              </a:solidFill>
              <a:latin typeface="+mn-ea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175" y="2802467"/>
            <a:ext cx="3325719" cy="342529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44" y="2802466"/>
            <a:ext cx="4574014" cy="265328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1" name="그림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9127" y="4520424"/>
            <a:ext cx="4150321" cy="1707335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8163" y="3810345"/>
            <a:ext cx="435167" cy="10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07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2.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솔루션 주요 기능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3455" y="1433318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코드 관리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263455" y="1870781"/>
            <a:ext cx="8470547" cy="931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문서 서식 관리에서 </a:t>
            </a:r>
            <a:r>
              <a:rPr lang="ko-KR" altLang="en-US" sz="1200" dirty="0" err="1">
                <a:solidFill>
                  <a:srgbClr val="3D3C3E"/>
                </a:solidFill>
                <a:latin typeface="+mn-ea"/>
              </a:rPr>
              <a:t>드롭다운</a:t>
            </a: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 리스트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,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라디오 버튼 등의 형태로 사용되는 사용자 선택 정보에 대한 코드 테이블을 정의할 수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있습니다</a:t>
            </a:r>
            <a:r>
              <a:rPr lang="en-US" altLang="ko-KR" sz="1200" dirty="0" smtClean="0">
                <a:solidFill>
                  <a:srgbClr val="3D3C3E"/>
                </a:solidFill>
                <a:latin typeface="+mn-ea"/>
              </a:rPr>
              <a:t>.</a:t>
            </a:r>
            <a:endParaRPr lang="en-US" altLang="ko-KR" sz="1200" dirty="0" smtClean="0">
              <a:solidFill>
                <a:srgbClr val="3D3C3E"/>
              </a:solidFill>
              <a:latin typeface="+mn-ea"/>
            </a:endParaRPr>
          </a:p>
        </p:txBody>
      </p:sp>
      <p:pic>
        <p:nvPicPr>
          <p:cNvPr id="18" name="그림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67" y="4258076"/>
            <a:ext cx="5411645" cy="187427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그림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712" y="2714652"/>
            <a:ext cx="5770656" cy="282146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6244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2.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솔루션 주요 기능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3455" y="143331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나의 문서 목록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263455" y="1870781"/>
            <a:ext cx="8470547" cy="931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나의 문서 목록에서는 사용자가 작성한 문서나 관련된 문서에 대한 결재 진행정보를 </a:t>
            </a:r>
            <a:r>
              <a:rPr lang="ko-KR" altLang="en-US" sz="1200" dirty="0" smtClean="0">
                <a:solidFill>
                  <a:srgbClr val="3D3C3E"/>
                </a:solidFill>
                <a:latin typeface="+mn-ea"/>
              </a:rPr>
              <a:t>확인하고 바로 결재처리를 진행할 수 있습니다</a:t>
            </a:r>
            <a:r>
              <a:rPr lang="en-US" altLang="ko-KR" sz="1200" dirty="0" smtClean="0">
                <a:solidFill>
                  <a:srgbClr val="3D3C3E"/>
                </a:solidFill>
                <a:latin typeface="+mn-ea"/>
              </a:rPr>
              <a:t>.</a:t>
            </a:r>
            <a:endParaRPr lang="ko-KR" altLang="en-US" sz="1200" b="1" dirty="0">
              <a:solidFill>
                <a:srgbClr val="3D3C3E"/>
              </a:solidFill>
              <a:latin typeface="+mn-ea"/>
            </a:endParaRPr>
          </a:p>
        </p:txBody>
      </p:sp>
      <p:pic>
        <p:nvPicPr>
          <p:cNvPr id="22" name="그림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4"/>
          <a:stretch/>
        </p:blipFill>
        <p:spPr>
          <a:xfrm>
            <a:off x="364803" y="3589816"/>
            <a:ext cx="5783258" cy="263316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그림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559" y="2502821"/>
            <a:ext cx="4091244" cy="339319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그림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699" y="3972876"/>
            <a:ext cx="2564028" cy="1025611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599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2.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솔루션 주요 기능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3455" y="143331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대리 결제 관리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내용 개체 틀 2"/>
          <p:cNvSpPr txBox="1">
            <a:spLocks/>
          </p:cNvSpPr>
          <p:nvPr/>
        </p:nvSpPr>
        <p:spPr>
          <a:xfrm>
            <a:off x="263455" y="1870781"/>
            <a:ext cx="8470547" cy="931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200" dirty="0">
                <a:solidFill>
                  <a:srgbClr val="3D3C3E"/>
                </a:solidFill>
                <a:latin typeface="+mn-ea"/>
              </a:rPr>
              <a:t>대리 결재 관리 기능을 활용하면 사용자가 지정한 특정 대리인이 사용자의 결재를 대신할 수 있습니다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. </a:t>
            </a:r>
            <a:r>
              <a:rPr lang="ko-KR" altLang="en-US" sz="1200">
                <a:solidFill>
                  <a:srgbClr val="3D3C3E"/>
                </a:solidFill>
                <a:latin typeface="+mn-ea"/>
              </a:rPr>
              <a:t>대리 결재가 활성되면 대리인의 나의 문서 목록에 대리인을 지정한 사용자의 문서 정보가 함께 나타납니다</a:t>
            </a:r>
            <a:r>
              <a:rPr lang="en-US" altLang="ko-KR" sz="1200" dirty="0">
                <a:solidFill>
                  <a:srgbClr val="3D3C3E"/>
                </a:solidFill>
                <a:latin typeface="+mn-ea"/>
              </a:rPr>
              <a:t>.</a:t>
            </a:r>
            <a:endParaRPr lang="ko-KR" altLang="en-US" sz="1200" b="1" dirty="0">
              <a:solidFill>
                <a:srgbClr val="3D3C3E"/>
              </a:solidFill>
              <a:latin typeface="+mn-ea"/>
            </a:endParaRP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4258" y="3365920"/>
            <a:ext cx="3538106" cy="241802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그림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803" y="4604104"/>
            <a:ext cx="4554967" cy="117984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3922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3455" y="195231"/>
            <a:ext cx="21067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문서결재 관리 시스템 </a:t>
            </a:r>
            <a:r>
              <a:rPr lang="en-US" altLang="ko-KR" sz="800" spc="-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- </a:t>
            </a:r>
            <a:r>
              <a:rPr lang="ko-KR" altLang="en-US" sz="800" spc="-3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제품 소개서</a:t>
            </a:r>
            <a:endParaRPr lang="en-US" altLang="ko-KR" sz="800" spc="-30" dirty="0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64803" y="547859"/>
            <a:ext cx="8406000" cy="0"/>
          </a:xfrm>
          <a:prstGeom prst="line">
            <a:avLst/>
          </a:prstGeom>
          <a:ln w="3175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제목 1"/>
          <p:cNvSpPr>
            <a:spLocks noGrp="1"/>
          </p:cNvSpPr>
          <p:nvPr>
            <p:ph type="title" idx="4294967295"/>
          </p:nvPr>
        </p:nvSpPr>
        <p:spPr>
          <a:xfrm>
            <a:off x="256544" y="700126"/>
            <a:ext cx="6995120" cy="580926"/>
          </a:xfrm>
        </p:spPr>
        <p:txBody>
          <a:bodyPr>
            <a:noAutofit/>
          </a:bodyPr>
          <a:lstStyle/>
          <a:p>
            <a:pPr algn="l"/>
            <a:r>
              <a:rPr lang="en-US" altLang="ko-KR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3. </a:t>
            </a:r>
            <a:r>
              <a:rPr lang="ko-KR" altLang="en-US" sz="4000" b="1" spc="-150" dirty="0" smtClean="0">
                <a:solidFill>
                  <a:schemeClr val="accent4">
                    <a:lumMod val="50000"/>
                  </a:schemeClr>
                </a:solidFill>
                <a:latin typeface="+mn-ea"/>
                <a:ea typeface="+mn-ea"/>
              </a:rPr>
              <a:t>기대 효과 및 고려 사항</a:t>
            </a:r>
            <a:endParaRPr lang="ko-KR" altLang="en-US" sz="4000" b="1" spc="-150" dirty="0">
              <a:solidFill>
                <a:schemeClr val="accent4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217C8-C1B9-4E84-BCEB-D9195FCD889E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8352" y="1961497"/>
            <a:ext cx="6170279" cy="1869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나의 문서 목록 관리 기능을 통해 결재 문서에 대한 효율적인 관리를 할 수 있게 됩니다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관리자를 위한 쉬운 관리 기능을 제공하여 편의성을 향상 시킬 수 있게 됩니다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추가 양식에 대한 작성을 쉽고 빠르게 작성할 수 있게 됩니다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결재 양식의 데이터가 별도로 저장되어 향후 결재 문서에 대한 분석 작업을 할 수 있습니다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  <a:br>
              <a:rPr lang="en-US" altLang="ko-KR" sz="1100" dirty="0" smtClean="0">
                <a:solidFill>
                  <a:srgbClr val="3D3C3E"/>
                </a:solidFill>
                <a:latin typeface="+mn-ea"/>
              </a:rPr>
            </a:b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(</a:t>
            </a:r>
            <a:r>
              <a:rPr lang="ko-KR" altLang="en-US" sz="1100" smtClean="0">
                <a:solidFill>
                  <a:srgbClr val="3D3C3E"/>
                </a:solidFill>
                <a:latin typeface="+mn-ea"/>
              </a:rPr>
              <a:t>통계화면 추가 개발 필요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)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err="1" smtClean="0">
                <a:solidFill>
                  <a:srgbClr val="3D3C3E"/>
                </a:solidFill>
                <a:latin typeface="+mn-ea"/>
              </a:rPr>
              <a:t>이메일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 알림 기능을 통해 빠른 의사결정을 할 수 있게 됩니다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endParaRPr lang="en-US" altLang="ko-KR" sz="1100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455" y="1592165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기대효과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352" y="4339115"/>
            <a:ext cx="683552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err="1" smtClean="0">
                <a:solidFill>
                  <a:srgbClr val="3D3C3E"/>
                </a:solidFill>
                <a:latin typeface="+mn-ea"/>
              </a:rPr>
              <a:t>이메일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 연동을 위한 메일 시스템 정보가 제공되어야 합니다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원활한 구축을 위해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SharePoint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시스템 및 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Database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시스템에 대한 관리자 정보가 제공되어야 합니다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보안 및 관리 정책에 대한 예외 항목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(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암호 변경 등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) </a:t>
            </a: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이 발생할 수 있습니다</a:t>
            </a:r>
            <a:r>
              <a:rPr lang="en-US" altLang="ko-KR" sz="1100" dirty="0" smtClean="0">
                <a:solidFill>
                  <a:srgbClr val="3D3C3E"/>
                </a:solidFill>
                <a:latin typeface="+mn-ea"/>
              </a:rPr>
              <a:t>.</a:t>
            </a:r>
          </a:p>
          <a:p>
            <a:pPr marL="171450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100" dirty="0" smtClean="0">
                <a:solidFill>
                  <a:srgbClr val="3D3C3E"/>
                </a:solidFill>
                <a:latin typeface="+mn-ea"/>
              </a:rPr>
              <a:t>추가 요건에 대한 기술적인 검토가 필요할 수 있습니다</a:t>
            </a:r>
            <a:r>
              <a:rPr lang="en-US" altLang="ko-KR" sz="1100" smtClean="0">
                <a:solidFill>
                  <a:srgbClr val="3D3C3E"/>
                </a:solidFill>
                <a:latin typeface="+mn-ea"/>
              </a:rPr>
              <a:t>.</a:t>
            </a:r>
            <a:endParaRPr lang="en-US" altLang="ko-KR" sz="1100" dirty="0">
              <a:solidFill>
                <a:srgbClr val="3D3C3E"/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3455" y="396978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solidFill>
                  <a:srgbClr val="3D3C3E"/>
                </a:solidFill>
                <a:latin typeface="+mn-ea"/>
              </a:rPr>
              <a:t>고려사항</a:t>
            </a:r>
            <a:endParaRPr lang="en-US" altLang="ko-KR" b="1" dirty="0">
              <a:solidFill>
                <a:srgbClr val="3D3C3E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621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39639D"/>
      </a:hlink>
      <a:folHlink>
        <a:srgbClr val="343434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C9ABD1485BF0B44C964DD83866758CB6" ma:contentTypeVersion="1" ma:contentTypeDescription="새 문서를 만듭니다." ma:contentTypeScope="" ma:versionID="34ad43f56bc14283d8ba7fea5900e64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4ad92c12d927723e129d15ef340199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시작 날짜 예약" ma:description="시작 날짜 예약은 게시 기능을 사용하여 만드는 사이트 열로, 사이트 방문자에게 이 페이지를 처음 표시할 날짜 및 시간을 지정하는 데 사용합니다." ma:internalName="PublishingStartDate">
      <xsd:simpleType>
        <xsd:restriction base="dms:Unknown"/>
      </xsd:simpleType>
    </xsd:element>
    <xsd:element name="PublishingExpirationDate" ma:index="9" nillable="true" ma:displayName="종료 날짜 예약" ma:description="종료 날짜 예약은 게시 기능을 사용하여 만드는 사이트 열로, 사이트 방문자에게 이 페이지를 더 이상 표시하지 않을 날짜 및 시간을 지정하는 데 사용됩니다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C155AC-9776-43AA-BB6B-0196564F73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7A19E63-7051-48A2-B210-0B2701DD0CF1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3E9BAD3-0FD1-41C6-891B-D2F984B839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14336</TotalTime>
  <Words>472</Words>
  <Application>Microsoft Office PowerPoint</Application>
  <PresentationFormat>화면 슬라이드 쇼(4:3)</PresentationFormat>
  <Paragraphs>76</Paragraphs>
  <Slides>10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나눔고딕</vt:lpstr>
      <vt:lpstr>Arial</vt:lpstr>
      <vt:lpstr>Wingdings</vt:lpstr>
      <vt:lpstr>맑은 고딕</vt:lpstr>
      <vt:lpstr>Office 테마</vt:lpstr>
      <vt:lpstr>문서결재 관리 시스템 제품 소개서</vt:lpstr>
      <vt:lpstr>PowerPoint 프레젠테이션</vt:lpstr>
      <vt:lpstr>1. 개요</vt:lpstr>
      <vt:lpstr>2. 솔루션 주요 기능</vt:lpstr>
      <vt:lpstr>2. 솔루션 주요 기능</vt:lpstr>
      <vt:lpstr>2. 솔루션 주요 기능</vt:lpstr>
      <vt:lpstr>2. 솔루션 주요 기능</vt:lpstr>
      <vt:lpstr>2. 솔루션 주요 기능</vt:lpstr>
      <vt:lpstr>3. 기대 효과 및 고려 사항</vt:lpstr>
      <vt:lpstr>감사합니다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문서의 제목 나눔고딕B, 54pt</dc:title>
  <dc:creator>네이버 한글캠페인</dc:creator>
  <cp:lastModifiedBy>정창화</cp:lastModifiedBy>
  <cp:revision>317</cp:revision>
  <cp:lastPrinted>2015-09-23T04:21:55Z</cp:lastPrinted>
  <dcterms:created xsi:type="dcterms:W3CDTF">2011-08-24T01:05:33Z</dcterms:created>
  <dcterms:modified xsi:type="dcterms:W3CDTF">2015-09-30T08:44:09Z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0x010100C9ABD1485BF0B44C964DD83866758CB6</vt:lpwstr>
  </property>
</Properties>
</file>