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25"/>
    <p:sldMasterId id="2147483844" r:id="rId26"/>
  </p:sldMasterIdLst>
  <p:notesMasterIdLst>
    <p:notesMasterId r:id="rId60"/>
  </p:notesMasterIdLst>
  <p:handoutMasterIdLst>
    <p:handoutMasterId r:id="rId61"/>
  </p:handoutMasterIdLst>
  <p:sldIdLst>
    <p:sldId id="573" r:id="rId27"/>
    <p:sldId id="546" r:id="rId28"/>
    <p:sldId id="545" r:id="rId29"/>
    <p:sldId id="607" r:id="rId30"/>
    <p:sldId id="590" r:id="rId31"/>
    <p:sldId id="582" r:id="rId32"/>
    <p:sldId id="609" r:id="rId33"/>
    <p:sldId id="610" r:id="rId34"/>
    <p:sldId id="611" r:id="rId35"/>
    <p:sldId id="583" r:id="rId36"/>
    <p:sldId id="584" r:id="rId37"/>
    <p:sldId id="591" r:id="rId38"/>
    <p:sldId id="593" r:id="rId39"/>
    <p:sldId id="605" r:id="rId40"/>
    <p:sldId id="594" r:id="rId41"/>
    <p:sldId id="585" r:id="rId42"/>
    <p:sldId id="586" r:id="rId43"/>
    <p:sldId id="606" r:id="rId44"/>
    <p:sldId id="588" r:id="rId45"/>
    <p:sldId id="587" r:id="rId46"/>
    <p:sldId id="599" r:id="rId47"/>
    <p:sldId id="589" r:id="rId48"/>
    <p:sldId id="600" r:id="rId49"/>
    <p:sldId id="608" r:id="rId50"/>
    <p:sldId id="598" r:id="rId51"/>
    <p:sldId id="601" r:id="rId52"/>
    <p:sldId id="596" r:id="rId53"/>
    <p:sldId id="597" r:id="rId54"/>
    <p:sldId id="602" r:id="rId55"/>
    <p:sldId id="595" r:id="rId56"/>
    <p:sldId id="603" r:id="rId57"/>
    <p:sldId id="604" r:id="rId58"/>
    <p:sldId id="578" r:id="rId59"/>
  </p:sldIdLst>
  <p:sldSz cx="9144000" cy="6858000" type="screen4x3"/>
  <p:notesSz cx="6858000" cy="9144000"/>
  <p:embeddedFontLst>
    <p:embeddedFont>
      <p:font typeface="Segoe Pro" panose="020B0604020202020204" charset="0"/>
      <p:regular r:id="rId62"/>
      <p:bold r:id="rId63"/>
      <p:italic r:id="rId64"/>
      <p:boldItalic r:id="rId65"/>
    </p:embeddedFont>
    <p:embeddedFont>
      <p:font typeface="Segoe UI Light" panose="020B0502040204020203" pitchFamily="34" charset="0"/>
      <p:regular r:id="rId66"/>
    </p:embeddedFont>
    <p:embeddedFont>
      <p:font typeface="Segoe UI" panose="020B0502040204020203" pitchFamily="34" charset="0"/>
      <p:regular r:id="rId67"/>
      <p:bold r:id="rId68"/>
      <p:italic r:id="rId69"/>
      <p:boldItalic r:id="rId70"/>
    </p:embeddedFont>
    <p:embeddedFont>
      <p:font typeface="맑은 고딕" panose="020B0503020000020004" pitchFamily="50" charset="-127"/>
      <p:regular r:id="rId71"/>
      <p:bold r:id="rId72"/>
    </p:embeddedFont>
    <p:embeddedFont>
      <p:font typeface="Calibri" panose="020F0502020204030204" pitchFamily="34" charset="0"/>
      <p:regular r:id="rId73"/>
      <p:bold r:id="rId74"/>
      <p:italic r:id="rId75"/>
      <p:boldItalic r:id="rId76"/>
    </p:embeddedFont>
    <p:embeddedFont>
      <p:font typeface="Segoe Pro Light" panose="020B0604020202020204" charset="0"/>
      <p:regular r:id="rId77"/>
      <p:italic r:id="rId78"/>
    </p:embeddedFont>
    <p:embeddedFont>
      <p:font typeface="Webdings" panose="05030102010509060703" pitchFamily="18" charset="2"/>
      <p:regular r:id="rId79"/>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FD97E3-E68D-4A88-B68F-1EF549A36EA5}">
          <p14:sldIdLst>
            <p14:sldId id="573"/>
            <p14:sldId id="546"/>
            <p14:sldId id="545"/>
            <p14:sldId id="607"/>
            <p14:sldId id="590"/>
            <p14:sldId id="582"/>
            <p14:sldId id="609"/>
            <p14:sldId id="610"/>
            <p14:sldId id="611"/>
            <p14:sldId id="583"/>
            <p14:sldId id="584"/>
            <p14:sldId id="591"/>
            <p14:sldId id="593"/>
            <p14:sldId id="605"/>
            <p14:sldId id="594"/>
            <p14:sldId id="585"/>
            <p14:sldId id="586"/>
            <p14:sldId id="606"/>
            <p14:sldId id="588"/>
            <p14:sldId id="587"/>
            <p14:sldId id="599"/>
            <p14:sldId id="589"/>
            <p14:sldId id="600"/>
            <p14:sldId id="608"/>
            <p14:sldId id="598"/>
            <p14:sldId id="601"/>
            <p14:sldId id="596"/>
            <p14:sldId id="597"/>
            <p14:sldId id="602"/>
            <p14:sldId id="595"/>
            <p14:sldId id="603"/>
            <p14:sldId id="604"/>
            <p14:sldId id="578"/>
          </p14:sldIdLst>
        </p14:section>
        <p14:section name="Take action" id="{6F301957-ADEB-4FD4-8EEB-E0A37D325FF5}">
          <p14:sldIdLst/>
        </p14:section>
      </p14:sectionLst>
    </p:ext>
    <p:ext uri="{EFAFB233-063F-42B5-8137-9DF3F51BA10A}">
      <p15:sldGuideLst xmlns:p15="http://schemas.microsoft.com/office/powerpoint/2012/main">
        <p15:guide id="1" orient="horz" pos="147" userDrawn="1">
          <p15:clr>
            <a:srgbClr val="A4A3A4"/>
          </p15:clr>
        </p15:guide>
        <p15:guide id="2" orient="horz" pos="4176" userDrawn="1">
          <p15:clr>
            <a:srgbClr val="A4A3A4"/>
          </p15:clr>
        </p15:guide>
        <p15:guide id="3" orient="horz" pos="2307" userDrawn="1">
          <p15:clr>
            <a:srgbClr val="A4A3A4"/>
          </p15:clr>
        </p15:guide>
        <p15:guide id="4" orient="horz" pos="3565" userDrawn="1">
          <p15:clr>
            <a:srgbClr val="A4A3A4"/>
          </p15:clr>
        </p15:guide>
        <p15:guide id="5" orient="horz" pos="3726" userDrawn="1">
          <p15:clr>
            <a:srgbClr val="A4A3A4"/>
          </p15:clr>
        </p15:guide>
        <p15:guide id="6" orient="horz" pos="709" userDrawn="1">
          <p15:clr>
            <a:srgbClr val="A4A3A4"/>
          </p15:clr>
        </p15:guide>
        <p15:guide id="7" orient="horz" pos="1056" userDrawn="1">
          <p15:clr>
            <a:srgbClr val="A4A3A4"/>
          </p15:clr>
        </p15:guide>
        <p15:guide id="8" orient="horz" pos="2375" userDrawn="1">
          <p15:clr>
            <a:srgbClr val="A4A3A4"/>
          </p15:clr>
        </p15:guide>
        <p15:guide id="9" orient="horz" pos="1354" userDrawn="1">
          <p15:clr>
            <a:srgbClr val="A4A3A4"/>
          </p15:clr>
        </p15:guide>
        <p15:guide id="10" pos="2855" userDrawn="1">
          <p15:clr>
            <a:srgbClr val="A4A3A4"/>
          </p15:clr>
        </p15:guide>
        <p15:guide id="11" pos="1920" userDrawn="1">
          <p15:clr>
            <a:srgbClr val="A4A3A4"/>
          </p15:clr>
        </p15:guide>
        <p15:guide id="12" pos="3140" userDrawn="1">
          <p15:clr>
            <a:srgbClr val="A4A3A4"/>
          </p15:clr>
        </p15:guide>
        <p15:guide id="13" pos="4727" userDrawn="1">
          <p15:clr>
            <a:srgbClr val="A4A3A4"/>
          </p15:clr>
        </p15:guide>
        <p15:guide id="14" pos="984" userDrawn="1">
          <p15:clr>
            <a:srgbClr val="A4A3A4"/>
          </p15:clr>
        </p15:guide>
        <p15:guide id="15" pos="3843" userDrawn="1">
          <p15:clr>
            <a:srgbClr val="A4A3A4"/>
          </p15:clr>
        </p15:guide>
        <p15:guide id="16" pos="1035" userDrawn="1">
          <p15:clr>
            <a:srgbClr val="A4A3A4"/>
          </p15:clr>
        </p15:guide>
        <p15:guide id="17" pos="1970" userDrawn="1">
          <p15:clr>
            <a:srgbClr val="A4A3A4"/>
          </p15:clr>
        </p15:guide>
        <p15:guide id="18" pos="2912" userDrawn="1">
          <p15:clr>
            <a:srgbClr val="A4A3A4"/>
          </p15:clr>
        </p15:guide>
        <p15:guide id="19" pos="3793" userDrawn="1">
          <p15:clr>
            <a:srgbClr val="A4A3A4"/>
          </p15:clr>
        </p15:guide>
        <p15:guide id="20" pos="5536" userDrawn="1">
          <p15:clr>
            <a:srgbClr val="A4A3A4"/>
          </p15:clr>
        </p15:guide>
        <p15:guide id="21" pos="2592" userDrawn="1">
          <p15:clr>
            <a:srgbClr val="A4A3A4"/>
          </p15:clr>
        </p15:guide>
        <p15:guide id="22" pos="288" userDrawn="1">
          <p15:clr>
            <a:srgbClr val="A4A3A4"/>
          </p15:clr>
        </p15:guide>
        <p15:guide id="23" pos="2467" userDrawn="1">
          <p15:clr>
            <a:srgbClr val="A4A3A4"/>
          </p15:clr>
        </p15:guide>
        <p15:guide id="24" orient="horz" pos="782" userDrawn="1">
          <p15:clr>
            <a:srgbClr val="A4A3A4"/>
          </p15:clr>
        </p15:guide>
        <p15:guide id="25" orient="horz" pos="1344" userDrawn="1">
          <p15:clr>
            <a:srgbClr val="A4A3A4"/>
          </p15:clr>
        </p15:guide>
        <p15:guide id="26" pos="9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Loosemore" initials="ML" lastIdx="36" clrIdx="0"/>
  <p:cmAuthor id="1" name="Paul Wilcox" initials="PW" lastIdx="38" clrIdx="1"/>
  <p:cmAuthor id="2" name="Margaret" initials="M" lastIdx="12" clrIdx="2">
    <p:extLst>
      <p:ext uri="{19B8F6BF-5375-455C-9EA6-DF929625EA0E}">
        <p15:presenceInfo xmlns:p15="http://schemas.microsoft.com/office/powerpoint/2012/main" userId="S-1-5-21-2127521184-1604012920-1887927527-2468975" providerId="AD"/>
      </p:ext>
    </p:extLst>
  </p:cmAuthor>
  <p:cmAuthor id="3" name="Hilary Colloff" initials="HC" lastIdx="31" clrIdx="3"/>
  <p:cmAuthor id="4" name="Andres Caldera" initials="AC"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33"/>
    <a:srgbClr val="009E49"/>
    <a:srgbClr val="00AD3A"/>
    <a:srgbClr val="B4009E"/>
    <a:srgbClr val="797A7D"/>
    <a:srgbClr val="4668C5"/>
    <a:srgbClr val="FFB900"/>
    <a:srgbClr val="000000"/>
    <a:srgbClr val="FFFFFF"/>
    <a:srgbClr val="59595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0" autoAdjust="0"/>
    <p:restoredTop sz="93203" autoAdjust="0"/>
  </p:normalViewPr>
  <p:slideViewPr>
    <p:cSldViewPr snapToObjects="1">
      <p:cViewPr varScale="1">
        <p:scale>
          <a:sx n="72" d="100"/>
          <a:sy n="72" d="100"/>
        </p:scale>
        <p:origin x="222" y="54"/>
      </p:cViewPr>
      <p:guideLst>
        <p:guide orient="horz" pos="147"/>
        <p:guide orient="horz" pos="4176"/>
        <p:guide orient="horz" pos="2307"/>
        <p:guide orient="horz" pos="3565"/>
        <p:guide orient="horz" pos="3726"/>
        <p:guide orient="horz" pos="709"/>
        <p:guide orient="horz" pos="1056"/>
        <p:guide orient="horz" pos="2375"/>
        <p:guide orient="horz" pos="1354"/>
        <p:guide pos="2855"/>
        <p:guide pos="1920"/>
        <p:guide pos="3140"/>
        <p:guide pos="4727"/>
        <p:guide pos="984"/>
        <p:guide pos="3843"/>
        <p:guide pos="1035"/>
        <p:guide pos="1970"/>
        <p:guide pos="2912"/>
        <p:guide pos="3793"/>
        <p:guide pos="5536"/>
        <p:guide pos="2592"/>
        <p:guide pos="288"/>
        <p:guide pos="2467"/>
        <p:guide orient="horz" pos="782"/>
        <p:guide orient="horz" pos="1344"/>
        <p:guide pos="960"/>
      </p:guideLst>
    </p:cSldViewPr>
  </p:slideViewPr>
  <p:notesTextViewPr>
    <p:cViewPr>
      <p:scale>
        <a:sx n="100" d="100"/>
        <a:sy n="100" d="100"/>
      </p:scale>
      <p:origin x="0" y="0"/>
    </p:cViewPr>
  </p:notesTextViewPr>
  <p:sorterViewPr>
    <p:cViewPr>
      <p:scale>
        <a:sx n="100" d="100"/>
        <a:sy n="100" d="100"/>
      </p:scale>
      <p:origin x="0" y="-2004"/>
    </p:cViewPr>
  </p:sorterViewPr>
  <p:notesViewPr>
    <p:cSldViewPr snapToObjects="1" showGuides="1">
      <p:cViewPr varScale="1">
        <p:scale>
          <a:sx n="88" d="100"/>
          <a:sy n="88" d="100"/>
        </p:scale>
        <p:origin x="38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tableStyles" Target="tableStyle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customXml" Target="../customXml/item5.xml"/><Relationship Id="rId61" Type="http://schemas.openxmlformats.org/officeDocument/2006/relationships/handoutMaster" Target="handoutMasters/handoutMaster1.xml"/><Relationship Id="rId82" Type="http://schemas.openxmlformats.org/officeDocument/2006/relationships/viewProps" Target="view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customXml" Target="../customXml/item8.xml"/><Relationship Id="rId51" Type="http://schemas.openxmlformats.org/officeDocument/2006/relationships/slide" Target="slides/slide25.xml"/><Relationship Id="rId72" Type="http://schemas.openxmlformats.org/officeDocument/2006/relationships/font" Target="fonts/font11.fntdata"/><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font" Target="fonts/font6.fntdata"/><Relationship Id="rId20" Type="http://schemas.openxmlformats.org/officeDocument/2006/relationships/customXml" Target="../customXml/item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customXml" Target="../customXml/item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font" Target="fonts/font15.fntdata"/><Relationship Id="rId7" Type="http://schemas.openxmlformats.org/officeDocument/2006/relationships/customXml" Target="../customXml/item7.xml"/><Relationship Id="rId71"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3.xml"/><Relationship Id="rId24" Type="http://schemas.openxmlformats.org/officeDocument/2006/relationships/customXml" Target="../customXml/item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 14</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8/21/2014</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 14</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8/21/2014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r>
              <a:rPr lang="ko-KR" altLang="en-US" dirty="0" smtClean="0"/>
              <a:t>가장 인지도가 높은 솔루션</a:t>
            </a:r>
            <a:r>
              <a:rPr lang="en-US" altLang="ko-KR" dirty="0" smtClean="0"/>
              <a:t>..</a:t>
            </a:r>
          </a:p>
          <a:p>
            <a:r>
              <a:rPr lang="ko-KR" altLang="en-US" dirty="0" smtClean="0"/>
              <a:t>그러나</a:t>
            </a:r>
            <a:r>
              <a:rPr lang="en-US" altLang="ko-KR" dirty="0" smtClean="0"/>
              <a:t>.. </a:t>
            </a:r>
            <a:r>
              <a:rPr lang="ko-KR" altLang="en-US" dirty="0" smtClean="0"/>
              <a:t>어렵다고 느끼는 솔루션</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626378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747497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76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Microsoft Project</a:t>
            </a:r>
            <a:r>
              <a:rPr lang="ko-KR" altLang="en-US" dirty="0" smtClean="0"/>
              <a:t>에서는 프로젝트 관리에서 일반적으로 사용하는 모든 비용계산이 자동으로 가능합니다</a:t>
            </a:r>
            <a:r>
              <a:rPr lang="en-US" altLang="ko-KR" dirty="0" smtClean="0"/>
              <a:t>.</a:t>
            </a:r>
          </a:p>
          <a:p>
            <a:endParaRPr lang="en-US" altLang="ko-KR" smtClean="0"/>
          </a:p>
          <a:p>
            <a:r>
              <a:rPr lang="ko-KR" altLang="en-US" dirty="0" smtClean="0"/>
              <a:t>비용</a:t>
            </a:r>
            <a:r>
              <a:rPr lang="en-US" altLang="ko-KR" dirty="0" smtClean="0"/>
              <a:t>, </a:t>
            </a:r>
            <a:r>
              <a:rPr lang="ko-KR" altLang="en-US" dirty="0" smtClean="0"/>
              <a:t>초기비용</a:t>
            </a:r>
            <a:r>
              <a:rPr lang="en-US" altLang="ko-KR" dirty="0" smtClean="0"/>
              <a:t>, </a:t>
            </a:r>
            <a:r>
              <a:rPr lang="ko-KR" altLang="en-US" dirty="0" smtClean="0"/>
              <a:t>실제비용</a:t>
            </a:r>
            <a:r>
              <a:rPr lang="en-US" altLang="ko-KR" dirty="0" smtClean="0"/>
              <a:t>, </a:t>
            </a:r>
            <a:r>
              <a:rPr lang="ko-KR" altLang="en-US" dirty="0" err="1" smtClean="0"/>
              <a:t>남은비용</a:t>
            </a:r>
            <a:r>
              <a:rPr lang="en-US" altLang="ko-KR" dirty="0" smtClean="0"/>
              <a:t>, </a:t>
            </a:r>
            <a:r>
              <a:rPr lang="ko-KR" altLang="en-US" dirty="0" smtClean="0"/>
              <a:t>비용차이</a:t>
            </a:r>
            <a:r>
              <a:rPr lang="en-US" altLang="ko-KR" dirty="0" smtClean="0"/>
              <a:t>…</a:t>
            </a:r>
          </a:p>
          <a:p>
            <a:endParaRPr lang="en-US" altLang="ko-KR" dirty="0" smtClean="0"/>
          </a:p>
          <a:p>
            <a:r>
              <a:rPr lang="en-US" altLang="ko-KR" dirty="0" smtClean="0"/>
              <a:t>BCWS(Budgeted</a:t>
            </a:r>
            <a:r>
              <a:rPr lang="en-US" altLang="ko-KR" baseline="0" dirty="0" smtClean="0"/>
              <a:t> Cost of Work Scheduled) – </a:t>
            </a:r>
            <a:r>
              <a:rPr lang="ko-KR" altLang="en-US" baseline="0" dirty="0" smtClean="0"/>
              <a:t>계획가치</a:t>
            </a:r>
            <a:endParaRPr lang="en-US" altLang="ko-KR" baseline="0" dirty="0" smtClean="0"/>
          </a:p>
          <a:p>
            <a:r>
              <a:rPr lang="en-US" altLang="ko-KR" baseline="0" dirty="0" smtClean="0"/>
              <a:t>BCWP(Budgeted Cost of Work Performed) – </a:t>
            </a:r>
            <a:r>
              <a:rPr lang="ko-KR" altLang="en-US" baseline="0" dirty="0" smtClean="0"/>
              <a:t>획득가치</a:t>
            </a:r>
            <a:endParaRPr lang="en-US" altLang="ko-KR" baseline="0" dirty="0" smtClean="0"/>
          </a:p>
          <a:p>
            <a:r>
              <a:rPr lang="en-US" altLang="ko-KR" baseline="0" dirty="0" smtClean="0"/>
              <a:t>ACWP(Actual</a:t>
            </a:r>
            <a:r>
              <a:rPr lang="ko-KR" altLang="en-US" baseline="0" dirty="0" smtClean="0"/>
              <a:t> </a:t>
            </a:r>
            <a:r>
              <a:rPr lang="en-US" altLang="ko-KR" baseline="0" dirty="0" smtClean="0"/>
              <a:t>Cost of Work Performed) – </a:t>
            </a:r>
            <a:r>
              <a:rPr lang="ko-KR" altLang="en-US" baseline="0" dirty="0" smtClean="0"/>
              <a:t>실제투입원가</a:t>
            </a:r>
            <a:endParaRPr lang="en-US" altLang="ko-KR" baseline="0" dirty="0" smtClean="0"/>
          </a:p>
          <a:p>
            <a:r>
              <a:rPr lang="en-US" altLang="ko-KR" baseline="0" dirty="0" smtClean="0"/>
              <a:t>BAC(</a:t>
            </a:r>
            <a:r>
              <a:rPr lang="en-US" altLang="ko-KR" baseline="0" dirty="0" err="1" smtClean="0"/>
              <a:t>budet</a:t>
            </a:r>
            <a:r>
              <a:rPr lang="ko-KR" altLang="en-US" baseline="0" dirty="0" smtClean="0"/>
              <a:t> </a:t>
            </a:r>
            <a:r>
              <a:rPr lang="en-US" altLang="ko-KR" baseline="0" dirty="0" smtClean="0"/>
              <a:t>At Completion) – </a:t>
            </a:r>
            <a:r>
              <a:rPr lang="ko-KR" altLang="en-US" baseline="0" dirty="0" smtClean="0"/>
              <a:t>목표예산</a:t>
            </a:r>
            <a:endParaRPr lang="en-US" altLang="ko-KR" baseline="0" dirty="0" smtClean="0"/>
          </a:p>
          <a:p>
            <a:r>
              <a:rPr lang="en-US" altLang="ko-KR" baseline="0" dirty="0" smtClean="0"/>
              <a:t>EAC(Estimate At Completion) – </a:t>
            </a:r>
            <a:r>
              <a:rPr lang="ko-KR" altLang="en-US" baseline="0" dirty="0" smtClean="0"/>
              <a:t>추정 예산</a:t>
            </a:r>
            <a:endParaRPr lang="en-US" altLang="ko-KR" baseline="0" dirty="0" smtClean="0"/>
          </a:p>
          <a:p>
            <a:r>
              <a:rPr lang="en-US" altLang="ko-KR" baseline="0" dirty="0" smtClean="0"/>
              <a:t>SV(Schedule Variance) – </a:t>
            </a:r>
            <a:r>
              <a:rPr lang="ko-KR" altLang="en-US" baseline="0" dirty="0" smtClean="0"/>
              <a:t>진도차이</a:t>
            </a:r>
            <a:endParaRPr lang="en-US" altLang="ko-KR" baseline="0" dirty="0" smtClean="0"/>
          </a:p>
          <a:p>
            <a:r>
              <a:rPr lang="en-US" altLang="ko-KR" baseline="0" dirty="0" smtClean="0"/>
              <a:t>CV(cost</a:t>
            </a:r>
            <a:r>
              <a:rPr lang="ko-KR" altLang="en-US" baseline="0" dirty="0" smtClean="0"/>
              <a:t> </a:t>
            </a:r>
            <a:r>
              <a:rPr lang="en-US" altLang="ko-KR" baseline="0" dirty="0" smtClean="0"/>
              <a:t>Variance) – </a:t>
            </a:r>
            <a:r>
              <a:rPr lang="ko-KR" altLang="en-US" baseline="0" dirty="0" smtClean="0"/>
              <a:t>비용 차이</a:t>
            </a:r>
            <a:endParaRPr lang="en-US" altLang="ko-KR" baseline="0" dirty="0" smtClean="0"/>
          </a:p>
          <a:p>
            <a:r>
              <a:rPr lang="en-US" altLang="ko-KR" baseline="0" dirty="0" smtClean="0"/>
              <a:t>VAC(Variance At Completion) – </a:t>
            </a:r>
            <a:r>
              <a:rPr lang="ko-KR" altLang="en-US" baseline="0" dirty="0" smtClean="0"/>
              <a:t>예상손익</a:t>
            </a:r>
            <a:endParaRPr lang="en-US" altLang="ko-KR" baseline="0" dirty="0" smtClean="0"/>
          </a:p>
          <a:p>
            <a:endParaRPr lang="en-US" altLang="ko-KR" baseline="0" dirty="0" smtClean="0"/>
          </a:p>
          <a:p>
            <a:r>
              <a:rPr lang="ko-KR" altLang="en-US" baseline="0" dirty="0" smtClean="0"/>
              <a:t>그리고 사용자 정의 필드를 이용하여 별도의 계산을 할 수 있습니다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40167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8/21/2014 1:09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44968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r>
              <a:rPr lang="ko-KR" altLang="en-US" dirty="0" smtClean="0"/>
              <a:t>기업 프로젝트의 복잡성이 증가</a:t>
            </a:r>
            <a:endParaRPr lang="en-US" altLang="ko-KR" dirty="0" smtClean="0"/>
          </a:p>
          <a:p>
            <a:r>
              <a:rPr lang="en-US" altLang="ko-KR" dirty="0" smtClean="0"/>
              <a:t>Time</a:t>
            </a:r>
            <a:r>
              <a:rPr lang="ko-KR" altLang="en-US" dirty="0" smtClean="0"/>
              <a:t> </a:t>
            </a:r>
            <a:r>
              <a:rPr lang="en-US" altLang="ko-KR" dirty="0" smtClean="0"/>
              <a:t>to</a:t>
            </a:r>
            <a:r>
              <a:rPr lang="en-US" altLang="ko-KR" baseline="0" dirty="0" smtClean="0"/>
              <a:t> market</a:t>
            </a:r>
            <a:r>
              <a:rPr lang="ko-KR" altLang="en-US" baseline="0" dirty="0" smtClean="0"/>
              <a:t>이 경쟁력의 핵심</a:t>
            </a:r>
            <a:endParaRPr lang="en-US" altLang="ko-KR" baseline="0" dirty="0" smtClean="0"/>
          </a:p>
          <a:p>
            <a:r>
              <a:rPr lang="ko-KR" altLang="en-US" baseline="0" dirty="0" smtClean="0"/>
              <a:t>수출만이 살길이다</a:t>
            </a:r>
            <a:r>
              <a:rPr lang="en-US" altLang="ko-KR" baseline="0" dirty="0" smtClean="0"/>
              <a:t>. (Global </a:t>
            </a:r>
            <a:r>
              <a:rPr lang="ko-KR" altLang="en-US" baseline="0" dirty="0" smtClean="0"/>
              <a:t>경쟁</a:t>
            </a:r>
            <a:r>
              <a:rPr lang="en-US" altLang="ko-KR" baseline="0" dirty="0" smtClean="0"/>
              <a:t>)</a:t>
            </a:r>
          </a:p>
          <a:p>
            <a:endParaRPr lang="en-US" altLang="ko-KR" baseline="0" dirty="0" smtClean="0"/>
          </a:p>
          <a:p>
            <a:r>
              <a:rPr lang="ko-KR" altLang="en-US" baseline="0" dirty="0" smtClean="0"/>
              <a:t>끊임없는 혁신</a:t>
            </a:r>
            <a:r>
              <a:rPr lang="en-US" altLang="ko-KR" baseline="0" dirty="0" smtClean="0"/>
              <a:t>/ </a:t>
            </a:r>
            <a:r>
              <a:rPr lang="ko-KR" altLang="en-US" baseline="0" dirty="0" smtClean="0"/>
              <a:t>끊임없는 허리띠 졸라매기</a:t>
            </a:r>
            <a:r>
              <a:rPr lang="en-US" altLang="ko-KR" baseline="0" dirty="0" smtClean="0"/>
              <a:t>/</a:t>
            </a:r>
            <a:r>
              <a:rPr lang="ko-KR" altLang="en-US" baseline="0" dirty="0" smtClean="0"/>
              <a:t>성장을 위한 몸부림</a:t>
            </a:r>
            <a:endParaRPr lang="en-US" altLang="ko-KR" baseline="0" dirty="0" smtClean="0"/>
          </a:p>
          <a:p>
            <a:r>
              <a:rPr lang="ko-KR" altLang="en-US" baseline="0" dirty="0" smtClean="0"/>
              <a:t>신기술의 계속적인 개발</a:t>
            </a:r>
            <a:r>
              <a:rPr lang="en-US" altLang="ko-KR" baseline="0" dirty="0" smtClean="0"/>
              <a:t>… </a:t>
            </a:r>
          </a:p>
          <a:p>
            <a:endParaRPr lang="en-US" altLang="ko-KR" baseline="0" dirty="0" smtClean="0"/>
          </a:p>
          <a:p>
            <a:r>
              <a:rPr lang="ko-KR" altLang="en-US" baseline="0" dirty="0" smtClean="0"/>
              <a:t>이 </a:t>
            </a:r>
            <a:r>
              <a:rPr lang="ko-KR" altLang="en-US" baseline="0" dirty="0" err="1" smtClean="0"/>
              <a:t>모든것을</a:t>
            </a:r>
            <a:r>
              <a:rPr lang="ko-KR" altLang="en-US" baseline="0" dirty="0" smtClean="0"/>
              <a:t> 한정된 자원과 비용으로 해결해야 하는 난제</a:t>
            </a:r>
            <a:endParaRPr lang="en-US" altLang="ko-KR" baseline="0" dirty="0" smtClean="0"/>
          </a:p>
          <a:p>
            <a:r>
              <a:rPr lang="ko-KR" altLang="en-US" baseline="0" dirty="0" err="1" smtClean="0"/>
              <a:t>투자에대한</a:t>
            </a:r>
            <a:r>
              <a:rPr lang="ko-KR" altLang="en-US" baseline="0" dirty="0" smtClean="0"/>
              <a:t> 합리화도 필요</a:t>
            </a:r>
            <a:r>
              <a:rPr lang="en-US" altLang="ko-KR" baseline="0" dirty="0" smtClean="0"/>
              <a:t>.. </a:t>
            </a:r>
            <a:r>
              <a:rPr lang="ko-KR" altLang="en-US" baseline="0" dirty="0" smtClean="0"/>
              <a:t>어떻게 합리화를 할 것인가</a:t>
            </a:r>
            <a:r>
              <a:rPr lang="en-US" altLang="ko-KR" baseline="0" dirty="0" smtClean="0"/>
              <a:t>..</a:t>
            </a:r>
          </a:p>
          <a:p>
            <a:endParaRPr lang="en-US" altLang="ko-KR" baseline="0" dirty="0" smtClean="0"/>
          </a:p>
          <a:p>
            <a:r>
              <a:rPr lang="ko-KR" altLang="en-US" baseline="0" dirty="0" smtClean="0"/>
              <a:t>이러한 복잡한 기업환경에 가장 필요한 부분이 무엇일까</a:t>
            </a:r>
            <a:r>
              <a:rPr lang="en-US" altLang="ko-KR" baseline="0" dirty="0" smtClean="0"/>
              <a:t>? </a:t>
            </a:r>
          </a:p>
          <a:p>
            <a:r>
              <a:rPr lang="ko-KR" altLang="en-US" baseline="0" dirty="0" smtClean="0"/>
              <a:t>외국과 한국의 차이점</a:t>
            </a:r>
            <a:r>
              <a:rPr lang="en-US" altLang="ko-KR" baseline="0" dirty="0" smtClean="0"/>
              <a:t>.. </a:t>
            </a:r>
          </a:p>
          <a:p>
            <a:r>
              <a:rPr lang="ko-KR" altLang="en-US" baseline="0" dirty="0" smtClean="0"/>
              <a:t>한국</a:t>
            </a:r>
            <a:r>
              <a:rPr lang="en-US" altLang="ko-KR" baseline="0" dirty="0" smtClean="0"/>
              <a:t>: </a:t>
            </a:r>
            <a:r>
              <a:rPr lang="ko-KR" altLang="en-US" baseline="0" dirty="0" smtClean="0"/>
              <a:t>개인에 의존하는 기업 문화</a:t>
            </a:r>
            <a:endParaRPr lang="en-US" altLang="ko-KR" baseline="0" dirty="0" smtClean="0"/>
          </a:p>
          <a:p>
            <a:r>
              <a:rPr lang="ko-KR" altLang="en-US" baseline="0" dirty="0" smtClean="0"/>
              <a:t>선진국</a:t>
            </a:r>
            <a:r>
              <a:rPr lang="en-US" altLang="ko-KR" baseline="0" dirty="0" smtClean="0"/>
              <a:t>: </a:t>
            </a:r>
            <a:r>
              <a:rPr lang="ko-KR" altLang="en-US" baseline="0" dirty="0" smtClean="0"/>
              <a:t>프로세스 및 절차에 의존하는 기업문화</a:t>
            </a:r>
            <a:r>
              <a:rPr lang="en-US" altLang="ko-KR" baseline="0" dirty="0" smtClean="0"/>
              <a:t>..</a:t>
            </a:r>
          </a:p>
          <a:p>
            <a:endParaRPr lang="en-US" altLang="ko-KR" baseline="0" dirty="0" smtClean="0"/>
          </a:p>
          <a:p>
            <a:r>
              <a:rPr lang="ko-KR" altLang="en-US" baseline="0" dirty="0" smtClean="0"/>
              <a:t>이를 위해서</a:t>
            </a:r>
            <a:r>
              <a:rPr lang="en-US" altLang="ko-KR" baseline="0" dirty="0" smtClean="0"/>
              <a:t>…</a:t>
            </a:r>
            <a:r>
              <a:rPr lang="en-US" altLang="ko-KR" baseline="0" dirty="0" smtClean="0">
                <a:sym typeface="Wingdings" panose="05000000000000000000" pitchFamily="2" charset="2"/>
              </a:rPr>
              <a:t> </a:t>
            </a:r>
            <a:r>
              <a:rPr lang="ko-KR" altLang="en-US" baseline="0" dirty="0" smtClean="0">
                <a:sym typeface="Wingdings" panose="05000000000000000000" pitchFamily="2" charset="2"/>
              </a:rPr>
              <a:t>모든 제품 개발과</a:t>
            </a:r>
            <a:r>
              <a:rPr lang="en-US" altLang="ko-KR" baseline="0" dirty="0" smtClean="0">
                <a:sym typeface="Wingdings" panose="05000000000000000000" pitchFamily="2" charset="2"/>
              </a:rPr>
              <a:t>.. </a:t>
            </a:r>
            <a:r>
              <a:rPr lang="ko-KR" altLang="en-US" baseline="0" dirty="0" smtClean="0">
                <a:sym typeface="Wingdings" panose="05000000000000000000" pitchFamily="2" charset="2"/>
              </a:rPr>
              <a:t>기업에서 수행하는 업무에 대한 투명성이 있어야 함</a:t>
            </a:r>
            <a:r>
              <a:rPr lang="en-US" altLang="ko-KR" baseline="0" dirty="0" smtClean="0">
                <a:sym typeface="Wingdings" panose="05000000000000000000" pitchFamily="2" charset="2"/>
              </a:rPr>
              <a:t>.</a:t>
            </a:r>
          </a:p>
          <a:p>
            <a:r>
              <a:rPr lang="ko-KR" altLang="en-US" baseline="0" dirty="0" smtClean="0">
                <a:sym typeface="Wingdings" panose="05000000000000000000" pitchFamily="2" charset="2"/>
              </a:rPr>
              <a:t>이에 대한 몸부림이 펼쳐지고 있음</a:t>
            </a:r>
            <a:r>
              <a:rPr lang="en-US" altLang="ko-KR" baseline="0" dirty="0" smtClean="0">
                <a:sym typeface="Wingdings" panose="05000000000000000000" pitchFamily="2" charset="2"/>
              </a:rPr>
              <a:t>.</a:t>
            </a:r>
          </a:p>
          <a:p>
            <a:endParaRPr lang="en-US" altLang="ko-KR" baseline="0" dirty="0" smtClean="0">
              <a:sym typeface="Wingdings" panose="05000000000000000000" pitchFamily="2" charset="2"/>
            </a:endParaRPr>
          </a:p>
          <a:p>
            <a:r>
              <a:rPr lang="ko-KR" altLang="en-US" baseline="0" dirty="0" smtClean="0">
                <a:sym typeface="Wingdings" panose="05000000000000000000" pitchFamily="2" charset="2"/>
              </a:rPr>
              <a:t>중진국의 함정</a:t>
            </a:r>
            <a:r>
              <a:rPr lang="en-US" altLang="ko-KR" baseline="0" dirty="0" smtClean="0">
                <a:sym typeface="Wingdings" panose="05000000000000000000" pitchFamily="2" charset="2"/>
              </a:rPr>
              <a:t> </a:t>
            </a:r>
            <a:r>
              <a:rPr lang="ko-KR" altLang="en-US" baseline="0" dirty="0" smtClean="0">
                <a:sym typeface="Wingdings" panose="05000000000000000000" pitchFamily="2" charset="2"/>
              </a:rPr>
              <a:t>빠져 나온 지 </a:t>
            </a:r>
            <a:r>
              <a:rPr lang="en-US" altLang="ko-KR" baseline="0" dirty="0" smtClean="0">
                <a:sym typeface="Wingdings" panose="05000000000000000000" pitchFamily="2" charset="2"/>
              </a:rPr>
              <a:t>14</a:t>
            </a:r>
            <a:r>
              <a:rPr lang="ko-KR" altLang="en-US" baseline="0" dirty="0" smtClean="0">
                <a:sym typeface="Wingdings" panose="05000000000000000000" pitchFamily="2" charset="2"/>
              </a:rPr>
              <a:t>년</a:t>
            </a:r>
            <a:r>
              <a:rPr lang="en-US" altLang="ko-KR" baseline="0" dirty="0" smtClean="0">
                <a:sym typeface="Wingdings" panose="05000000000000000000" pitchFamily="2" charset="2"/>
              </a:rPr>
              <a:t>.. </a:t>
            </a:r>
            <a:r>
              <a:rPr lang="ko-KR" altLang="en-US" baseline="0" dirty="0" smtClean="0">
                <a:sym typeface="Wingdings" panose="05000000000000000000" pitchFamily="2" charset="2"/>
              </a:rPr>
              <a:t>선진국 문턱에서</a:t>
            </a:r>
            <a:r>
              <a:rPr lang="en-US" altLang="ko-KR" baseline="0" dirty="0" smtClean="0">
                <a:sym typeface="Wingdings" panose="05000000000000000000" pitchFamily="2" charset="2"/>
              </a:rPr>
              <a:t>.. </a:t>
            </a:r>
            <a:r>
              <a:rPr lang="ko-KR" altLang="en-US" baseline="0" dirty="0" smtClean="0">
                <a:sym typeface="Wingdings" panose="05000000000000000000" pitchFamily="2" charset="2"/>
              </a:rPr>
              <a:t>정체</a:t>
            </a:r>
            <a:r>
              <a:rPr lang="en-US" altLang="ko-KR" baseline="0" dirty="0" smtClean="0">
                <a:sym typeface="Wingdings" panose="05000000000000000000" pitchFamily="2" charset="2"/>
              </a:rPr>
              <a:t>..  </a:t>
            </a:r>
            <a:r>
              <a:rPr lang="ko-KR" altLang="en-US" baseline="0" dirty="0" smtClean="0">
                <a:sym typeface="Wingdings" panose="05000000000000000000" pitchFamily="2" charset="2"/>
              </a:rPr>
              <a:t>신기술</a:t>
            </a:r>
            <a:r>
              <a:rPr lang="en-US" altLang="ko-KR" baseline="0" dirty="0" smtClean="0">
                <a:sym typeface="Wingdings" panose="05000000000000000000" pitchFamily="2" charset="2"/>
              </a:rPr>
              <a:t>/Right</a:t>
            </a:r>
            <a:r>
              <a:rPr lang="ko-KR" altLang="en-US" baseline="0" dirty="0" smtClean="0">
                <a:sym typeface="Wingdings" panose="05000000000000000000" pitchFamily="2" charset="2"/>
              </a:rPr>
              <a:t>투자</a:t>
            </a:r>
            <a:r>
              <a:rPr lang="en-US" altLang="ko-KR" baseline="0" dirty="0" smtClean="0">
                <a:sym typeface="Wingdings" panose="05000000000000000000" pitchFamily="2" charset="2"/>
              </a:rPr>
              <a:t>/</a:t>
            </a:r>
            <a:r>
              <a:rPr lang="ko-KR" altLang="en-US" baseline="0" dirty="0" smtClean="0">
                <a:sym typeface="Wingdings" panose="05000000000000000000" pitchFamily="2" charset="2"/>
              </a:rPr>
              <a:t>합리화가 가장 중요</a:t>
            </a:r>
            <a:r>
              <a:rPr lang="en-US" altLang="ko-KR" baseline="0" dirty="0" smtClean="0">
                <a:sym typeface="Wingdings" panose="05000000000000000000" pitchFamily="2" charset="2"/>
              </a:rPr>
              <a:t>.</a:t>
            </a:r>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99348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indent="0">
              <a:buFont typeface="Arial" pitchFamily="34" charset="0"/>
              <a:buNone/>
            </a:pPr>
            <a:r>
              <a:rPr lang="ko-KR" altLang="en-US" sz="1000" dirty="0" smtClean="0">
                <a:solidFill>
                  <a:srgbClr val="0000FF"/>
                </a:solidFill>
                <a:effectLst>
                  <a:outerShdw blurRad="38100" dist="38100" dir="2700000" algn="tl">
                    <a:srgbClr val="000000">
                      <a:alpha val="43137"/>
                    </a:srgbClr>
                  </a:outerShdw>
                </a:effectLst>
                <a:latin typeface="Segoe" pitchFamily="34" charset="0"/>
              </a:rPr>
              <a:t>프로젝트의 정의에 대한 설명</a:t>
            </a:r>
            <a:r>
              <a:rPr lang="en-US" altLang="ko-KR" sz="1000" dirty="0" smtClean="0">
                <a:solidFill>
                  <a:srgbClr val="0000FF"/>
                </a:solidFill>
                <a:effectLst>
                  <a:outerShdw blurRad="38100" dist="38100" dir="2700000" algn="tl">
                    <a:srgbClr val="000000">
                      <a:alpha val="43137"/>
                    </a:srgbClr>
                  </a:outerShdw>
                </a:effectLst>
                <a:latin typeface="Segoe" pitchFamily="34" charset="0"/>
              </a:rPr>
              <a:t>:  </a:t>
            </a:r>
            <a:r>
              <a:rPr lang="ko-KR" altLang="en-US" sz="1000" dirty="0" smtClean="0">
                <a:solidFill>
                  <a:srgbClr val="0000FF"/>
                </a:solidFill>
                <a:effectLst>
                  <a:outerShdw blurRad="38100" dist="38100" dir="2700000" algn="tl">
                    <a:srgbClr val="000000">
                      <a:alpha val="43137"/>
                    </a:srgbClr>
                  </a:outerShdw>
                </a:effectLst>
                <a:latin typeface="Segoe" pitchFamily="34" charset="0"/>
              </a:rPr>
              <a:t>기간</a:t>
            </a:r>
            <a:r>
              <a:rPr lang="en-US" altLang="ko-KR" sz="1000" dirty="0" smtClean="0">
                <a:solidFill>
                  <a:srgbClr val="0000FF"/>
                </a:solidFill>
                <a:effectLst>
                  <a:outerShdw blurRad="38100" dist="38100" dir="2700000" algn="tl">
                    <a:srgbClr val="000000">
                      <a:alpha val="43137"/>
                    </a:srgbClr>
                  </a:outerShdw>
                </a:effectLst>
                <a:latin typeface="Segoe" pitchFamily="34" charset="0"/>
              </a:rPr>
              <a:t>/</a:t>
            </a:r>
            <a:r>
              <a:rPr lang="ko-KR" altLang="en-US" sz="1000" dirty="0" smtClean="0">
                <a:solidFill>
                  <a:srgbClr val="0000FF"/>
                </a:solidFill>
                <a:effectLst>
                  <a:outerShdw blurRad="38100" dist="38100" dir="2700000" algn="tl">
                    <a:srgbClr val="000000">
                      <a:alpha val="43137"/>
                    </a:srgbClr>
                  </a:outerShdw>
                </a:effectLst>
                <a:latin typeface="Segoe" pitchFamily="34" charset="0"/>
              </a:rPr>
              <a:t>자원</a:t>
            </a:r>
            <a:r>
              <a:rPr lang="en-US" altLang="ko-KR" sz="1000" dirty="0" smtClean="0">
                <a:solidFill>
                  <a:srgbClr val="0000FF"/>
                </a:solidFill>
                <a:effectLst>
                  <a:outerShdw blurRad="38100" dist="38100" dir="2700000" algn="tl">
                    <a:srgbClr val="000000">
                      <a:alpha val="43137"/>
                    </a:srgbClr>
                  </a:outerShdw>
                </a:effectLst>
                <a:latin typeface="Segoe" pitchFamily="34" charset="0"/>
              </a:rPr>
              <a:t>/</a:t>
            </a:r>
            <a:r>
              <a:rPr lang="ko-KR" altLang="en-US" sz="1000" dirty="0" smtClean="0">
                <a:solidFill>
                  <a:srgbClr val="0000FF"/>
                </a:solidFill>
                <a:effectLst>
                  <a:outerShdw blurRad="38100" dist="38100" dir="2700000" algn="tl">
                    <a:srgbClr val="000000">
                      <a:alpha val="43137"/>
                    </a:srgbClr>
                  </a:outerShdw>
                </a:effectLst>
                <a:latin typeface="Segoe" pitchFamily="34" charset="0"/>
              </a:rPr>
              <a:t>비용</a:t>
            </a:r>
            <a:endParaRPr lang="en-US" sz="1000" dirty="0" smtClean="0">
              <a:solidFill>
                <a:srgbClr val="0000FF"/>
              </a:solidFill>
              <a:effectLst>
                <a:outerShdw blurRad="38100" dist="38100" dir="2700000" algn="tl">
                  <a:srgbClr val="000000">
                    <a:alpha val="43137"/>
                  </a:srgbClr>
                </a:outerShdw>
              </a:effectLst>
              <a:latin typeface="Segoe"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87380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505BD5-07C7-4FB6-AFBC-1B7B235D23A5}" type="datetime1">
              <a:rPr lang="en-US" smtClean="0"/>
              <a:t>8/21/2014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4</a:t>
            </a:fld>
            <a:endParaRPr lang="en-US" dirty="0"/>
          </a:p>
        </p:txBody>
      </p:sp>
    </p:spTree>
    <p:extLst>
      <p:ext uri="{BB962C8B-B14F-4D97-AF65-F5344CB8AC3E}">
        <p14:creationId xmlns:p14="http://schemas.microsoft.com/office/powerpoint/2010/main" val="46778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20000"/>
          </a:bodyPr>
          <a:lstStyle/>
          <a:p>
            <a:pPr marL="342900" indent="-342900">
              <a:spcAft>
                <a:spcPts val="600"/>
              </a:spcAft>
              <a:buFont typeface="+mj-lt"/>
              <a:buNone/>
            </a:pPr>
            <a:r>
              <a:rPr lang="en-US" sz="1200" dirty="0" smtClean="0">
                <a:latin typeface="Segoe UI" pitchFamily="34" charset="0"/>
                <a:cs typeface="Segoe UI" pitchFamily="34" charset="0"/>
              </a:rPr>
              <a:t>Alternative</a:t>
            </a:r>
            <a:r>
              <a:rPr lang="en-US" sz="1200" baseline="0" dirty="0" smtClean="0">
                <a:latin typeface="Segoe UI" pitchFamily="34" charset="0"/>
                <a:cs typeface="Segoe UI" pitchFamily="34" charset="0"/>
              </a:rPr>
              <a:t> slide to #3 Business Challenge.</a:t>
            </a:r>
            <a:endParaRPr lang="en-US" sz="1200" dirty="0" smtClean="0">
              <a:latin typeface="Segoe UI" pitchFamily="34" charset="0"/>
              <a:cs typeface="Segoe UI" pitchFamily="34" charset="0"/>
            </a:endParaRPr>
          </a:p>
          <a:p>
            <a:pPr marL="342900" indent="-342900">
              <a:spcAft>
                <a:spcPts val="600"/>
              </a:spcAft>
              <a:buFont typeface="+mj-lt"/>
              <a:buNone/>
            </a:pPr>
            <a:endParaRPr lang="en-US" sz="1200" dirty="0" smtClean="0">
              <a:latin typeface="Segoe UI" pitchFamily="34" charset="0"/>
              <a:cs typeface="Segoe UI" pitchFamily="34" charset="0"/>
            </a:endParaRPr>
          </a:p>
          <a:p>
            <a:pPr marL="342900" indent="-342900">
              <a:spcAft>
                <a:spcPts val="600"/>
              </a:spcAft>
              <a:buFont typeface="+mj-lt"/>
              <a:buNone/>
            </a:pPr>
            <a:r>
              <a:rPr lang="en-US" sz="1200" dirty="0" smtClean="0">
                <a:latin typeface="Segoe UI" pitchFamily="34" charset="0"/>
                <a:cs typeface="Segoe UI" pitchFamily="34" charset="0"/>
              </a:rPr>
              <a:t>Whereas we</a:t>
            </a:r>
            <a:r>
              <a:rPr lang="en-US" sz="1200" baseline="0" dirty="0" smtClean="0">
                <a:latin typeface="Segoe UI" pitchFamily="34" charset="0"/>
                <a:cs typeface="Segoe UI" pitchFamily="34" charset="0"/>
              </a:rPr>
              <a:t> earlier looked at common challenges that businesses of all sizes face, we now want to drill down a little deeper and look at what businesses need to help them overcome the aforementioned challenges.</a:t>
            </a:r>
          </a:p>
          <a:p>
            <a:pPr marL="342900" indent="-342900">
              <a:spcAft>
                <a:spcPts val="600"/>
              </a:spcAft>
              <a:buFont typeface="+mj-lt"/>
              <a:buNone/>
            </a:pPr>
            <a:endParaRPr lang="en-US" sz="1200" dirty="0" smtClean="0">
              <a:latin typeface="Segoe UI" pitchFamily="34" charset="0"/>
              <a:cs typeface="Segoe UI" pitchFamily="34" charset="0"/>
            </a:endParaRPr>
          </a:p>
          <a:p>
            <a:pPr marL="342900" indent="-342900">
              <a:spcAft>
                <a:spcPts val="600"/>
              </a:spcAft>
              <a:buFont typeface="+mj-lt"/>
              <a:buAutoNum type="arabicPeriod"/>
            </a:pPr>
            <a:r>
              <a:rPr lang="en-US" sz="1200" dirty="0" smtClean="0">
                <a:latin typeface="Segoe UI" pitchFamily="34" charset="0"/>
                <a:cs typeface="Segoe UI" pitchFamily="34" charset="0"/>
              </a:rPr>
              <a:t>First, </a:t>
            </a:r>
            <a:r>
              <a:rPr lang="en-US" sz="1200" b="1" dirty="0" smtClean="0">
                <a:latin typeface="Segoe UI" pitchFamily="34" charset="0"/>
                <a:cs typeface="Segoe UI" pitchFamily="34" charset="0"/>
              </a:rPr>
              <a:t>gain visibility into projects and operational activities </a:t>
            </a:r>
            <a:r>
              <a:rPr lang="en-US" sz="1200" dirty="0" smtClean="0">
                <a:latin typeface="Segoe UI" pitchFamily="34" charset="0"/>
                <a:cs typeface="Segoe UI" pitchFamily="34" charset="0"/>
              </a:rPr>
              <a:t>– It’s easier to track and monitor projects if you have visibility into all of the stages and players.</a:t>
            </a:r>
          </a:p>
          <a:p>
            <a:pPr marL="342900" indent="-342900">
              <a:spcAft>
                <a:spcPts val="600"/>
              </a:spcAft>
              <a:buFont typeface="+mj-lt"/>
              <a:buAutoNum type="arabicPeriod"/>
            </a:pPr>
            <a:r>
              <a:rPr lang="en-US" sz="1200" b="1" dirty="0" smtClean="0">
                <a:latin typeface="Segoe UI" pitchFamily="34" charset="0"/>
                <a:cs typeface="Segoe UI" pitchFamily="34" charset="0"/>
              </a:rPr>
              <a:t>Objectively prioritize, optimize, and select project portfolios that best align with business strategy and maximize business value</a:t>
            </a:r>
            <a:r>
              <a:rPr lang="en-US" sz="1200" dirty="0" smtClean="0">
                <a:latin typeface="Segoe UI" pitchFamily="34" charset="0"/>
                <a:cs typeface="Segoe UI" pitchFamily="34" charset="0"/>
              </a:rPr>
              <a:t> – Choosing the best projects for your business enables you to potentially profit the most.</a:t>
            </a:r>
          </a:p>
          <a:p>
            <a:pPr marL="342900" indent="-342900">
              <a:spcAft>
                <a:spcPts val="600"/>
              </a:spcAft>
              <a:buFont typeface="+mj-lt"/>
              <a:buAutoNum type="arabicPeriod"/>
            </a:pPr>
            <a:r>
              <a:rPr lang="en-US" sz="1200" b="1" dirty="0" smtClean="0">
                <a:latin typeface="Segoe UI" pitchFamily="34" charset="0"/>
                <a:cs typeface="Segoe UI" pitchFamily="34" charset="0"/>
              </a:rPr>
              <a:t>Proactively and reactively manage resources </a:t>
            </a:r>
            <a:r>
              <a:rPr lang="en-US" sz="1200" dirty="0" smtClean="0">
                <a:latin typeface="Segoe UI" pitchFamily="34" charset="0"/>
                <a:cs typeface="Segoe UI" pitchFamily="34" charset="0"/>
              </a:rPr>
              <a:t>– Managing resources both in material and personnel, can be difficult. Your</a:t>
            </a:r>
            <a:r>
              <a:rPr lang="en-US" sz="1200" baseline="0" dirty="0" smtClean="0">
                <a:latin typeface="Segoe UI" pitchFamily="34" charset="0"/>
                <a:cs typeface="Segoe UI" pitchFamily="34" charset="0"/>
              </a:rPr>
              <a:t> business needs tools that enable you to prevent problems from occurring and quickly correcting problems when they do occur. This way, you can cover all of your bases no matter what situation arises.</a:t>
            </a:r>
            <a:r>
              <a:rPr lang="en-US" sz="1200" dirty="0" smtClean="0">
                <a:latin typeface="Segoe UI" pitchFamily="34" charset="0"/>
                <a:cs typeface="Segoe UI" pitchFamily="34" charset="0"/>
              </a:rPr>
              <a:t> </a:t>
            </a:r>
          </a:p>
          <a:p>
            <a:pPr marL="342900" indent="-342900">
              <a:spcAft>
                <a:spcPts val="600"/>
              </a:spcAft>
              <a:buFont typeface="+mj-lt"/>
              <a:buAutoNum type="arabicPeriod"/>
            </a:pPr>
            <a:r>
              <a:rPr lang="en-US" sz="1200" b="1" dirty="0" smtClean="0">
                <a:latin typeface="Segoe UI" pitchFamily="34" charset="0"/>
                <a:cs typeface="Segoe UI" pitchFamily="34" charset="0"/>
              </a:rPr>
              <a:t>Control and measure project and portfolio financial performance </a:t>
            </a:r>
            <a:r>
              <a:rPr lang="en-US" sz="1200" dirty="0" smtClean="0">
                <a:latin typeface="Segoe UI" pitchFamily="34" charset="0"/>
                <a:cs typeface="Segoe UI" pitchFamily="34" charset="0"/>
              </a:rPr>
              <a:t>– Your business needs to be able to measure performance and at the same time control costs.</a:t>
            </a:r>
          </a:p>
          <a:p>
            <a:pPr marL="342900" indent="-342900">
              <a:spcAft>
                <a:spcPts val="600"/>
              </a:spcAft>
              <a:buFont typeface="+mj-lt"/>
              <a:buAutoNum type="arabicPeriod"/>
            </a:pPr>
            <a:r>
              <a:rPr lang="en-US" sz="1200" b="1" dirty="0" smtClean="0">
                <a:latin typeface="Segoe UI" pitchFamily="34" charset="0"/>
                <a:cs typeface="Segoe UI" pitchFamily="34" charset="0"/>
              </a:rPr>
              <a:t>Improve communication, information sharing, collaboration – </a:t>
            </a:r>
            <a:r>
              <a:rPr lang="en-US" sz="1200" b="0" dirty="0" smtClean="0">
                <a:latin typeface="Segoe UI" pitchFamily="34" charset="0"/>
                <a:cs typeface="Segoe UI" pitchFamily="34" charset="0"/>
              </a:rPr>
              <a:t>Effective communication and collaboration leads to unified project management, reducing</a:t>
            </a:r>
            <a:r>
              <a:rPr lang="en-US" sz="1200" b="0" baseline="0" dirty="0" smtClean="0">
                <a:latin typeface="Segoe UI" pitchFamily="34" charset="0"/>
                <a:cs typeface="Segoe UI" pitchFamily="34" charset="0"/>
              </a:rPr>
              <a:t> errors and improving decision-making and end results. </a:t>
            </a:r>
            <a:endParaRPr lang="en-US" sz="1200" b="0" dirty="0" smtClean="0">
              <a:latin typeface="Segoe UI" pitchFamily="34" charset="0"/>
              <a:cs typeface="Segoe UI" pitchFamily="34" charset="0"/>
            </a:endParaRPr>
          </a:p>
          <a:p>
            <a:pPr marL="342900" indent="-342900">
              <a:spcAft>
                <a:spcPts val="600"/>
              </a:spcAft>
              <a:buFont typeface="+mj-lt"/>
              <a:buAutoNum type="arabicPeriod"/>
            </a:pPr>
            <a:r>
              <a:rPr lang="en-US" sz="1200" b="1" dirty="0" smtClean="0">
                <a:latin typeface="Segoe UI" pitchFamily="34" charset="0"/>
                <a:cs typeface="Segoe UI" pitchFamily="34" charset="0"/>
              </a:rPr>
              <a:t>Identify, mitigate, and communicate issues and risks </a:t>
            </a:r>
            <a:r>
              <a:rPr lang="en-US" sz="1200" dirty="0" smtClean="0">
                <a:latin typeface="Segoe UI" pitchFamily="34" charset="0"/>
                <a:cs typeface="Segoe UI" pitchFamily="34" charset="0"/>
              </a:rPr>
              <a:t>– No project comes without risks. You need to be able to proactively identify issues and risks and create a</a:t>
            </a:r>
            <a:r>
              <a:rPr lang="en-US" sz="1200" baseline="0" dirty="0" smtClean="0">
                <a:latin typeface="Segoe UI" pitchFamily="34" charset="0"/>
                <a:cs typeface="Segoe UI" pitchFamily="34" charset="0"/>
              </a:rPr>
              <a:t> methodology should any of these issues come to fruition.</a:t>
            </a:r>
            <a:endParaRPr lang="en-US" sz="1200" dirty="0" smtClean="0">
              <a:latin typeface="Segoe UI" pitchFamily="34" charset="0"/>
              <a:cs typeface="Segoe UI" pitchFamily="34" charset="0"/>
            </a:endParaRPr>
          </a:p>
          <a:p>
            <a:pPr marL="342900" indent="-342900">
              <a:spcAft>
                <a:spcPts val="600"/>
              </a:spcAft>
              <a:buFont typeface="+mj-lt"/>
              <a:buAutoNum type="arabicPeriod"/>
            </a:pPr>
            <a:r>
              <a:rPr lang="en-US" sz="1200" b="1" dirty="0" smtClean="0">
                <a:latin typeface="Segoe UI" pitchFamily="34" charset="0"/>
                <a:cs typeface="Segoe UI" pitchFamily="34" charset="0"/>
              </a:rPr>
              <a:t>Invest in scalable, connectible, and extensible platforms </a:t>
            </a:r>
            <a:r>
              <a:rPr lang="en-US" sz="1200" b="0" dirty="0" smtClean="0">
                <a:latin typeface="Segoe UI" pitchFamily="34" charset="0"/>
                <a:cs typeface="Segoe UI" pitchFamily="34" charset="0"/>
              </a:rPr>
              <a:t>– The best solutions utilize</a:t>
            </a:r>
            <a:r>
              <a:rPr lang="en-US" sz="1200" b="0" baseline="0" dirty="0" smtClean="0">
                <a:latin typeface="Segoe UI" pitchFamily="34" charset="0"/>
                <a:cs typeface="Segoe UI" pitchFamily="34" charset="0"/>
              </a:rPr>
              <a:t> existing pieces of your infrastructure. They also are easy to scale, enabling you to get a greater return on your existing investments as well as a greater return on new investments.</a:t>
            </a:r>
            <a:endParaRPr lang="en-US" b="1" dirty="0" smtClean="0"/>
          </a:p>
          <a:p>
            <a:endParaRPr lang="en-US" dirty="0"/>
          </a:p>
        </p:txBody>
      </p:sp>
      <p:sp>
        <p:nvSpPr>
          <p:cNvPr id="4" name="Slide Number Placeholder 3"/>
          <p:cNvSpPr>
            <a:spLocks noGrp="1"/>
          </p:cNvSpPr>
          <p:nvPr>
            <p:ph type="sldNum" sz="quarter" idx="10"/>
          </p:nvPr>
        </p:nvSpPr>
        <p:spPr/>
        <p:txBody>
          <a:bodyPr/>
          <a:lstStyle/>
          <a:p>
            <a:fld id="{31AA34AB-0407-4AF2-8983-A8054D74959F}" type="slidenum">
              <a:rPr lang="en-US" smtClean="0"/>
              <a:pPr/>
              <a:t>5</a:t>
            </a:fld>
            <a:endParaRPr lang="en-US"/>
          </a:p>
        </p:txBody>
      </p:sp>
    </p:spTree>
    <p:extLst>
      <p:ext uri="{BB962C8B-B14F-4D97-AF65-F5344CB8AC3E}">
        <p14:creationId xmlns:p14="http://schemas.microsoft.com/office/powerpoint/2010/main" val="253147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A8DFBF3D-88D7-4BB0-91BF-0C9887096FEB}" type="slidenum">
              <a:rPr lang="en-US" smtClean="0"/>
              <a:pPr/>
              <a:t>7</a:t>
            </a:fld>
            <a:endParaRPr lang="en-US" dirty="0"/>
          </a:p>
        </p:txBody>
      </p:sp>
    </p:spTree>
    <p:extLst>
      <p:ext uri="{BB962C8B-B14F-4D97-AF65-F5344CB8AC3E}">
        <p14:creationId xmlns:p14="http://schemas.microsoft.com/office/powerpoint/2010/main" val="427519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A8DFBF3D-88D7-4BB0-91BF-0C9887096FEB}" type="slidenum">
              <a:rPr lang="en-US" smtClean="0"/>
              <a:pPr/>
              <a:t>8</a:t>
            </a:fld>
            <a:endParaRPr lang="en-US" dirty="0"/>
          </a:p>
        </p:txBody>
      </p:sp>
    </p:spTree>
    <p:extLst>
      <p:ext uri="{BB962C8B-B14F-4D97-AF65-F5344CB8AC3E}">
        <p14:creationId xmlns:p14="http://schemas.microsoft.com/office/powerpoint/2010/main" val="272753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30588"/>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A8DFBF3D-88D7-4BB0-91BF-0C9887096FEB}" type="slidenum">
              <a:rPr lang="en-US" smtClean="0"/>
              <a:pPr/>
              <a:t>9</a:t>
            </a:fld>
            <a:endParaRPr lang="en-US" dirty="0"/>
          </a:p>
        </p:txBody>
      </p:sp>
    </p:spTree>
    <p:extLst>
      <p:ext uri="{BB962C8B-B14F-4D97-AF65-F5344CB8AC3E}">
        <p14:creationId xmlns:p14="http://schemas.microsoft.com/office/powerpoint/2010/main" val="63742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lstStyle/>
          <a:p>
            <a:r>
              <a:rPr lang="ko-KR" altLang="en-US" dirty="0" smtClean="0"/>
              <a:t>대부분의 기업이 </a:t>
            </a:r>
            <a:r>
              <a:rPr lang="en-US" altLang="ko-KR" dirty="0" smtClean="0"/>
              <a:t>PMS</a:t>
            </a:r>
            <a:r>
              <a:rPr lang="ko-KR" altLang="en-US" dirty="0" smtClean="0"/>
              <a:t>를 가지고 있지만</a:t>
            </a:r>
            <a:r>
              <a:rPr lang="en-US" altLang="ko-KR" dirty="0" smtClean="0"/>
              <a:t>.. </a:t>
            </a:r>
            <a:r>
              <a:rPr lang="ko-KR" altLang="en-US" dirty="0" smtClean="0"/>
              <a:t>과연 잘 사용하는가</a:t>
            </a:r>
            <a:r>
              <a:rPr lang="en-US" altLang="ko-KR" dirty="0" smtClean="0"/>
              <a:t>?</a:t>
            </a:r>
          </a:p>
          <a:p>
            <a:r>
              <a:rPr lang="en-US" altLang="ko-KR" dirty="0" smtClean="0"/>
              <a:t>Why? </a:t>
            </a:r>
            <a:r>
              <a:rPr lang="ko-KR" altLang="en-US" dirty="0" smtClean="0"/>
              <a:t>어렵다</a:t>
            </a:r>
            <a:r>
              <a:rPr lang="en-US" altLang="ko-KR" dirty="0" smtClean="0"/>
              <a:t>.. </a:t>
            </a:r>
            <a:r>
              <a:rPr lang="ko-KR" altLang="en-US" dirty="0" smtClean="0"/>
              <a:t>지겹다</a:t>
            </a:r>
            <a:r>
              <a:rPr lang="en-US" altLang="ko-KR" dirty="0" smtClean="0"/>
              <a:t>.. </a:t>
            </a:r>
            <a:r>
              <a:rPr lang="ko-KR" altLang="en-US" dirty="0" err="1" smtClean="0"/>
              <a:t>내업무와는</a:t>
            </a:r>
            <a:r>
              <a:rPr lang="ko-KR" altLang="en-US" dirty="0" smtClean="0"/>
              <a:t> 상관이 없다</a:t>
            </a:r>
            <a:r>
              <a:rPr lang="en-US" altLang="ko-KR" dirty="0" smtClean="0"/>
              <a:t>.. </a:t>
            </a:r>
          </a:p>
          <a:p>
            <a:r>
              <a:rPr lang="ko-KR" altLang="en-US" dirty="0" smtClean="0"/>
              <a:t>그러나</a:t>
            </a:r>
            <a:r>
              <a:rPr lang="en-US" altLang="ko-KR" dirty="0" smtClean="0"/>
              <a:t>.. </a:t>
            </a:r>
            <a:r>
              <a:rPr lang="ko-KR" altLang="en-US" dirty="0" smtClean="0"/>
              <a:t>반드시 필요하다</a:t>
            </a:r>
            <a:r>
              <a:rPr lang="en-US" altLang="ko-KR" dirty="0" smtClean="0"/>
              <a:t>.</a:t>
            </a:r>
          </a:p>
          <a:p>
            <a:endParaRPr lang="en-US" altLang="ko-KR" dirty="0" smtClean="0"/>
          </a:p>
          <a:p>
            <a:r>
              <a:rPr lang="ko-KR" altLang="en-US" dirty="0" smtClean="0"/>
              <a:t>협업기반의 </a:t>
            </a:r>
            <a:r>
              <a:rPr lang="en-US" altLang="ko-KR" dirty="0" smtClean="0"/>
              <a:t>PMS</a:t>
            </a:r>
            <a:r>
              <a:rPr lang="ko-KR" altLang="en-US" dirty="0" smtClean="0"/>
              <a:t>가 반드시 필요</a:t>
            </a:r>
            <a:r>
              <a:rPr lang="en-US" altLang="ko-KR" dirty="0" smtClean="0"/>
              <a:t>.. </a:t>
            </a:r>
            <a:r>
              <a:rPr lang="en-US" altLang="ko-KR" dirty="0" smtClean="0">
                <a:sym typeface="Wingdings" panose="05000000000000000000" pitchFamily="2" charset="2"/>
              </a:rPr>
              <a:t> Global</a:t>
            </a:r>
            <a:r>
              <a:rPr lang="en-US" altLang="ko-KR" baseline="0" dirty="0" smtClean="0">
                <a:sym typeface="Wingdings" panose="05000000000000000000" pitchFamily="2" charset="2"/>
              </a:rPr>
              <a:t> </a:t>
            </a:r>
            <a:r>
              <a:rPr lang="ko-KR" altLang="en-US" baseline="0" dirty="0" smtClean="0">
                <a:sym typeface="Wingdings" panose="05000000000000000000" pitchFamily="2" charset="2"/>
              </a:rPr>
              <a:t>협력</a:t>
            </a:r>
            <a:r>
              <a:rPr lang="en-US" altLang="ko-KR" baseline="0" dirty="0" smtClean="0">
                <a:sym typeface="Wingdings" panose="05000000000000000000" pitchFamily="2" charset="2"/>
              </a:rPr>
              <a:t>.. Project Deploy</a:t>
            </a:r>
            <a:r>
              <a:rPr lang="ko-KR" altLang="en-US" baseline="0" dirty="0" smtClean="0">
                <a:sym typeface="Wingdings" panose="05000000000000000000" pitchFamily="2" charset="2"/>
              </a:rPr>
              <a:t>의 </a:t>
            </a:r>
            <a:r>
              <a:rPr lang="ko-KR" altLang="en-US" baseline="0" dirty="0" err="1" smtClean="0">
                <a:sym typeface="Wingdings" panose="05000000000000000000" pitchFamily="2" charset="2"/>
              </a:rPr>
              <a:t>즉시성이</a:t>
            </a:r>
            <a:r>
              <a:rPr lang="ko-KR" altLang="en-US" baseline="0" dirty="0" smtClean="0">
                <a:sym typeface="Wingdings" panose="05000000000000000000" pitchFamily="2" charset="2"/>
              </a:rPr>
              <a:t> 보장</a:t>
            </a:r>
            <a:r>
              <a:rPr lang="en-US" altLang="ko-KR" baseline="0" dirty="0" smtClean="0">
                <a:sym typeface="Wingdings" panose="05000000000000000000" pitchFamily="2" charset="2"/>
              </a:rPr>
              <a:t>.</a:t>
            </a:r>
            <a:endParaRPr lang="ko-KR" altLang="en-US" dirty="0"/>
          </a:p>
        </p:txBody>
      </p:sp>
      <p:sp>
        <p:nvSpPr>
          <p:cNvPr id="4" name="슬라이드 번호 개체 틀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328925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15"/>
            <a:ext cx="8363938" cy="69249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7" y="1447800"/>
            <a:ext cx="8363938"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1"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87876" y="6114697"/>
            <a:ext cx="1016041" cy="62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15367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or Block Header on Left &amp; Text on Right ">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white">
          <a:xfrm>
            <a:off x="4652988" y="0"/>
            <a:ext cx="4491017" cy="68580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109" fontAlgn="base">
              <a:spcBef>
                <a:spcPct val="0"/>
              </a:spcBef>
              <a:spcAft>
                <a:spcPct val="0"/>
              </a:spcAft>
            </a:pPr>
            <a:endParaRPr lang="en-US" sz="2299"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401277" y="1459101"/>
            <a:ext cx="2459876" cy="1661993"/>
          </a:xfrm>
          <a:prstGeom prst="rect">
            <a:avLst/>
          </a:prstGeom>
        </p:spPr>
        <p:txBody>
          <a:bodyPr lIns="121899" tIns="60949" rIns="121899" bIns="60949">
            <a:noAutofit/>
          </a:bodyPr>
          <a:lstStyle>
            <a:lvl1pPr marL="0" indent="0">
              <a:buNone/>
              <a:defRPr sz="4000" b="0" cap="none" baseline="0">
                <a:solidFill>
                  <a:schemeClr val="bg1"/>
                </a:solidFill>
                <a:latin typeface="+mj-lt"/>
              </a:defRPr>
            </a:lvl1pPr>
            <a:lvl2pPr marL="609498" indent="0">
              <a:buNone/>
              <a:defRPr sz="2701" b="1"/>
            </a:lvl2pPr>
            <a:lvl3pPr marL="1218998" indent="0">
              <a:buNone/>
              <a:defRPr sz="2399" b="1"/>
            </a:lvl3pPr>
            <a:lvl4pPr marL="1828495" indent="0">
              <a:buNone/>
              <a:defRPr sz="2099" b="1"/>
            </a:lvl4pPr>
            <a:lvl5pPr marL="2437993" indent="0">
              <a:buNone/>
              <a:defRPr sz="2099" b="1"/>
            </a:lvl5pPr>
            <a:lvl6pPr marL="3047491" indent="0">
              <a:buNone/>
              <a:defRPr sz="2099" b="1"/>
            </a:lvl6pPr>
            <a:lvl7pPr marL="3656988" indent="0">
              <a:buNone/>
              <a:defRPr sz="2099" b="1"/>
            </a:lvl7pPr>
            <a:lvl8pPr marL="4266488" indent="0">
              <a:buNone/>
              <a:defRPr sz="2099" b="1"/>
            </a:lvl8pPr>
            <a:lvl9pPr marL="4875987"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289326" y="1625463"/>
            <a:ext cx="4114627" cy="332399"/>
          </a:xfrm>
          <a:prstGeom prst="rect">
            <a:avLst/>
          </a:prstGeom>
        </p:spPr>
        <p:txBody>
          <a:bodyPr lIns="121899" tIns="60949" rIns="121899" bIns="60949">
            <a:noAutofit/>
          </a:bodyPr>
          <a:lstStyle>
            <a:lvl1pPr marL="0" indent="0">
              <a:spcBef>
                <a:spcPts val="1200"/>
              </a:spcBef>
              <a:buNone/>
              <a:defRPr lang="en-US" sz="2000" kern="1200" spc="0" dirty="0" smtClean="0">
                <a:solidFill>
                  <a:srgbClr val="009E49"/>
                </a:solidFill>
                <a:latin typeface="+mn-lt"/>
                <a:ea typeface="+mn-ea"/>
                <a:cs typeface="Segoe UI" pitchFamily="34" charset="0"/>
              </a:defRPr>
            </a:lvl1pPr>
            <a:lvl2pPr marL="914249" indent="-380935">
              <a:defRPr lang="en-US" sz="2099" kern="1200" dirty="0" smtClean="0">
                <a:solidFill>
                  <a:schemeClr val="bg2">
                    <a:lumMod val="50000"/>
                  </a:schemeClr>
                </a:solidFill>
                <a:latin typeface="+mn-lt"/>
                <a:ea typeface="+mn-ea"/>
                <a:cs typeface="Arial" pitchFamily="34" charset="0"/>
              </a:defRPr>
            </a:lvl2pPr>
            <a:lvl3pPr marL="914249" indent="-228563">
              <a:defRPr lang="en-US" sz="1900" kern="1200" dirty="0" smtClean="0">
                <a:solidFill>
                  <a:schemeClr val="bg2">
                    <a:lumMod val="50000"/>
                  </a:schemeClr>
                </a:solidFill>
                <a:latin typeface="+mn-lt"/>
                <a:ea typeface="+mn-ea"/>
                <a:cs typeface="Arial" pitchFamily="34" charset="0"/>
              </a:defRPr>
            </a:lvl3pPr>
            <a:lvl4pPr marL="1218998" indent="-228563">
              <a:defRPr lang="en-US" sz="1600" kern="1200" dirty="0" smtClean="0">
                <a:solidFill>
                  <a:schemeClr val="bg2">
                    <a:lumMod val="50000"/>
                  </a:schemeClr>
                </a:solidFill>
                <a:latin typeface="+mn-lt"/>
                <a:ea typeface="+mn-ea"/>
                <a:cs typeface="Arial" pitchFamily="34" charset="0"/>
              </a:defRPr>
            </a:lvl4pPr>
            <a:lvl5pPr marL="1447559" indent="-228563">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dirty="0" smtClean="0"/>
              <a:t>Click to edit Master text styles</a:t>
            </a:r>
          </a:p>
        </p:txBody>
      </p:sp>
      <p:pic>
        <p:nvPicPr>
          <p:cNvPr id="8" name="Picture 2"/>
          <p:cNvPicPr>
            <a:picLocks noChangeAspect="1" noChangeArrowheads="1"/>
          </p:cNvPicPr>
          <p:nvPr userDrawn="1"/>
        </p:nvPicPr>
        <p:blipFill>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a:fillRect/>
          </a:stretch>
        </p:blipFill>
        <p:spPr bwMode="auto">
          <a:xfrm>
            <a:off x="8186056" y="6425452"/>
            <a:ext cx="854143" cy="4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5969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 Block Header on Left &amp; Text on Right ">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white">
          <a:xfrm>
            <a:off x="5" y="0"/>
            <a:ext cx="4491017" cy="68580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109" fontAlgn="base">
              <a:spcBef>
                <a:spcPct val="0"/>
              </a:spcBef>
              <a:spcAft>
                <a:spcPct val="0"/>
              </a:spcAft>
            </a:pPr>
            <a:endParaRPr lang="en-US" sz="2299"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282852" y="1411476"/>
            <a:ext cx="3925323" cy="1661993"/>
          </a:xfrm>
          <a:prstGeom prst="rect">
            <a:avLst/>
          </a:prstGeom>
        </p:spPr>
        <p:txBody>
          <a:bodyPr lIns="121899" tIns="60949" rIns="121899" bIns="60949">
            <a:noAutofit/>
          </a:bodyPr>
          <a:lstStyle>
            <a:lvl1pPr marL="0" indent="0">
              <a:buNone/>
              <a:defRPr sz="4000" b="0" cap="none" baseline="0">
                <a:solidFill>
                  <a:schemeClr val="bg1"/>
                </a:solidFill>
                <a:latin typeface="+mj-lt"/>
              </a:defRPr>
            </a:lvl1pPr>
            <a:lvl2pPr marL="609498" indent="0">
              <a:buNone/>
              <a:defRPr sz="2701" b="1"/>
            </a:lvl2pPr>
            <a:lvl3pPr marL="1218998" indent="0">
              <a:buNone/>
              <a:defRPr sz="2399" b="1"/>
            </a:lvl3pPr>
            <a:lvl4pPr marL="1828495" indent="0">
              <a:buNone/>
              <a:defRPr sz="2099" b="1"/>
            </a:lvl4pPr>
            <a:lvl5pPr marL="2437993" indent="0">
              <a:buNone/>
              <a:defRPr sz="2099" b="1"/>
            </a:lvl5pPr>
            <a:lvl6pPr marL="3047491" indent="0">
              <a:buNone/>
              <a:defRPr sz="2099" b="1"/>
            </a:lvl6pPr>
            <a:lvl7pPr marL="3656988" indent="0">
              <a:buNone/>
              <a:defRPr sz="2099" b="1"/>
            </a:lvl7pPr>
            <a:lvl8pPr marL="4266488" indent="0">
              <a:buNone/>
              <a:defRPr sz="2099" b="1"/>
            </a:lvl8pPr>
            <a:lvl9pPr marL="4875987"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4841183" y="1634987"/>
            <a:ext cx="4114627" cy="332399"/>
          </a:xfrm>
          <a:prstGeom prst="rect">
            <a:avLst/>
          </a:prstGeom>
        </p:spPr>
        <p:txBody>
          <a:bodyPr lIns="121899" tIns="60949" rIns="121899" bIns="60949">
            <a:noAutofit/>
          </a:bodyPr>
          <a:lstStyle>
            <a:lvl1pPr marL="0" indent="0">
              <a:spcBef>
                <a:spcPts val="1200"/>
              </a:spcBef>
              <a:buNone/>
              <a:defRPr lang="en-US" sz="2000" kern="1200" spc="0" dirty="0" smtClean="0">
                <a:solidFill>
                  <a:srgbClr val="009E49"/>
                </a:solidFill>
                <a:latin typeface="+mn-lt"/>
                <a:ea typeface="+mn-ea"/>
                <a:cs typeface="Segoe UI" pitchFamily="34" charset="0"/>
              </a:defRPr>
            </a:lvl1pPr>
            <a:lvl2pPr marL="914249" indent="-380935">
              <a:defRPr lang="en-US" sz="2099" kern="1200" dirty="0" smtClean="0">
                <a:solidFill>
                  <a:schemeClr val="bg2">
                    <a:lumMod val="50000"/>
                  </a:schemeClr>
                </a:solidFill>
                <a:latin typeface="+mn-lt"/>
                <a:ea typeface="+mn-ea"/>
                <a:cs typeface="Arial" pitchFamily="34" charset="0"/>
              </a:defRPr>
            </a:lvl2pPr>
            <a:lvl3pPr marL="914249" indent="-228563">
              <a:defRPr lang="en-US" sz="1900" kern="1200" dirty="0" smtClean="0">
                <a:solidFill>
                  <a:schemeClr val="bg2">
                    <a:lumMod val="50000"/>
                  </a:schemeClr>
                </a:solidFill>
                <a:latin typeface="+mn-lt"/>
                <a:ea typeface="+mn-ea"/>
                <a:cs typeface="Arial" pitchFamily="34" charset="0"/>
              </a:defRPr>
            </a:lvl3pPr>
            <a:lvl4pPr marL="1218998" indent="-228563">
              <a:defRPr lang="en-US" sz="1600" kern="1200" dirty="0" smtClean="0">
                <a:solidFill>
                  <a:schemeClr val="bg2">
                    <a:lumMod val="50000"/>
                  </a:schemeClr>
                </a:solidFill>
                <a:latin typeface="+mn-lt"/>
                <a:ea typeface="+mn-ea"/>
                <a:cs typeface="Arial" pitchFamily="34" charset="0"/>
              </a:defRPr>
            </a:lvl4pPr>
            <a:lvl5pPr marL="1447559" indent="-228563">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dirty="0" smtClean="0"/>
              <a:t>Click to edit Master text styles</a:t>
            </a:r>
          </a:p>
        </p:txBody>
      </p:sp>
      <p:sp>
        <p:nvSpPr>
          <p:cNvPr id="7" name="TextBox 6"/>
          <p:cNvSpPr txBox="1"/>
          <p:nvPr userDrawn="1"/>
        </p:nvSpPr>
        <p:spPr>
          <a:xfrm>
            <a:off x="8001002" y="6501667"/>
            <a:ext cx="1219200" cy="276999"/>
          </a:xfrm>
          <a:prstGeom prst="rect">
            <a:avLst/>
          </a:prstGeom>
          <a:noFill/>
        </p:spPr>
        <p:txBody>
          <a:bodyPr wrap="square" lIns="0" tIns="0" rIns="0" bIns="0" rtlCol="0" anchor="ctr">
            <a:spAutoFit/>
          </a:bodyPr>
          <a:lstStyle/>
          <a:p>
            <a:pPr algn="ctr" defTabSz="684801"/>
            <a:r>
              <a:rPr lang="en-US" sz="1800" spc="-53" dirty="0" smtClean="0">
                <a:solidFill>
                  <a:srgbClr val="009E49"/>
                </a:solidFill>
                <a:latin typeface="Segoe Pro" pitchFamily="34" charset="0"/>
              </a:rPr>
              <a:t>Project</a:t>
            </a:r>
          </a:p>
        </p:txBody>
      </p:sp>
    </p:spTree>
    <p:extLst>
      <p:ext uri="{BB962C8B-B14F-4D97-AF65-F5344CB8AC3E}">
        <p14:creationId xmlns:p14="http://schemas.microsoft.com/office/powerpoint/2010/main" val="27022883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2123728" y="274651"/>
            <a:ext cx="6563072" cy="850105"/>
          </a:xfrm>
        </p:spPr>
        <p:txBody>
          <a:bodyPr>
            <a:normAutofit/>
          </a:bodyPr>
          <a:lstStyle>
            <a:lvl1pPr algn="l">
              <a:defRPr sz="3999" b="1"/>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p:txBody>
          <a:bodyPr/>
          <a:lstStyle/>
          <a:p>
            <a:fld id="{7A5F34AA-8B97-49CD-8650-B16F40D517DC}" type="datetimeFigureOut">
              <a:rPr lang="ko-KR" altLang="en-US" smtClean="0"/>
              <a:t>2014-08-21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99B4AED-43F6-4934-A912-D89CFA372D5C}" type="slidenum">
              <a:rPr lang="ko-KR" altLang="en-US" smtClean="0"/>
              <a:t>‹#›</a:t>
            </a:fld>
            <a:endParaRPr lang="ko-KR" altLang="en-US"/>
          </a:p>
        </p:txBody>
      </p:sp>
    </p:spTree>
    <p:extLst>
      <p:ext uri="{BB962C8B-B14F-4D97-AF65-F5344CB8AC3E}">
        <p14:creationId xmlns:p14="http://schemas.microsoft.com/office/powerpoint/2010/main" val="6501144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65084" y="133106"/>
            <a:ext cx="8211373" cy="736468"/>
          </a:xfrm>
        </p:spPr>
        <p:txBody>
          <a:bodyPr>
            <a:noAutofit/>
          </a:bodyPr>
          <a:lstStyle>
            <a:lvl1pPr algn="l">
              <a:defRPr sz="3999" b="1"/>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1005704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발표명">
    <p:spTree>
      <p:nvGrpSpPr>
        <p:cNvPr id="1" name=""/>
        <p:cNvGrpSpPr/>
        <p:nvPr/>
      </p:nvGrpSpPr>
      <p:grpSpPr>
        <a:xfrm>
          <a:off x="0" y="0"/>
          <a:ext cx="0" cy="0"/>
          <a:chOff x="0" y="0"/>
          <a:chExt cx="0" cy="0"/>
        </a:xfrm>
      </p:grpSpPr>
      <p:sp>
        <p:nvSpPr>
          <p:cNvPr id="2" name="제목 1"/>
          <p:cNvSpPr>
            <a:spLocks noGrp="1"/>
          </p:cNvSpPr>
          <p:nvPr>
            <p:ph type="title"/>
          </p:nvPr>
        </p:nvSpPr>
        <p:spPr>
          <a:xfrm>
            <a:off x="251520" y="2745768"/>
            <a:ext cx="8640960" cy="1362075"/>
          </a:xfrm>
        </p:spPr>
        <p:txBody>
          <a:bodyPr anchor="t">
            <a:normAutofit/>
          </a:bodyPr>
          <a:lstStyle>
            <a:lvl1pPr algn="ctr">
              <a:defRPr sz="5332" b="1" cap="all">
                <a:solidFill>
                  <a:schemeClr val="bg1"/>
                </a:solidFill>
              </a:defRPr>
            </a:lvl1pPr>
          </a:lstStyle>
          <a:p>
            <a:endParaRPr lang="ko-KR" altLang="en-US" dirty="0"/>
          </a:p>
        </p:txBody>
      </p:sp>
    </p:spTree>
    <p:extLst>
      <p:ext uri="{BB962C8B-B14F-4D97-AF65-F5344CB8AC3E}">
        <p14:creationId xmlns:p14="http://schemas.microsoft.com/office/powerpoint/2010/main" val="20736621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간지">
    <p:spTree>
      <p:nvGrpSpPr>
        <p:cNvPr id="1" name=""/>
        <p:cNvGrpSpPr/>
        <p:nvPr/>
      </p:nvGrpSpPr>
      <p:grpSpPr>
        <a:xfrm>
          <a:off x="0" y="0"/>
          <a:ext cx="0" cy="0"/>
          <a:chOff x="0" y="0"/>
          <a:chExt cx="0" cy="0"/>
        </a:xfrm>
      </p:grpSpPr>
      <p:sp>
        <p:nvSpPr>
          <p:cNvPr id="7" name="제목 1"/>
          <p:cNvSpPr>
            <a:spLocks noGrp="1"/>
          </p:cNvSpPr>
          <p:nvPr>
            <p:ph type="title" hasCustomPrompt="1"/>
          </p:nvPr>
        </p:nvSpPr>
        <p:spPr>
          <a:xfrm>
            <a:off x="251520" y="2745768"/>
            <a:ext cx="8640960" cy="1362075"/>
          </a:xfrm>
        </p:spPr>
        <p:txBody>
          <a:bodyPr anchor="t">
            <a:normAutofit/>
          </a:bodyPr>
          <a:lstStyle>
            <a:lvl1pPr algn="ctr">
              <a:defRPr sz="5332" b="1" cap="all" baseline="0">
                <a:solidFill>
                  <a:schemeClr val="bg1"/>
                </a:solidFill>
              </a:defRPr>
            </a:lvl1pPr>
          </a:lstStyle>
          <a:p>
            <a:r>
              <a:rPr lang="ko-KR" altLang="en-US" dirty="0" smtClean="0"/>
              <a:t>간지</a:t>
            </a:r>
            <a:r>
              <a:rPr lang="en-US" altLang="ko-KR" dirty="0" smtClean="0"/>
              <a:t> </a:t>
            </a:r>
            <a:r>
              <a:rPr lang="ko-KR" altLang="en-US" dirty="0" smtClean="0"/>
              <a:t>제목을 입력하십시오</a:t>
            </a:r>
            <a:r>
              <a:rPr lang="en-US" altLang="ko-KR" dirty="0" smtClean="0"/>
              <a:t>.</a:t>
            </a:r>
            <a:endParaRPr lang="ko-KR" altLang="en-US" dirty="0"/>
          </a:p>
        </p:txBody>
      </p:sp>
      <p:pic>
        <p:nvPicPr>
          <p:cNvPr id="2" name="Picture 2" descr="C:\Users\Buster\Desktop\PPT 템플릿\PPT 16-9-Modern Collaboration Color-3 copy.jp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7782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457200" y="1200162"/>
            <a:ext cx="4038600" cy="3394075"/>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200162"/>
            <a:ext cx="4038600" cy="3394075"/>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7A5F34AA-8B97-49CD-8650-B16F40D517DC}" type="datetimeFigureOut">
              <a:rPr lang="ko-KR" altLang="en-US" smtClean="0"/>
              <a:t>2014-08-21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99B4AED-43F6-4934-A912-D89CFA372D5C}" type="slidenum">
              <a:rPr lang="ko-KR" altLang="en-US" smtClean="0"/>
              <a:t>‹#›</a:t>
            </a:fld>
            <a:endParaRPr lang="ko-KR" altLang="en-US"/>
          </a:p>
        </p:txBody>
      </p:sp>
    </p:spTree>
    <p:extLst>
      <p:ext uri="{BB962C8B-B14F-4D97-AF65-F5344CB8AC3E}">
        <p14:creationId xmlns:p14="http://schemas.microsoft.com/office/powerpoint/2010/main" val="107666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9"/>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7"/>
            <a:ext cx="4040188" cy="639763"/>
          </a:xfrm>
        </p:spPr>
        <p:txBody>
          <a:bodyPr anchor="b"/>
          <a:lstStyle>
            <a:lvl1pPr marL="0" indent="0">
              <a:buNone/>
              <a:defRPr sz="3199" b="1"/>
            </a:lvl1pPr>
            <a:lvl2pPr marL="609478" indent="0">
              <a:buNone/>
              <a:defRPr sz="2666" b="1"/>
            </a:lvl2pPr>
            <a:lvl3pPr marL="1218955" indent="0">
              <a:buNone/>
              <a:defRPr sz="2399" b="1"/>
            </a:lvl3pPr>
            <a:lvl4pPr marL="1828433" indent="0">
              <a:buNone/>
              <a:defRPr sz="2133" b="1"/>
            </a:lvl4pPr>
            <a:lvl5pPr marL="2437910" indent="0">
              <a:buNone/>
              <a:defRPr sz="2133" b="1"/>
            </a:lvl5pPr>
            <a:lvl6pPr marL="3047390" indent="0">
              <a:buNone/>
              <a:defRPr sz="2133" b="1"/>
            </a:lvl6pPr>
            <a:lvl7pPr marL="3656868" indent="0">
              <a:buNone/>
              <a:defRPr sz="2133" b="1"/>
            </a:lvl7pPr>
            <a:lvl8pPr marL="4266345" indent="0">
              <a:buNone/>
              <a:defRPr sz="2133" b="1"/>
            </a:lvl8pPr>
            <a:lvl9pPr marL="4875823" indent="0">
              <a:buNone/>
              <a:defRPr sz="2133"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7" y="1535117"/>
            <a:ext cx="4041775" cy="639763"/>
          </a:xfrm>
        </p:spPr>
        <p:txBody>
          <a:bodyPr anchor="b"/>
          <a:lstStyle>
            <a:lvl1pPr marL="0" indent="0">
              <a:buNone/>
              <a:defRPr sz="3199" b="1"/>
            </a:lvl1pPr>
            <a:lvl2pPr marL="609478" indent="0">
              <a:buNone/>
              <a:defRPr sz="2666" b="1"/>
            </a:lvl2pPr>
            <a:lvl3pPr marL="1218955" indent="0">
              <a:buNone/>
              <a:defRPr sz="2399" b="1"/>
            </a:lvl3pPr>
            <a:lvl4pPr marL="1828433" indent="0">
              <a:buNone/>
              <a:defRPr sz="2133" b="1"/>
            </a:lvl4pPr>
            <a:lvl5pPr marL="2437910" indent="0">
              <a:buNone/>
              <a:defRPr sz="2133" b="1"/>
            </a:lvl5pPr>
            <a:lvl6pPr marL="3047390" indent="0">
              <a:buNone/>
              <a:defRPr sz="2133" b="1"/>
            </a:lvl6pPr>
            <a:lvl7pPr marL="3656868" indent="0">
              <a:buNone/>
              <a:defRPr sz="2133" b="1"/>
            </a:lvl7pPr>
            <a:lvl8pPr marL="4266345" indent="0">
              <a:buNone/>
              <a:defRPr sz="2133" b="1"/>
            </a:lvl8pPr>
            <a:lvl9pPr marL="4875823" indent="0">
              <a:buNone/>
              <a:defRPr sz="2133"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7" y="2174875"/>
            <a:ext cx="4041775"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7A5F34AA-8B97-49CD-8650-B16F40D517DC}" type="datetimeFigureOut">
              <a:rPr lang="ko-KR" altLang="en-US" smtClean="0"/>
              <a:t>2014-08-21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99B4AED-43F6-4934-A912-D89CFA372D5C}" type="slidenum">
              <a:rPr lang="ko-KR" altLang="en-US" smtClean="0"/>
              <a:t>‹#›</a:t>
            </a:fld>
            <a:endParaRPr lang="ko-KR" altLang="en-US"/>
          </a:p>
        </p:txBody>
      </p:sp>
    </p:spTree>
    <p:extLst>
      <p:ext uri="{BB962C8B-B14F-4D97-AF65-F5344CB8AC3E}">
        <p14:creationId xmlns:p14="http://schemas.microsoft.com/office/powerpoint/2010/main" val="2503249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A5F34AA-8B97-49CD-8650-B16F40D517DC}" type="datetimeFigureOut">
              <a:rPr lang="ko-KR" altLang="en-US" smtClean="0"/>
              <a:t>2014-08-21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99B4AED-43F6-4934-A912-D89CFA372D5C}" type="slidenum">
              <a:rPr lang="ko-KR" altLang="en-US" smtClean="0"/>
              <a:t>‹#›</a:t>
            </a:fld>
            <a:endParaRPr lang="ko-KR" altLang="en-US"/>
          </a:p>
        </p:txBody>
      </p:sp>
    </p:spTree>
    <p:extLst>
      <p:ext uri="{BB962C8B-B14F-4D97-AF65-F5344CB8AC3E}">
        <p14:creationId xmlns:p14="http://schemas.microsoft.com/office/powerpoint/2010/main" val="569975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7" y="273060"/>
            <a:ext cx="3008313" cy="1162051"/>
          </a:xfrm>
        </p:spPr>
        <p:txBody>
          <a:bodyPr anchor="b"/>
          <a:lstStyle>
            <a:lvl1pPr algn="l">
              <a:defRPr sz="2666"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63"/>
            <a:ext cx="5111750"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7" y="1435103"/>
            <a:ext cx="3008313" cy="4691063"/>
          </a:xfrm>
        </p:spPr>
        <p:txBody>
          <a:bodyPr/>
          <a:lstStyle>
            <a:lvl1pPr marL="0" indent="0">
              <a:buNone/>
              <a:defRPr sz="1866"/>
            </a:lvl1pPr>
            <a:lvl2pPr marL="609478" indent="0">
              <a:buNone/>
              <a:defRPr sz="1600"/>
            </a:lvl2pPr>
            <a:lvl3pPr marL="1218955" indent="0">
              <a:buNone/>
              <a:defRPr sz="1333"/>
            </a:lvl3pPr>
            <a:lvl4pPr marL="1828433" indent="0">
              <a:buNone/>
              <a:defRPr sz="1200"/>
            </a:lvl4pPr>
            <a:lvl5pPr marL="2437910" indent="0">
              <a:buNone/>
              <a:defRPr sz="1200"/>
            </a:lvl5pPr>
            <a:lvl6pPr marL="3047390" indent="0">
              <a:buNone/>
              <a:defRPr sz="1200"/>
            </a:lvl6pPr>
            <a:lvl7pPr marL="3656868" indent="0">
              <a:buNone/>
              <a:defRPr sz="1200"/>
            </a:lvl7pPr>
            <a:lvl8pPr marL="4266345" indent="0">
              <a:buNone/>
              <a:defRPr sz="1200"/>
            </a:lvl8pPr>
            <a:lvl9pPr marL="4875823" indent="0">
              <a:buNone/>
              <a:defRPr sz="12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A5F34AA-8B97-49CD-8650-B16F40D517DC}" type="datetimeFigureOut">
              <a:rPr lang="ko-KR" altLang="en-US" smtClean="0"/>
              <a:t>2014-08-21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99B4AED-43F6-4934-A912-D89CFA372D5C}" type="slidenum">
              <a:rPr lang="ko-KR" altLang="en-US" smtClean="0"/>
              <a:t>‹#›</a:t>
            </a:fld>
            <a:endParaRPr lang="ko-KR" altLang="en-US"/>
          </a:p>
        </p:txBody>
      </p:sp>
    </p:spTree>
    <p:extLst>
      <p:ext uri="{BB962C8B-B14F-4D97-AF65-F5344CB8AC3E}">
        <p14:creationId xmlns:p14="http://schemas.microsoft.com/office/powerpoint/2010/main" val="34350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87876" y="6114697"/>
            <a:ext cx="1016041" cy="62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384526"/>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11"/>
            <a:ext cx="5486400" cy="566739"/>
          </a:xfrm>
        </p:spPr>
        <p:txBody>
          <a:bodyPr anchor="b"/>
          <a:lstStyle>
            <a:lvl1pPr algn="l">
              <a:defRPr sz="2666"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4266"/>
            </a:lvl1pPr>
            <a:lvl2pPr marL="609478" indent="0">
              <a:buNone/>
              <a:defRPr sz="3732"/>
            </a:lvl2pPr>
            <a:lvl3pPr marL="1218955" indent="0">
              <a:buNone/>
              <a:defRPr sz="3199"/>
            </a:lvl3pPr>
            <a:lvl4pPr marL="1828433" indent="0">
              <a:buNone/>
              <a:defRPr sz="2666"/>
            </a:lvl4pPr>
            <a:lvl5pPr marL="2437910" indent="0">
              <a:buNone/>
              <a:defRPr sz="2666"/>
            </a:lvl5pPr>
            <a:lvl6pPr marL="3047390" indent="0">
              <a:buNone/>
              <a:defRPr sz="2666"/>
            </a:lvl6pPr>
            <a:lvl7pPr marL="3656868" indent="0">
              <a:buNone/>
              <a:defRPr sz="2666"/>
            </a:lvl7pPr>
            <a:lvl8pPr marL="4266345" indent="0">
              <a:buNone/>
              <a:defRPr sz="2666"/>
            </a:lvl8pPr>
            <a:lvl9pPr marL="4875823" indent="0">
              <a:buNone/>
              <a:defRPr sz="2666"/>
            </a:lvl9pPr>
          </a:lstStyle>
          <a:p>
            <a:endParaRPr lang="ko-KR" altLang="en-US"/>
          </a:p>
        </p:txBody>
      </p:sp>
      <p:sp>
        <p:nvSpPr>
          <p:cNvPr id="4" name="텍스트 개체 틀 3"/>
          <p:cNvSpPr>
            <a:spLocks noGrp="1"/>
          </p:cNvSpPr>
          <p:nvPr>
            <p:ph type="body" sz="half" idx="2"/>
          </p:nvPr>
        </p:nvSpPr>
        <p:spPr>
          <a:xfrm>
            <a:off x="1792288" y="5367349"/>
            <a:ext cx="5486400" cy="804863"/>
          </a:xfrm>
        </p:spPr>
        <p:txBody>
          <a:bodyPr/>
          <a:lstStyle>
            <a:lvl1pPr marL="0" indent="0">
              <a:buNone/>
              <a:defRPr sz="1866"/>
            </a:lvl1pPr>
            <a:lvl2pPr marL="609478" indent="0">
              <a:buNone/>
              <a:defRPr sz="1600"/>
            </a:lvl2pPr>
            <a:lvl3pPr marL="1218955" indent="0">
              <a:buNone/>
              <a:defRPr sz="1333"/>
            </a:lvl3pPr>
            <a:lvl4pPr marL="1828433" indent="0">
              <a:buNone/>
              <a:defRPr sz="1200"/>
            </a:lvl4pPr>
            <a:lvl5pPr marL="2437910" indent="0">
              <a:buNone/>
              <a:defRPr sz="1200"/>
            </a:lvl5pPr>
            <a:lvl6pPr marL="3047390" indent="0">
              <a:buNone/>
              <a:defRPr sz="1200"/>
            </a:lvl6pPr>
            <a:lvl7pPr marL="3656868" indent="0">
              <a:buNone/>
              <a:defRPr sz="1200"/>
            </a:lvl7pPr>
            <a:lvl8pPr marL="4266345" indent="0">
              <a:buNone/>
              <a:defRPr sz="1200"/>
            </a:lvl8pPr>
            <a:lvl9pPr marL="4875823" indent="0">
              <a:buNone/>
              <a:defRPr sz="12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A5F34AA-8B97-49CD-8650-B16F40D517DC}" type="datetimeFigureOut">
              <a:rPr lang="ko-KR" altLang="en-US" smtClean="0"/>
              <a:t>2014-08-21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99B4AED-43F6-4934-A912-D89CFA372D5C}" type="slidenum">
              <a:rPr lang="ko-KR" altLang="en-US" smtClean="0"/>
              <a:t>‹#›</a:t>
            </a:fld>
            <a:endParaRPr lang="ko-KR" altLang="en-US"/>
          </a:p>
        </p:txBody>
      </p:sp>
    </p:spTree>
    <p:extLst>
      <p:ext uri="{BB962C8B-B14F-4D97-AF65-F5344CB8AC3E}">
        <p14:creationId xmlns:p14="http://schemas.microsoft.com/office/powerpoint/2010/main" val="1432664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A5F34AA-8B97-49CD-8650-B16F40D517DC}" type="datetimeFigureOut">
              <a:rPr lang="ko-KR" altLang="en-US" smtClean="0"/>
              <a:t>2014-08-21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99B4AED-43F6-4934-A912-D89CFA372D5C}" type="slidenum">
              <a:rPr lang="ko-KR" altLang="en-US" smtClean="0"/>
              <a:t>‹#›</a:t>
            </a:fld>
            <a:endParaRPr lang="ko-KR" altLang="en-US"/>
          </a:p>
        </p:txBody>
      </p:sp>
    </p:spTree>
    <p:extLst>
      <p:ext uri="{BB962C8B-B14F-4D97-AF65-F5344CB8AC3E}">
        <p14:creationId xmlns:p14="http://schemas.microsoft.com/office/powerpoint/2010/main" val="2015924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06386"/>
            <a:ext cx="2057400" cy="4387851"/>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06386"/>
            <a:ext cx="6019800" cy="4387851"/>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A5F34AA-8B97-49CD-8650-B16F40D517DC}" type="datetimeFigureOut">
              <a:rPr lang="ko-KR" altLang="en-US" smtClean="0"/>
              <a:t>2014-08-21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99B4AED-43F6-4934-A912-D89CFA372D5C}" type="slidenum">
              <a:rPr lang="ko-KR" altLang="en-US" smtClean="0"/>
              <a:t>‹#›</a:t>
            </a:fld>
            <a:endParaRPr lang="ko-KR" altLang="en-US"/>
          </a:p>
        </p:txBody>
      </p:sp>
    </p:spTree>
    <p:extLst>
      <p:ext uri="{BB962C8B-B14F-4D97-AF65-F5344CB8AC3E}">
        <p14:creationId xmlns:p14="http://schemas.microsoft.com/office/powerpoint/2010/main" val="63982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3497174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Slide Green">
    <p:bg>
      <p:bgPr>
        <a:solidFill>
          <a:srgbClr val="009E49"/>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a:fillRect/>
          </a:stretch>
        </p:blipFill>
        <p:spPr bwMode="auto">
          <a:xfrm>
            <a:off x="8186056" y="6425452"/>
            <a:ext cx="854143" cy="4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0527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12"/>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811"/>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37138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24133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12"/>
            <a:ext cx="8363938" cy="1975927"/>
          </a:xfrm>
          <a:prstGeom prst="rect">
            <a:avLst/>
          </a:prstGeom>
        </p:spPr>
        <p:txBody>
          <a:bodyPr/>
          <a:lstStyle>
            <a:lvl1pPr marL="0" indent="0">
              <a:spcBef>
                <a:spcPts val="1200"/>
              </a:spcBef>
              <a:buNone/>
              <a:defRPr sz="3999">
                <a:solidFill>
                  <a:srgbClr val="009E49"/>
                </a:solidFill>
                <a:latin typeface="+mj-lt"/>
              </a:defRPr>
            </a:lvl1pPr>
            <a:lvl2pPr marL="0" indent="0">
              <a:spcBef>
                <a:spcPts val="1200"/>
              </a:spcBef>
              <a:buNone/>
              <a:defRPr sz="2000">
                <a:gradFill>
                  <a:gsLst>
                    <a:gs pos="100000">
                      <a:schemeClr val="bg2"/>
                    </a:gs>
                    <a:gs pos="6000">
                      <a:schemeClr val="bg2"/>
                    </a:gs>
                  </a:gsLst>
                  <a:lin ang="5400000" scaled="0"/>
                </a:gradFill>
              </a:defRPr>
            </a:lvl2pPr>
            <a:lvl3pPr marL="231389" indent="0">
              <a:spcBef>
                <a:spcPts val="1200"/>
              </a:spcBef>
              <a:buNone/>
              <a:defRPr sz="2000">
                <a:gradFill>
                  <a:gsLst>
                    <a:gs pos="100000">
                      <a:schemeClr val="bg2"/>
                    </a:gs>
                    <a:gs pos="6000">
                      <a:schemeClr val="bg2"/>
                    </a:gs>
                  </a:gsLst>
                  <a:lin ang="5400000" scaled="0"/>
                </a:gradFill>
              </a:defRPr>
            </a:lvl3pPr>
            <a:lvl4pPr marL="456441" indent="0">
              <a:spcBef>
                <a:spcPts val="1200"/>
              </a:spcBef>
              <a:buNone/>
              <a:defRPr sz="2000">
                <a:gradFill>
                  <a:gsLst>
                    <a:gs pos="100000">
                      <a:schemeClr val="bg2"/>
                    </a:gs>
                    <a:gs pos="6000">
                      <a:schemeClr val="bg2"/>
                    </a:gs>
                  </a:gsLst>
                  <a:lin ang="5400000" scaled="0"/>
                </a:gradFill>
              </a:defRPr>
            </a:lvl4pPr>
            <a:lvl5pPr marL="692584" indent="0">
              <a:spcBef>
                <a:spcPts val="1200"/>
              </a:spcBef>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840"/>
            <a:fld id="{727B4C2D-45E2-4621-8491-2995EB46A674}" type="slidenum">
              <a:rPr lang="en-US" smtClean="0">
                <a:gradFill>
                  <a:gsLst>
                    <a:gs pos="100000">
                      <a:srgbClr val="797A7D"/>
                    </a:gs>
                    <a:gs pos="0">
                      <a:srgbClr val="797A7D"/>
                    </a:gs>
                  </a:gsLst>
                  <a:lin ang="5400000" scaled="0"/>
                </a:gradFill>
              </a:rPr>
              <a:pPr defTabSz="912840"/>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14185458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7" y="1447800"/>
            <a:ext cx="8363938" cy="184050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41056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7" y="1447800"/>
            <a:ext cx="8363938" cy="184050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91"/>
            <a:ext cx="9144001" cy="619125"/>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93930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98803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9E4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2109545"/>
            <a:ext cx="7680340" cy="997196"/>
          </a:xfrm>
          <a:prstGeom prst="rect">
            <a:avLst/>
          </a:prstGeom>
        </p:spPr>
        <p:txBody>
          <a:bodyPr anchor="b" anchorCtr="0"/>
          <a:lstStyle>
            <a:lvl1pPr>
              <a:defRPr sz="7200" spc="-151" baseline="0">
                <a:solidFill>
                  <a:schemeClr val="bg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2" y="3425825"/>
            <a:ext cx="7680340" cy="498598"/>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2"/>
          <p:cNvPicPr>
            <a:picLocks noChangeAspect="1" noChangeArrowheads="1"/>
          </p:cNvPicPr>
          <p:nvPr userDrawn="1"/>
        </p:nvPicPr>
        <p:blipFill>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a:fillRect/>
          </a:stretch>
        </p:blipFill>
        <p:spPr bwMode="auto">
          <a:xfrm>
            <a:off x="8186056" y="6425452"/>
            <a:ext cx="854143" cy="4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314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9E4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9" y="1600818"/>
            <a:ext cx="8363938" cy="2437590"/>
          </a:xfrm>
          <a:prstGeom prst="rect">
            <a:avLst/>
          </a:prstGeom>
        </p:spPr>
        <p:txBody>
          <a:bodyPr anchor="b" anchorCtr="0"/>
          <a:lstStyle>
            <a:lvl1pPr>
              <a:defRPr sz="8800" spc="-300" baseline="0">
                <a:solidFill>
                  <a:schemeClr val="bg1"/>
                </a:solidFill>
              </a:defRPr>
            </a:lvl1pPr>
          </a:lstStyle>
          <a:p>
            <a:r>
              <a:rPr lang="en-US" dirty="0" smtClean="0"/>
              <a:t>Click to edit title style</a:t>
            </a:r>
            <a:endParaRPr lang="en-US" dirty="0"/>
          </a:p>
        </p:txBody>
      </p:sp>
      <p:pic>
        <p:nvPicPr>
          <p:cNvPr id="4" name="Picture 2"/>
          <p:cNvPicPr>
            <a:picLocks noChangeAspect="1" noChangeArrowheads="1"/>
          </p:cNvPicPr>
          <p:nvPr userDrawn="1"/>
        </p:nvPicPr>
        <p:blipFill>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a:fillRect/>
          </a:stretch>
        </p:blipFill>
        <p:spPr bwMode="auto">
          <a:xfrm>
            <a:off x="8186056" y="6425452"/>
            <a:ext cx="854143" cy="4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7096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9E49"/>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a:fillRect/>
          </a:stretch>
        </p:blipFill>
        <p:spPr bwMode="auto">
          <a:xfrm>
            <a:off x="8186056" y="6425452"/>
            <a:ext cx="854143" cy="4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24807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7" y="228615"/>
            <a:ext cx="8363938" cy="6924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1705082"/>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2"/>
            <a:r>
              <a:rPr lang="en-US" dirty="0" smtClean="0"/>
              <a:t>Fifth level</a:t>
            </a:r>
            <a:endParaRPr lang="en-US" dirty="0"/>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44" r:id="rId1"/>
    <p:sldLayoutId id="2147483739" r:id="rId2"/>
    <p:sldLayoutId id="2147483742" r:id="rId3"/>
    <p:sldLayoutId id="2147483743" r:id="rId4"/>
    <p:sldLayoutId id="2147483740" r:id="rId5"/>
    <p:sldLayoutId id="2147483828" r:id="rId6"/>
    <p:sldLayoutId id="2147483817" r:id="rId7"/>
    <p:sldLayoutId id="2147483821" r:id="rId8"/>
    <p:sldLayoutId id="2147483825" r:id="rId9"/>
    <p:sldLayoutId id="2147483842" r:id="rId10"/>
    <p:sldLayoutId id="2147483843" r:id="rId11"/>
  </p:sldLayoutIdLst>
  <p:transition>
    <p:fade/>
  </p:transition>
  <p:timing>
    <p:tnLst>
      <p:par>
        <p:cTn id="1" dur="indefinite" restart="never" nodeType="tmRoot"/>
      </p:par>
    </p:tnLst>
  </p:timing>
  <p:hf sldNum="0" hdr="0" dt="0"/>
  <p:txStyles>
    <p:titleStyle>
      <a:lvl1pPr algn="l" defTabSz="914409" rtl="0" eaLnBrk="1" latinLnBrk="0" hangingPunct="1">
        <a:lnSpc>
          <a:spcPct val="90000"/>
        </a:lnSpc>
        <a:spcBef>
          <a:spcPct val="0"/>
        </a:spcBef>
        <a:buNone/>
        <a:defRPr lang="en-US" sz="5000" b="0" kern="1200" cap="none" spc="-100" baseline="0" dirty="0" smtClean="0">
          <a:ln w="3175">
            <a:noFill/>
          </a:ln>
          <a:solidFill>
            <a:schemeClr val="tx2"/>
          </a:solidFill>
          <a:effectLst/>
          <a:latin typeface="Segoe Pro Light" pitchFamily="34" charset="0"/>
          <a:ea typeface="+mn-ea"/>
          <a:cs typeface="Arial" charset="0"/>
        </a:defRPr>
      </a:lvl1pPr>
    </p:titleStyle>
    <p:bodyStyle>
      <a:lvl1pPr marL="0" indent="0" algn="l" defTabSz="914409" rtl="0" eaLnBrk="1" latinLnBrk="0" hangingPunct="1">
        <a:lnSpc>
          <a:spcPct val="90000"/>
        </a:lnSpc>
        <a:spcBef>
          <a:spcPct val="20000"/>
        </a:spcBef>
        <a:buSzPct val="90000"/>
        <a:buFont typeface="Arial" pitchFamily="34" charset="0"/>
        <a:buNone/>
        <a:defRPr sz="4000" kern="1200" spc="-100" baseline="0">
          <a:solidFill>
            <a:schemeClr val="tx2"/>
          </a:solidFill>
          <a:latin typeface="Segoe Pro Light" pitchFamily="34" charset="0"/>
          <a:ea typeface="+mn-ea"/>
          <a:cs typeface="+mn-cs"/>
        </a:defRPr>
      </a:lvl1pPr>
      <a:lvl2pPr marL="0" indent="0" algn="l" defTabSz="914409" rtl="0" eaLnBrk="1" latinLnBrk="0" hangingPunct="1">
        <a:lnSpc>
          <a:spcPct val="90000"/>
        </a:lnSpc>
        <a:spcBef>
          <a:spcPct val="20000"/>
        </a:spcBef>
        <a:buSzPct val="90000"/>
        <a:buFont typeface="Arial" pitchFamily="34" charset="0"/>
        <a:buNone/>
        <a:tabLst>
          <a:tab pos="630270" algn="l"/>
        </a:tabLst>
        <a:defRPr sz="2000" kern="1200" spc="-71" baseline="0">
          <a:solidFill>
            <a:schemeClr val="tx2"/>
          </a:solidFill>
          <a:latin typeface="Segoe Pro" pitchFamily="34" charset="0"/>
          <a:ea typeface="+mn-ea"/>
          <a:cs typeface="+mn-cs"/>
        </a:defRPr>
      </a:lvl2pPr>
      <a:lvl3pPr marL="0" indent="0" algn="l" defTabSz="914409" rtl="0" eaLnBrk="1" latinLnBrk="0" hangingPunct="1">
        <a:lnSpc>
          <a:spcPct val="90000"/>
        </a:lnSpc>
        <a:spcBef>
          <a:spcPct val="20000"/>
        </a:spcBef>
        <a:buSzPct val="90000"/>
        <a:buFont typeface="Arial" pitchFamily="34" charset="0"/>
        <a:buNone/>
        <a:tabLst/>
        <a:defRPr sz="1600" kern="1200" spc="-71" baseline="0">
          <a:solidFill>
            <a:schemeClr val="tx2"/>
          </a:solidFill>
          <a:latin typeface="Segoe Pro" pitchFamily="34" charset="0"/>
          <a:ea typeface="+mn-ea"/>
          <a:cs typeface="+mn-cs"/>
        </a:defRPr>
      </a:lvl3pPr>
      <a:lvl4pPr marL="1258951" indent="0" algn="l" defTabSz="914409" rtl="0" eaLnBrk="1" latinLnBrk="0" hangingPunct="1">
        <a:lnSpc>
          <a:spcPct val="90000"/>
        </a:lnSpc>
        <a:spcBef>
          <a:spcPct val="20000"/>
        </a:spcBef>
        <a:buSzPct val="90000"/>
        <a:buFont typeface="Arial" pitchFamily="34" charset="0"/>
        <a:buNone/>
        <a:tabLst>
          <a:tab pos="914445" algn="l"/>
        </a:tabLst>
        <a:defRPr sz="2000" kern="1200">
          <a:solidFill>
            <a:schemeClr val="tx2"/>
          </a:solidFill>
          <a:latin typeface="Segoe Pro" pitchFamily="34" charset="0"/>
          <a:ea typeface="+mn-ea"/>
          <a:cs typeface="+mn-cs"/>
        </a:defRPr>
      </a:lvl4pPr>
      <a:lvl5pPr marL="1482797" indent="0" algn="l" defTabSz="914409" rtl="0" eaLnBrk="1" latinLnBrk="0" hangingPunct="1">
        <a:lnSpc>
          <a:spcPct val="90000"/>
        </a:lnSpc>
        <a:spcBef>
          <a:spcPct val="20000"/>
        </a:spcBef>
        <a:buSzPct val="90000"/>
        <a:buFont typeface="Arial" pitchFamily="34" charset="0"/>
        <a:buNone/>
        <a:defRPr sz="2000" kern="1200">
          <a:solidFill>
            <a:schemeClr val="tx2"/>
          </a:solidFill>
          <a:latin typeface="Segoe Pro" pitchFamily="34" charset="0"/>
          <a:ea typeface="+mn-ea"/>
          <a:cs typeface="+mn-cs"/>
        </a:defRPr>
      </a:lvl5pPr>
      <a:lvl6pPr marL="2514625"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29"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35"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39" indent="-228603" algn="l" defTabSz="9144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9" rtl="0" eaLnBrk="1" latinLnBrk="0" hangingPunct="1">
        <a:defRPr sz="1800" kern="1200">
          <a:solidFill>
            <a:schemeClr val="tx1"/>
          </a:solidFill>
          <a:latin typeface="+mn-lt"/>
          <a:ea typeface="+mn-ea"/>
          <a:cs typeface="+mn-cs"/>
        </a:defRPr>
      </a:lvl1pPr>
      <a:lvl2pPr marL="457206" algn="l" defTabSz="914409" rtl="0" eaLnBrk="1" latinLnBrk="0" hangingPunct="1">
        <a:defRPr sz="1800" kern="1200">
          <a:solidFill>
            <a:schemeClr val="tx1"/>
          </a:solidFill>
          <a:latin typeface="+mn-lt"/>
          <a:ea typeface="+mn-ea"/>
          <a:cs typeface="+mn-cs"/>
        </a:defRPr>
      </a:lvl2pPr>
      <a:lvl3pPr marL="914409" algn="l" defTabSz="914409" rtl="0" eaLnBrk="1" latinLnBrk="0" hangingPunct="1">
        <a:defRPr sz="1800" kern="1200">
          <a:solidFill>
            <a:schemeClr val="tx1"/>
          </a:solidFill>
          <a:latin typeface="+mn-lt"/>
          <a:ea typeface="+mn-ea"/>
          <a:cs typeface="+mn-cs"/>
        </a:defRPr>
      </a:lvl3pPr>
      <a:lvl4pPr marL="1371613" algn="l" defTabSz="914409" rtl="0" eaLnBrk="1" latinLnBrk="0" hangingPunct="1">
        <a:defRPr sz="1800" kern="1200">
          <a:solidFill>
            <a:schemeClr val="tx1"/>
          </a:solidFill>
          <a:latin typeface="+mn-lt"/>
          <a:ea typeface="+mn-ea"/>
          <a:cs typeface="+mn-cs"/>
        </a:defRPr>
      </a:lvl4pPr>
      <a:lvl5pPr marL="1828819" algn="l" defTabSz="914409" rtl="0" eaLnBrk="1" latinLnBrk="0" hangingPunct="1">
        <a:defRPr sz="1800" kern="1200">
          <a:solidFill>
            <a:schemeClr val="tx1"/>
          </a:solidFill>
          <a:latin typeface="+mn-lt"/>
          <a:ea typeface="+mn-ea"/>
          <a:cs typeface="+mn-cs"/>
        </a:defRPr>
      </a:lvl5pPr>
      <a:lvl6pPr marL="2286022" algn="l" defTabSz="914409" rtl="0" eaLnBrk="1" latinLnBrk="0" hangingPunct="1">
        <a:defRPr sz="1800" kern="1200">
          <a:solidFill>
            <a:schemeClr val="tx1"/>
          </a:solidFill>
          <a:latin typeface="+mn-lt"/>
          <a:ea typeface="+mn-ea"/>
          <a:cs typeface="+mn-cs"/>
        </a:defRPr>
      </a:lvl6pPr>
      <a:lvl7pPr marL="2743226" algn="l" defTabSz="914409" rtl="0" eaLnBrk="1" latinLnBrk="0" hangingPunct="1">
        <a:defRPr sz="1800" kern="1200">
          <a:solidFill>
            <a:schemeClr val="tx1"/>
          </a:solidFill>
          <a:latin typeface="+mn-lt"/>
          <a:ea typeface="+mn-ea"/>
          <a:cs typeface="+mn-cs"/>
        </a:defRPr>
      </a:lvl7pPr>
      <a:lvl8pPr marL="3200432" algn="l" defTabSz="914409" rtl="0" eaLnBrk="1" latinLnBrk="0" hangingPunct="1">
        <a:defRPr sz="1800" kern="1200">
          <a:solidFill>
            <a:schemeClr val="tx1"/>
          </a:solidFill>
          <a:latin typeface="+mn-lt"/>
          <a:ea typeface="+mn-ea"/>
          <a:cs typeface="+mn-cs"/>
        </a:defRPr>
      </a:lvl8pPr>
      <a:lvl9pPr marL="3657637" algn="l" defTabSz="9144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64639"/>
            <a:ext cx="8229600" cy="576064"/>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124745"/>
            <a:ext cx="8229600" cy="500142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A5F34AA-8B97-49CD-8650-B16F40D517DC}" type="datetimeFigureOut">
              <a:rPr lang="ko-KR" altLang="en-US" smtClean="0"/>
              <a:t>2014-08-21</a:t>
            </a:fld>
            <a:endParaRPr lang="ko-KR" altLang="en-US"/>
          </a:p>
        </p:txBody>
      </p:sp>
      <p:sp>
        <p:nvSpPr>
          <p:cNvPr id="5" name="바닥글 개체 틀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1" y="6356362"/>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99B4AED-43F6-4934-A912-D89CFA372D5C}" type="slidenum">
              <a:rPr lang="ko-KR" altLang="en-US" smtClean="0"/>
              <a:t>‹#›</a:t>
            </a:fld>
            <a:endParaRPr lang="ko-KR" altLang="en-US"/>
          </a:p>
        </p:txBody>
      </p:sp>
      <p:sp>
        <p:nvSpPr>
          <p:cNvPr id="9" name="TextBox 8"/>
          <p:cNvSpPr txBox="1"/>
          <p:nvPr userDrawn="1"/>
        </p:nvSpPr>
        <p:spPr>
          <a:xfrm>
            <a:off x="8001002" y="6501667"/>
            <a:ext cx="1219200" cy="276999"/>
          </a:xfrm>
          <a:prstGeom prst="rect">
            <a:avLst/>
          </a:prstGeom>
          <a:noFill/>
        </p:spPr>
        <p:txBody>
          <a:bodyPr wrap="square" lIns="0" tIns="0" rIns="0" bIns="0" rtlCol="0" anchor="ctr">
            <a:spAutoFit/>
          </a:bodyPr>
          <a:lstStyle/>
          <a:p>
            <a:pPr algn="ctr" defTabSz="684801"/>
            <a:r>
              <a:rPr lang="en-US" sz="1800" spc="-53" dirty="0" smtClean="0">
                <a:solidFill>
                  <a:srgbClr val="009E49"/>
                </a:solidFill>
                <a:latin typeface="Segoe Pro" pitchFamily="34" charset="0"/>
              </a:rPr>
              <a:t>Project</a:t>
            </a:r>
          </a:p>
        </p:txBody>
      </p:sp>
    </p:spTree>
    <p:extLst>
      <p:ext uri="{BB962C8B-B14F-4D97-AF65-F5344CB8AC3E}">
        <p14:creationId xmlns:p14="http://schemas.microsoft.com/office/powerpoint/2010/main" val="322954276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61" r:id="rId13"/>
    <p:sldLayoutId id="2147483863" r:id="rId14"/>
    <p:sldLayoutId id="2147483864" r:id="rId15"/>
    <p:sldLayoutId id="2147483865" r:id="rId16"/>
  </p:sldLayoutIdLst>
  <p:timing>
    <p:tnLst>
      <p:par>
        <p:cTn id="1" dur="indefinite" restart="never" nodeType="tmRoot"/>
      </p:par>
    </p:tnLst>
  </p:timing>
  <p:txStyles>
    <p:titleStyle>
      <a:lvl1pPr algn="l" defTabSz="1218955" rtl="0" eaLnBrk="1" latinLnBrk="1" hangingPunct="1">
        <a:spcBef>
          <a:spcPct val="0"/>
        </a:spcBef>
        <a:buNone/>
        <a:defRPr sz="3999" b="1" kern="1200">
          <a:solidFill>
            <a:srgbClr val="007233"/>
          </a:solidFill>
          <a:latin typeface="+mj-lt"/>
          <a:ea typeface="+mj-ea"/>
          <a:cs typeface="+mj-cs"/>
        </a:defRPr>
      </a:lvl1pPr>
    </p:titleStyle>
    <p:body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ko-KR"/>
      </a:defPPr>
      <a:lvl1pPr marL="0" algn="l" defTabSz="1218955" rtl="0" eaLnBrk="1" latinLnBrk="1" hangingPunct="1">
        <a:defRPr sz="2399" kern="1200">
          <a:solidFill>
            <a:schemeClr val="tx1"/>
          </a:solidFill>
          <a:latin typeface="+mn-lt"/>
          <a:ea typeface="+mn-ea"/>
          <a:cs typeface="+mn-cs"/>
        </a:defRPr>
      </a:lvl1pPr>
      <a:lvl2pPr marL="609478" algn="l" defTabSz="1218955" rtl="0" eaLnBrk="1" latinLnBrk="1" hangingPunct="1">
        <a:defRPr sz="2399" kern="1200">
          <a:solidFill>
            <a:schemeClr val="tx1"/>
          </a:solidFill>
          <a:latin typeface="+mn-lt"/>
          <a:ea typeface="+mn-ea"/>
          <a:cs typeface="+mn-cs"/>
        </a:defRPr>
      </a:lvl2pPr>
      <a:lvl3pPr marL="1218955" algn="l" defTabSz="1218955" rtl="0" eaLnBrk="1" latinLnBrk="1" hangingPunct="1">
        <a:defRPr sz="2399" kern="1200">
          <a:solidFill>
            <a:schemeClr val="tx1"/>
          </a:solidFill>
          <a:latin typeface="+mn-lt"/>
          <a:ea typeface="+mn-ea"/>
          <a:cs typeface="+mn-cs"/>
        </a:defRPr>
      </a:lvl3pPr>
      <a:lvl4pPr marL="1828433" algn="l" defTabSz="1218955" rtl="0" eaLnBrk="1" latinLnBrk="1" hangingPunct="1">
        <a:defRPr sz="2399" kern="1200">
          <a:solidFill>
            <a:schemeClr val="tx1"/>
          </a:solidFill>
          <a:latin typeface="+mn-lt"/>
          <a:ea typeface="+mn-ea"/>
          <a:cs typeface="+mn-cs"/>
        </a:defRPr>
      </a:lvl4pPr>
      <a:lvl5pPr marL="2437910" algn="l" defTabSz="1218955" rtl="0" eaLnBrk="1" latinLnBrk="1" hangingPunct="1">
        <a:defRPr sz="2399" kern="1200">
          <a:solidFill>
            <a:schemeClr val="tx1"/>
          </a:solidFill>
          <a:latin typeface="+mn-lt"/>
          <a:ea typeface="+mn-ea"/>
          <a:cs typeface="+mn-cs"/>
        </a:defRPr>
      </a:lvl5pPr>
      <a:lvl6pPr marL="3047390" algn="l" defTabSz="1218955" rtl="0" eaLnBrk="1" latinLnBrk="1" hangingPunct="1">
        <a:defRPr sz="2399" kern="1200">
          <a:solidFill>
            <a:schemeClr val="tx1"/>
          </a:solidFill>
          <a:latin typeface="+mn-lt"/>
          <a:ea typeface="+mn-ea"/>
          <a:cs typeface="+mn-cs"/>
        </a:defRPr>
      </a:lvl6pPr>
      <a:lvl7pPr marL="3656868" algn="l" defTabSz="1218955" rtl="0" eaLnBrk="1" latinLnBrk="1" hangingPunct="1">
        <a:defRPr sz="2399" kern="1200">
          <a:solidFill>
            <a:schemeClr val="tx1"/>
          </a:solidFill>
          <a:latin typeface="+mn-lt"/>
          <a:ea typeface="+mn-ea"/>
          <a:cs typeface="+mn-cs"/>
        </a:defRPr>
      </a:lvl7pPr>
      <a:lvl8pPr marL="4266345" algn="l" defTabSz="1218955" rtl="0" eaLnBrk="1" latinLnBrk="1" hangingPunct="1">
        <a:defRPr sz="2399" kern="1200">
          <a:solidFill>
            <a:schemeClr val="tx1"/>
          </a:solidFill>
          <a:latin typeface="+mn-lt"/>
          <a:ea typeface="+mn-ea"/>
          <a:cs typeface="+mn-cs"/>
        </a:defRPr>
      </a:lvl8pPr>
      <a:lvl9pPr marL="4875823" algn="l" defTabSz="1218955" rtl="0" eaLnBrk="1" latinLnBrk="1"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3" Type="http://schemas.openxmlformats.org/officeDocument/2006/relationships/customXml" Target="../../customXml/item21.xml"/><Relationship Id="rId18" Type="http://schemas.openxmlformats.org/officeDocument/2006/relationships/tags" Target="../tags/tag38.xml"/><Relationship Id="rId26" Type="http://schemas.openxmlformats.org/officeDocument/2006/relationships/tags" Target="../tags/tag43.xml"/><Relationship Id="rId39" Type="http://schemas.openxmlformats.org/officeDocument/2006/relationships/customXml" Target="../../customXml/item9.xml"/><Relationship Id="rId21" Type="http://schemas.openxmlformats.org/officeDocument/2006/relationships/customXml" Target="../../customXml/item13.xml"/><Relationship Id="rId34" Type="http://schemas.openxmlformats.org/officeDocument/2006/relationships/customXml" Target="../../customXml/item12.xml"/><Relationship Id="rId42" Type="http://schemas.openxmlformats.org/officeDocument/2006/relationships/image" Target="../media/image21.png"/><Relationship Id="rId7" Type="http://schemas.openxmlformats.org/officeDocument/2006/relationships/customXml" Target="../../customXml/item18.xml"/><Relationship Id="rId2" Type="http://schemas.openxmlformats.org/officeDocument/2006/relationships/tags" Target="../tags/tag29.xml"/><Relationship Id="rId16" Type="http://schemas.openxmlformats.org/officeDocument/2006/relationships/tags" Target="../tags/tag37.xml"/><Relationship Id="rId20" Type="http://schemas.openxmlformats.org/officeDocument/2006/relationships/tags" Target="../tags/tag39.xml"/><Relationship Id="rId29" Type="http://schemas.openxmlformats.org/officeDocument/2006/relationships/tags" Target="../tags/tag46.xml"/><Relationship Id="rId41" Type="http://schemas.openxmlformats.org/officeDocument/2006/relationships/slideLayout" Target="../slideLayouts/slideLayout23.xml"/><Relationship Id="rId1" Type="http://schemas.openxmlformats.org/officeDocument/2006/relationships/tags" Target="../tags/tag28.xml"/><Relationship Id="rId6" Type="http://schemas.openxmlformats.org/officeDocument/2006/relationships/tags" Target="../tags/tag32.xml"/><Relationship Id="rId11" Type="http://schemas.openxmlformats.org/officeDocument/2006/relationships/customXml" Target="../../customXml/item24.xml"/><Relationship Id="rId24" Type="http://schemas.openxmlformats.org/officeDocument/2006/relationships/tags" Target="../tags/tag41.xml"/><Relationship Id="rId32" Type="http://schemas.openxmlformats.org/officeDocument/2006/relationships/customXml" Target="../../customXml/item10.xml"/><Relationship Id="rId37" Type="http://schemas.openxmlformats.org/officeDocument/2006/relationships/customXml" Target="../../customXml/item1.xml"/><Relationship Id="rId40" Type="http://schemas.openxmlformats.org/officeDocument/2006/relationships/customXml" Target="../../customXml/item23.xml"/><Relationship Id="rId5" Type="http://schemas.openxmlformats.org/officeDocument/2006/relationships/customXml" Target="../../customXml/item7.xml"/><Relationship Id="rId15" Type="http://schemas.openxmlformats.org/officeDocument/2006/relationships/customXml" Target="../../customXml/item8.xml"/><Relationship Id="rId23" Type="http://schemas.openxmlformats.org/officeDocument/2006/relationships/customXml" Target="../../customXml/item4.xml"/><Relationship Id="rId28" Type="http://schemas.openxmlformats.org/officeDocument/2006/relationships/tags" Target="../tags/tag45.xml"/><Relationship Id="rId36" Type="http://schemas.openxmlformats.org/officeDocument/2006/relationships/customXml" Target="../../customXml/item22.xml"/><Relationship Id="rId10" Type="http://schemas.openxmlformats.org/officeDocument/2006/relationships/tags" Target="../tags/tag34.xml"/><Relationship Id="rId19" Type="http://schemas.openxmlformats.org/officeDocument/2006/relationships/customXml" Target="../../customXml/item3.xml"/><Relationship Id="rId31" Type="http://schemas.openxmlformats.org/officeDocument/2006/relationships/customXml" Target="../../customXml/item19.xml"/><Relationship Id="rId4" Type="http://schemas.openxmlformats.org/officeDocument/2006/relationships/tags" Target="../tags/tag31.xml"/><Relationship Id="rId9" Type="http://schemas.openxmlformats.org/officeDocument/2006/relationships/customXml" Target="../../customXml/item20.xml"/><Relationship Id="rId14" Type="http://schemas.openxmlformats.org/officeDocument/2006/relationships/tags" Target="../tags/tag36.xml"/><Relationship Id="rId22" Type="http://schemas.openxmlformats.org/officeDocument/2006/relationships/tags" Target="../tags/tag40.xml"/><Relationship Id="rId27" Type="http://schemas.openxmlformats.org/officeDocument/2006/relationships/tags" Target="../tags/tag44.xml"/><Relationship Id="rId30" Type="http://schemas.openxmlformats.org/officeDocument/2006/relationships/tags" Target="../tags/tag47.xml"/><Relationship Id="rId35" Type="http://schemas.openxmlformats.org/officeDocument/2006/relationships/customXml" Target="../../customXml/item11.xml"/><Relationship Id="rId8" Type="http://schemas.openxmlformats.org/officeDocument/2006/relationships/tags" Target="../tags/tag33.xml"/><Relationship Id="rId3" Type="http://schemas.openxmlformats.org/officeDocument/2006/relationships/tags" Target="../tags/tag30.xml"/><Relationship Id="rId12" Type="http://schemas.openxmlformats.org/officeDocument/2006/relationships/tags" Target="../tags/tag35.xml"/><Relationship Id="rId17" Type="http://schemas.openxmlformats.org/officeDocument/2006/relationships/customXml" Target="../../customXml/item6.xml"/><Relationship Id="rId25" Type="http://schemas.openxmlformats.org/officeDocument/2006/relationships/tags" Target="../tags/tag42.xml"/><Relationship Id="rId33" Type="http://schemas.openxmlformats.org/officeDocument/2006/relationships/customXml" Target="../../customXml/item5.xml"/><Relationship Id="rId38" Type="http://schemas.openxmlformats.org/officeDocument/2006/relationships/customXml" Target="../../customXml/item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9.xml"/><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png"/><Relationship Id="rId2" Type="http://schemas.openxmlformats.org/officeDocument/2006/relationships/notesSlide" Target="../notesSlides/notesSlide9.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tags" Target="../tags/tag52.xml"/><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tags" Target="../tags/tag51.xml"/><Relationship Id="rId16" Type="http://schemas.openxmlformats.org/officeDocument/2006/relationships/image" Target="../media/image59.png"/><Relationship Id="rId1" Type="http://schemas.openxmlformats.org/officeDocument/2006/relationships/tags" Target="../tags/tag50.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slideLayout" Target="../slideLayouts/slideLayout23.xml"/><Relationship Id="rId9" Type="http://schemas.openxmlformats.org/officeDocument/2006/relationships/image" Target="../media/image52.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62.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1.png"/><Relationship Id="rId5" Type="http://schemas.openxmlformats.org/officeDocument/2006/relationships/slideLayout" Target="../slideLayouts/slideLayout23.xml"/><Relationship Id="rId4" Type="http://schemas.openxmlformats.org/officeDocument/2006/relationships/tags" Target="../tags/tag5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61.xml"/><Relationship Id="rId7" Type="http://schemas.openxmlformats.org/officeDocument/2006/relationships/image" Target="../media/image66.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3.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2.xml"/><Relationship Id="rId5" Type="http://schemas.openxmlformats.org/officeDocument/2006/relationships/tags" Target="../tags/tag5.xml"/><Relationship Id="rId10" Type="http://schemas.openxmlformats.org/officeDocument/2006/relationships/slideLayout" Target="../slideLayouts/slideLayout2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70.gif"/><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69.jpeg"/><Relationship Id="rId5" Type="http://schemas.openxmlformats.org/officeDocument/2006/relationships/slideLayout" Target="../slideLayouts/slideLayout23.xml"/><Relationship Id="rId4" Type="http://schemas.openxmlformats.org/officeDocument/2006/relationships/tags" Target="../tags/tag6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74.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79.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notesSlide" Target="../notesSlides/notesSlide12.xml"/><Relationship Id="rId3" Type="http://schemas.openxmlformats.org/officeDocument/2006/relationships/tags" Target="../tags/tag76.xml"/><Relationship Id="rId21" Type="http://schemas.openxmlformats.org/officeDocument/2006/relationships/image" Target="../media/image78.png"/><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slideLayout" Target="../slideLayouts/slideLayout23.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image" Target="../media/image81.tmp"/><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tags" Target="../tags/tag88.xml"/><Relationship Id="rId10" Type="http://schemas.openxmlformats.org/officeDocument/2006/relationships/tags" Target="../tags/tag83.xml"/><Relationship Id="rId19" Type="http://schemas.openxmlformats.org/officeDocument/2006/relationships/image" Target="../media/image80.png"/><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Layout" Target="../slideLayouts/slideLayout23.xml"/><Relationship Id="rId7" Type="http://schemas.openxmlformats.org/officeDocument/2006/relationships/image" Target="../media/image89.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94.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Layout" Target="../slideLayouts/slideLayout23.xml"/><Relationship Id="rId7" Type="http://schemas.openxmlformats.org/officeDocument/2006/relationships/image" Target="../media/image101.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oleObject" Target="../embeddings/oleObject1.bin"/><Relationship Id="rId18" Type="http://schemas.openxmlformats.org/officeDocument/2006/relationships/image" Target="../media/image11.wmf"/><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3.xml"/><Relationship Id="rId17" Type="http://schemas.openxmlformats.org/officeDocument/2006/relationships/image" Target="../media/image10.wmf"/><Relationship Id="rId2" Type="http://schemas.openxmlformats.org/officeDocument/2006/relationships/tags" Target="../tags/tag10.xml"/><Relationship Id="rId16" Type="http://schemas.openxmlformats.org/officeDocument/2006/relationships/image" Target="../media/image9.png"/><Relationship Id="rId20" Type="http://schemas.openxmlformats.org/officeDocument/2006/relationships/image" Target="../media/image13.wmf"/><Relationship Id="rId1" Type="http://schemas.openxmlformats.org/officeDocument/2006/relationships/vmlDrawing" Target="../drawings/vmlDrawing1.vml"/><Relationship Id="rId6" Type="http://schemas.openxmlformats.org/officeDocument/2006/relationships/tags" Target="../tags/tag14.xml"/><Relationship Id="rId11" Type="http://schemas.openxmlformats.org/officeDocument/2006/relationships/slideLayout" Target="../slideLayouts/slideLayout23.xml"/><Relationship Id="rId5" Type="http://schemas.openxmlformats.org/officeDocument/2006/relationships/tags" Target="../tags/tag13.xml"/><Relationship Id="rId15" Type="http://schemas.openxmlformats.org/officeDocument/2006/relationships/image" Target="../media/image8.wmf"/><Relationship Id="rId10" Type="http://schemas.openxmlformats.org/officeDocument/2006/relationships/tags" Target="../tags/tag18.xml"/><Relationship Id="rId19" Type="http://schemas.openxmlformats.org/officeDocument/2006/relationships/image" Target="../media/image12.wmf"/><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06.png"/><Relationship Id="rId5" Type="http://schemas.openxmlformats.org/officeDocument/2006/relationships/image" Target="cid:image009.jpg@01CD7EDA.7B1F46B0" TargetMode="External"/><Relationship Id="rId4" Type="http://schemas.openxmlformats.org/officeDocument/2006/relationships/image" Target="../media/image10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jpeg"/><Relationship Id="rId18" Type="http://schemas.openxmlformats.org/officeDocument/2006/relationships/image" Target="../media/image122.jpeg"/><Relationship Id="rId3" Type="http://schemas.openxmlformats.org/officeDocument/2006/relationships/image" Target="../media/image108.png"/><Relationship Id="rId21" Type="http://schemas.openxmlformats.org/officeDocument/2006/relationships/image" Target="../media/image125.jpeg"/><Relationship Id="rId7" Type="http://schemas.openxmlformats.org/officeDocument/2006/relationships/hyperlink" Target="http://www.lge.co.kr/" TargetMode="External"/><Relationship Id="rId12" Type="http://schemas.openxmlformats.org/officeDocument/2006/relationships/image" Target="../media/image116.jpeg"/><Relationship Id="rId17" Type="http://schemas.openxmlformats.org/officeDocument/2006/relationships/image" Target="../media/image121.jpeg"/><Relationship Id="rId2" Type="http://schemas.openxmlformats.org/officeDocument/2006/relationships/image" Target="../media/image107.png"/><Relationship Id="rId16" Type="http://schemas.openxmlformats.org/officeDocument/2006/relationships/image" Target="../media/image120.jpeg"/><Relationship Id="rId20" Type="http://schemas.openxmlformats.org/officeDocument/2006/relationships/image" Target="../media/image124.png"/><Relationship Id="rId1" Type="http://schemas.openxmlformats.org/officeDocument/2006/relationships/slideLayout" Target="../slideLayouts/slideLayout23.xml"/><Relationship Id="rId6" Type="http://schemas.openxmlformats.org/officeDocument/2006/relationships/image" Target="../media/image111.png"/><Relationship Id="rId11" Type="http://schemas.openxmlformats.org/officeDocument/2006/relationships/image" Target="../media/image115.png"/><Relationship Id="rId5" Type="http://schemas.openxmlformats.org/officeDocument/2006/relationships/image" Target="../media/image110.png"/><Relationship Id="rId15" Type="http://schemas.openxmlformats.org/officeDocument/2006/relationships/image" Target="../media/image119.png"/><Relationship Id="rId10" Type="http://schemas.openxmlformats.org/officeDocument/2006/relationships/image" Target="../media/image114.png"/><Relationship Id="rId19" Type="http://schemas.openxmlformats.org/officeDocument/2006/relationships/image" Target="../media/image123.jpeg"/><Relationship Id="rId4" Type="http://schemas.openxmlformats.org/officeDocument/2006/relationships/image" Target="../media/image109.png"/><Relationship Id="rId9" Type="http://schemas.openxmlformats.org/officeDocument/2006/relationships/image" Target="../media/image113.png"/><Relationship Id="rId14" Type="http://schemas.openxmlformats.org/officeDocument/2006/relationships/image" Target="../media/image1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slideLayout" Target="../slideLayouts/slideLayout23.xml"/><Relationship Id="rId4" Type="http://schemas.openxmlformats.org/officeDocument/2006/relationships/tags" Target="../tags/tag22.xml"/><Relationship Id="rId9"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idx="4294967295"/>
          </p:nvPr>
        </p:nvSpPr>
        <p:spPr>
          <a:xfrm>
            <a:off x="0" y="2468563"/>
            <a:ext cx="11518900" cy="1362075"/>
          </a:xfrm>
        </p:spPr>
        <p:txBody>
          <a:bodyPr>
            <a:noAutofit/>
          </a:bodyPr>
          <a:lstStyle/>
          <a:p>
            <a:r>
              <a:rPr lang="ko-KR" altLang="en-US" sz="3600" dirty="0">
                <a:solidFill>
                  <a:schemeClr val="bg1"/>
                </a:solidFill>
              </a:rPr>
              <a:t>기업 프로젝트 생산성 향상을 위한</a:t>
            </a:r>
            <a:r>
              <a:rPr lang="en-US" altLang="ko-KR" sz="3600" dirty="0">
                <a:solidFill>
                  <a:schemeClr val="bg1"/>
                </a:solidFill>
              </a:rPr>
              <a:t/>
            </a:r>
            <a:br>
              <a:rPr lang="en-US" altLang="ko-KR" sz="3600" dirty="0">
                <a:solidFill>
                  <a:schemeClr val="bg1"/>
                </a:solidFill>
              </a:rPr>
            </a:br>
            <a:r>
              <a:rPr lang="ko-KR" altLang="en-US" sz="3600" dirty="0">
                <a:solidFill>
                  <a:schemeClr val="bg1"/>
                </a:solidFill>
              </a:rPr>
              <a:t>최적의 솔루션</a:t>
            </a:r>
            <a:r>
              <a:rPr lang="en-US" altLang="ko-KR" sz="3600">
                <a:solidFill>
                  <a:schemeClr val="bg1"/>
                </a:solidFill>
              </a:rPr>
              <a:t/>
            </a:r>
            <a:br>
              <a:rPr lang="en-US" altLang="ko-KR" sz="3600">
                <a:solidFill>
                  <a:schemeClr val="bg1"/>
                </a:solidFill>
              </a:rPr>
            </a:br>
            <a:r>
              <a:rPr lang="en-US" altLang="ko-KR" sz="3600" smtClean="0">
                <a:solidFill>
                  <a:schemeClr val="bg1"/>
                </a:solidFill>
              </a:rPr>
              <a:t/>
            </a:r>
            <a:br>
              <a:rPr lang="en-US" altLang="ko-KR" sz="3600" smtClean="0">
                <a:solidFill>
                  <a:schemeClr val="bg1"/>
                </a:solidFill>
              </a:rPr>
            </a:br>
            <a:r>
              <a:rPr lang="en-US" altLang="ko-KR" sz="3600" smtClean="0">
                <a:solidFill>
                  <a:schemeClr val="bg1"/>
                </a:solidFill>
              </a:rPr>
              <a:t>Microsoft </a:t>
            </a:r>
            <a:r>
              <a:rPr lang="en-US" altLang="ko-KR" sz="3600" dirty="0" smtClean="0">
                <a:solidFill>
                  <a:schemeClr val="bg1"/>
                </a:solidFill>
              </a:rPr>
              <a:t>EPM</a:t>
            </a:r>
            <a:r>
              <a:rPr lang="en-US" altLang="ko-KR" sz="1600" dirty="0" smtClean="0">
                <a:solidFill>
                  <a:schemeClr val="bg1"/>
                </a:solidFill>
              </a:rPr>
              <a:t>(Enterprise Project Management)</a:t>
            </a:r>
            <a:r>
              <a:rPr lang="en-US" altLang="ko-KR" sz="3600" dirty="0" smtClean="0">
                <a:solidFill>
                  <a:schemeClr val="bg1"/>
                </a:solidFill>
              </a:rPr>
              <a:t> </a:t>
            </a:r>
            <a:br>
              <a:rPr lang="en-US" altLang="ko-KR" sz="3600" dirty="0" smtClean="0">
                <a:solidFill>
                  <a:schemeClr val="bg1"/>
                </a:solidFill>
              </a:rPr>
            </a:br>
            <a:r>
              <a:rPr lang="en-US" altLang="ko-KR" sz="6000" dirty="0" smtClean="0">
                <a:solidFill>
                  <a:schemeClr val="bg1"/>
                </a:solidFill>
              </a:rPr>
              <a:t>2013</a:t>
            </a:r>
            <a:endParaRPr lang="en-US" altLang="ko-KR" sz="3600" dirty="0">
              <a:solidFill>
                <a:schemeClr val="bg1"/>
              </a:solidFill>
            </a:endParaRPr>
          </a:p>
        </p:txBody>
      </p:sp>
      <p:sp>
        <p:nvSpPr>
          <p:cNvPr id="3" name="TextBox 2"/>
          <p:cNvSpPr txBox="1"/>
          <p:nvPr/>
        </p:nvSpPr>
        <p:spPr>
          <a:xfrm>
            <a:off x="1212502" y="4611016"/>
            <a:ext cx="7078094" cy="502573"/>
          </a:xfrm>
          <a:prstGeom prst="rect">
            <a:avLst/>
          </a:prstGeom>
          <a:noFill/>
        </p:spPr>
        <p:txBody>
          <a:bodyPr wrap="square" rtlCol="0">
            <a:spAutoFit/>
          </a:bodyPr>
          <a:lstStyle/>
          <a:p>
            <a:pPr algn="r"/>
            <a:r>
              <a:rPr lang="ko-KR" altLang="en-US" sz="2666" dirty="0" smtClean="0">
                <a:solidFill>
                  <a:schemeClr val="bg1"/>
                </a:solidFill>
              </a:rPr>
              <a:t>한국마이크로소프트</a:t>
            </a:r>
            <a:endParaRPr lang="en-US" altLang="ko-KR" sz="2666" dirty="0" smtClean="0">
              <a:solidFill>
                <a:schemeClr val="bg1"/>
              </a:solidFill>
            </a:endParaRPr>
          </a:p>
        </p:txBody>
      </p:sp>
    </p:spTree>
    <p:extLst>
      <p:ext uri="{BB962C8B-B14F-4D97-AF65-F5344CB8AC3E}">
        <p14:creationId xmlns:p14="http://schemas.microsoft.com/office/powerpoint/2010/main" val="3116677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custDataLst>
              <p:tags r:id="rId2"/>
            </p:custDataLst>
          </p:nvPr>
        </p:nvSpPr>
        <p:spPr bwMode="auto">
          <a:xfrm>
            <a:off x="229414" y="45117"/>
            <a:ext cx="5542598" cy="492443"/>
          </a:xfrm>
          <a:prstGeom prst="rect">
            <a:avLst/>
          </a:prstGeom>
          <a:noFill/>
          <a:ln w="9525" algn="ctr">
            <a:noFill/>
            <a:miter lim="800000"/>
            <a:headEnd/>
            <a:tailEnd/>
          </a:ln>
        </p:spPr>
        <p:txBody>
          <a:bodyPr wrap="square" anchor="ctr" anchorCtr="0">
            <a:spAutoFit/>
            <a:scene3d>
              <a:camera prst="orthographicFront"/>
              <a:lightRig rig="threePt" dir="t"/>
            </a:scene3d>
            <a:sp3d>
              <a:bevelT w="0" h="38100"/>
            </a:sp3d>
          </a:bodyPr>
          <a:lstStyle/>
          <a:p>
            <a:r>
              <a:rPr lang="en-US" altLang="ko-KR" sz="2600" b="1" dirty="0">
                <a:solidFill>
                  <a:schemeClr val="bg1"/>
                </a:solidFill>
                <a:latin typeface="맑은 고딕" pitchFamily="50" charset="-127"/>
                <a:ea typeface="맑은 고딕" pitchFamily="50" charset="-127"/>
              </a:rPr>
              <a:t>EPM </a:t>
            </a:r>
            <a:r>
              <a:rPr lang="ko-KR" altLang="en-US" sz="2600" b="1" dirty="0">
                <a:solidFill>
                  <a:schemeClr val="bg1"/>
                </a:solidFill>
                <a:latin typeface="맑은 고딕" pitchFamily="50" charset="-127"/>
                <a:ea typeface="맑은 고딕" pitchFamily="50" charset="-127"/>
              </a:rPr>
              <a:t>솔루션 소개</a:t>
            </a:r>
          </a:p>
        </p:txBody>
      </p:sp>
      <p:sp>
        <p:nvSpPr>
          <p:cNvPr id="2" name="제목 1"/>
          <p:cNvSpPr>
            <a:spLocks noGrp="1"/>
          </p:cNvSpPr>
          <p:nvPr>
            <p:ph type="title"/>
            <p:custDataLst>
              <p:tags r:id="rId3"/>
            </p:custDataLst>
          </p:nvPr>
        </p:nvSpPr>
        <p:spPr/>
        <p:txBody>
          <a:bodyPr vert="horz" lIns="91440" tIns="45720" rIns="91440" bIns="45720" rtlCol="0" anchor="ctr">
            <a:normAutofit fontScale="90000"/>
          </a:bodyPr>
          <a:lstStyle/>
          <a:p>
            <a:r>
              <a:rPr lang="en-US" altLang="ko-KR" dirty="0"/>
              <a:t>EPM </a:t>
            </a:r>
            <a:r>
              <a:rPr lang="ko-KR" altLang="en-US" dirty="0"/>
              <a:t>프로젝트 관리 서비스 모델</a:t>
            </a:r>
          </a:p>
        </p:txBody>
      </p:sp>
      <p:grpSp>
        <p:nvGrpSpPr>
          <p:cNvPr id="17" name="그룹 3"/>
          <p:cNvGrpSpPr>
            <a:grpSpLocks/>
          </p:cNvGrpSpPr>
          <p:nvPr>
            <p:custDataLst>
              <p:tags r:id="rId4"/>
            </p:custDataLst>
          </p:nvPr>
        </p:nvGrpSpPr>
        <p:grpSpPr bwMode="auto">
          <a:xfrm>
            <a:off x="3961415" y="1599956"/>
            <a:ext cx="4754474" cy="4744165"/>
            <a:chOff x="4143375" y="1500188"/>
            <a:chExt cx="4629155" cy="4838991"/>
          </a:xfrm>
        </p:grpSpPr>
        <p:cxnSp>
          <p:nvCxnSpPr>
            <p:cNvPr id="18" name="AutoShape 55"/>
            <p:cNvCxnSpPr>
              <a:cxnSpLocks noChangeShapeType="1"/>
            </p:cNvCxnSpPr>
            <p:nvPr/>
          </p:nvCxnSpPr>
          <p:spPr bwMode="auto">
            <a:xfrm>
              <a:off x="4143375" y="1795463"/>
              <a:ext cx="1116013" cy="347662"/>
            </a:xfrm>
            <a:prstGeom prst="bentConnector2">
              <a:avLst/>
            </a:prstGeom>
            <a:noFill/>
            <a:ln w="28575">
              <a:solidFill>
                <a:srgbClr val="2DBDDF"/>
              </a:solidFill>
              <a:miter lim="800000"/>
              <a:headEnd/>
              <a:tailEnd type="triangle" w="sm" len="sm"/>
            </a:ln>
          </p:spPr>
        </p:cxnSp>
        <p:cxnSp>
          <p:nvCxnSpPr>
            <p:cNvPr id="19" name="AutoShape 54"/>
            <p:cNvCxnSpPr>
              <a:cxnSpLocks noChangeShapeType="1"/>
            </p:cNvCxnSpPr>
            <p:nvPr/>
          </p:nvCxnSpPr>
          <p:spPr bwMode="auto">
            <a:xfrm>
              <a:off x="4195763" y="3048000"/>
              <a:ext cx="1055687" cy="738188"/>
            </a:xfrm>
            <a:prstGeom prst="bentConnector2">
              <a:avLst/>
            </a:prstGeom>
            <a:noFill/>
            <a:ln w="28575">
              <a:solidFill>
                <a:srgbClr val="2DBDDF"/>
              </a:solidFill>
              <a:prstDash val="sysDot"/>
              <a:miter lim="800000"/>
              <a:headEnd/>
              <a:tailEnd type="triangle" w="sm" len="sm"/>
            </a:ln>
          </p:spPr>
        </p:cxnSp>
        <p:cxnSp>
          <p:nvCxnSpPr>
            <p:cNvPr id="20" name="AutoShape 55"/>
            <p:cNvCxnSpPr>
              <a:cxnSpLocks noChangeShapeType="1"/>
            </p:cNvCxnSpPr>
            <p:nvPr/>
          </p:nvCxnSpPr>
          <p:spPr bwMode="auto">
            <a:xfrm flipV="1">
              <a:off x="4143375" y="2571750"/>
              <a:ext cx="1116013" cy="142875"/>
            </a:xfrm>
            <a:prstGeom prst="bentConnector2">
              <a:avLst/>
            </a:prstGeom>
            <a:noFill/>
            <a:ln w="28575">
              <a:solidFill>
                <a:srgbClr val="2DBDDF"/>
              </a:solidFill>
              <a:miter lim="800000"/>
              <a:headEnd/>
              <a:tailEnd type="triangle" w="sm" len="sm"/>
            </a:ln>
          </p:spPr>
        </p:cxnSp>
        <p:cxnSp>
          <p:nvCxnSpPr>
            <p:cNvPr id="21" name="AutoShape 55"/>
            <p:cNvCxnSpPr>
              <a:cxnSpLocks noChangeShapeType="1"/>
            </p:cNvCxnSpPr>
            <p:nvPr/>
          </p:nvCxnSpPr>
          <p:spPr bwMode="auto">
            <a:xfrm flipV="1">
              <a:off x="4143375" y="4205288"/>
              <a:ext cx="1108075" cy="223837"/>
            </a:xfrm>
            <a:prstGeom prst="bentConnector2">
              <a:avLst/>
            </a:prstGeom>
            <a:noFill/>
            <a:ln w="28575">
              <a:solidFill>
                <a:srgbClr val="2DBDDF"/>
              </a:solidFill>
              <a:miter lim="800000"/>
              <a:headEnd/>
              <a:tailEnd type="triangle" w="sm" len="sm"/>
            </a:ln>
          </p:spPr>
        </p:cxnSp>
        <p:cxnSp>
          <p:nvCxnSpPr>
            <p:cNvPr id="22" name="AutoShape 55"/>
            <p:cNvCxnSpPr>
              <a:cxnSpLocks noChangeShapeType="1"/>
            </p:cNvCxnSpPr>
            <p:nvPr/>
          </p:nvCxnSpPr>
          <p:spPr bwMode="auto">
            <a:xfrm flipV="1">
              <a:off x="4143375" y="5572125"/>
              <a:ext cx="1108075" cy="285750"/>
            </a:xfrm>
            <a:prstGeom prst="bentConnector2">
              <a:avLst/>
            </a:prstGeom>
            <a:noFill/>
            <a:ln w="28575">
              <a:solidFill>
                <a:srgbClr val="2DBDDF"/>
              </a:solidFill>
              <a:miter lim="800000"/>
              <a:headEnd/>
              <a:tailEnd type="triangle" w="sm" len="sm"/>
            </a:ln>
          </p:spPr>
        </p:cxnSp>
        <p:cxnSp>
          <p:nvCxnSpPr>
            <p:cNvPr id="23" name="AutoShape 55"/>
            <p:cNvCxnSpPr>
              <a:cxnSpLocks noChangeShapeType="1"/>
            </p:cNvCxnSpPr>
            <p:nvPr/>
          </p:nvCxnSpPr>
          <p:spPr bwMode="auto">
            <a:xfrm>
              <a:off x="4143375" y="4857750"/>
              <a:ext cx="1108075" cy="285750"/>
            </a:xfrm>
            <a:prstGeom prst="bentConnector2">
              <a:avLst/>
            </a:prstGeom>
            <a:noFill/>
            <a:ln w="28575">
              <a:solidFill>
                <a:srgbClr val="2DBDDF"/>
              </a:solidFill>
              <a:miter lim="800000"/>
              <a:headEnd/>
              <a:tailEnd type="triangle" w="sm" len="sm"/>
            </a:ln>
          </p:spPr>
        </p:cxnSp>
        <p:sp>
          <p:nvSpPr>
            <p:cNvPr id="33" name="Line 29"/>
            <p:cNvSpPr>
              <a:spLocks noChangeShapeType="1"/>
            </p:cNvSpPr>
            <p:nvPr/>
          </p:nvSpPr>
          <p:spPr bwMode="auto">
            <a:xfrm flipH="1">
              <a:off x="7000708" y="4687842"/>
              <a:ext cx="214847" cy="642834"/>
            </a:xfrm>
            <a:prstGeom prst="line">
              <a:avLst/>
            </a:prstGeom>
            <a:noFill/>
            <a:ln w="28575">
              <a:solidFill>
                <a:srgbClr val="2DBDDF"/>
              </a:solidFill>
              <a:round/>
              <a:headEnd/>
              <a:tailEnd type="triangle" w="med" len="med"/>
            </a:ln>
            <a:effectLst/>
          </p:spPr>
          <p:txBody>
            <a:bodyPr/>
            <a:lstStyle/>
            <a:p>
              <a:pPr fontAlgn="auto">
                <a:spcBef>
                  <a:spcPts val="0"/>
                </a:spcBef>
                <a:spcAft>
                  <a:spcPts val="0"/>
                </a:spcAft>
                <a:defRPr/>
              </a:pPr>
              <a:endParaRPr kumimoji="0" lang="en-US" b="1" dirty="0">
                <a:effectLst>
                  <a:outerShdw blurRad="38100" dist="38100" dir="2700000" algn="tl">
                    <a:srgbClr val="000000">
                      <a:alpha val="43137"/>
                    </a:srgbClr>
                  </a:outerShdw>
                </a:effectLst>
                <a:latin typeface="맑은 고딕" pitchFamily="50" charset="-127"/>
                <a:ea typeface="맑은 고딕" pitchFamily="50" charset="-127"/>
                <a:cs typeface="+mn-cs"/>
              </a:endParaRPr>
            </a:p>
          </p:txBody>
        </p:sp>
        <p:sp>
          <p:nvSpPr>
            <p:cNvPr id="34" name="Line 31"/>
            <p:cNvSpPr>
              <a:spLocks noChangeShapeType="1"/>
            </p:cNvSpPr>
            <p:nvPr/>
          </p:nvSpPr>
          <p:spPr bwMode="auto">
            <a:xfrm>
              <a:off x="6081043" y="5491286"/>
              <a:ext cx="285946" cy="213739"/>
            </a:xfrm>
            <a:prstGeom prst="line">
              <a:avLst/>
            </a:prstGeom>
            <a:noFill/>
            <a:ln w="28575">
              <a:solidFill>
                <a:srgbClr val="2DBDDF"/>
              </a:solidFill>
              <a:round/>
              <a:headEnd/>
              <a:tailEnd type="triangle" w="med" len="med"/>
            </a:ln>
            <a:effectLst/>
          </p:spPr>
          <p:txBody>
            <a:bodyPr/>
            <a:lstStyle/>
            <a:p>
              <a:pPr fontAlgn="auto">
                <a:spcBef>
                  <a:spcPts val="0"/>
                </a:spcBef>
                <a:spcAft>
                  <a:spcPts val="0"/>
                </a:spcAft>
                <a:defRPr/>
              </a:pPr>
              <a:endParaRPr kumimoji="0" lang="en-US" b="1" dirty="0">
                <a:effectLst>
                  <a:outerShdw blurRad="38100" dist="38100" dir="2700000" algn="tl">
                    <a:srgbClr val="000000">
                      <a:alpha val="43137"/>
                    </a:srgbClr>
                  </a:outerShdw>
                </a:effectLst>
                <a:latin typeface="맑은 고딕" pitchFamily="50" charset="-127"/>
                <a:ea typeface="맑은 고딕" pitchFamily="50" charset="-127"/>
                <a:cs typeface="+mn-cs"/>
              </a:endParaRPr>
            </a:p>
          </p:txBody>
        </p:sp>
        <p:sp>
          <p:nvSpPr>
            <p:cNvPr id="35" name="Text Box 32"/>
            <p:cNvSpPr txBox="1">
              <a:spLocks noChangeArrowheads="1"/>
            </p:cNvSpPr>
            <p:nvPr/>
          </p:nvSpPr>
          <p:spPr bwMode="auto">
            <a:xfrm>
              <a:off x="4741863" y="4500563"/>
              <a:ext cx="1266100" cy="251143"/>
            </a:xfrm>
            <a:prstGeom prst="rect">
              <a:avLst/>
            </a:prstGeom>
            <a:noFill/>
            <a:ln w="9525">
              <a:noFill/>
              <a:miter lim="800000"/>
              <a:headEnd/>
              <a:tailEnd/>
            </a:ln>
          </p:spPr>
          <p:txBody>
            <a:bodyPr wrap="none">
              <a:spAutoFit/>
            </a:bodyPr>
            <a:lstStyle/>
            <a:p>
              <a:r>
                <a:rPr kumimoji="0" lang="ko-KR" altLang="en-US" sz="1000" b="1" dirty="0">
                  <a:latin typeface="맑은 고딕"/>
                  <a:ea typeface="맑은 고딕"/>
                </a:rPr>
                <a:t>프로젝트 진행 관리</a:t>
              </a:r>
            </a:p>
          </p:txBody>
        </p:sp>
        <p:sp>
          <p:nvSpPr>
            <p:cNvPr id="42" name="Rectangle 41"/>
            <p:cNvSpPr>
              <a:spLocks noChangeArrowheads="1"/>
            </p:cNvSpPr>
            <p:nvPr/>
          </p:nvSpPr>
          <p:spPr bwMode="auto">
            <a:xfrm>
              <a:off x="7462119" y="4948498"/>
              <a:ext cx="1310411" cy="1390681"/>
            </a:xfrm>
            <a:prstGeom prst="rect">
              <a:avLst/>
            </a:prstGeom>
            <a:solidFill>
              <a:schemeClr val="bg1">
                <a:lumMod val="85000"/>
              </a:schemeClr>
            </a:solidFill>
            <a:ln w="9525" algn="ctr">
              <a:solidFill>
                <a:srgbClr val="7030A0"/>
              </a:solidFill>
              <a:miter lim="800000"/>
              <a:headEnd/>
              <a:tailEnd/>
            </a:ln>
            <a:effectLst/>
          </p:spPr>
          <p:txBody>
            <a:bodyPr wrap="none" lIns="0" tIns="0" rIns="0" bIns="0" anchor="ctr"/>
            <a:lstStyle/>
            <a:p>
              <a:pPr fontAlgn="auto">
                <a:spcBef>
                  <a:spcPts val="0"/>
                </a:spcBef>
                <a:spcAft>
                  <a:spcPts val="0"/>
                </a:spcAft>
                <a:defRPr/>
              </a:pPr>
              <a:endParaRPr kumimoji="0" lang="en-US" altLang="ko-KR" b="1" dirty="0">
                <a:effectLst>
                  <a:outerShdw blurRad="38100" dist="38100" dir="2700000" algn="tl">
                    <a:srgbClr val="000000"/>
                  </a:outerShdw>
                </a:effectLst>
                <a:latin typeface="맑은 고딕" pitchFamily="50" charset="-127"/>
                <a:ea typeface="맑은 고딕" pitchFamily="50" charset="-127"/>
                <a:cs typeface="+mn-cs"/>
              </a:endParaRPr>
            </a:p>
          </p:txBody>
        </p:sp>
        <p:sp>
          <p:nvSpPr>
            <p:cNvPr id="47" name="Line 46"/>
            <p:cNvSpPr>
              <a:spLocks noChangeShapeType="1"/>
            </p:cNvSpPr>
            <p:nvPr/>
          </p:nvSpPr>
          <p:spPr bwMode="auto">
            <a:xfrm flipV="1">
              <a:off x="7073355" y="5643494"/>
              <a:ext cx="355501" cy="142492"/>
            </a:xfrm>
            <a:prstGeom prst="line">
              <a:avLst/>
            </a:prstGeom>
            <a:noFill/>
            <a:ln w="28575">
              <a:solidFill>
                <a:srgbClr val="2DBDDF"/>
              </a:solidFill>
              <a:round/>
              <a:headEnd/>
              <a:tailEnd type="triangle" w="med" len="med"/>
            </a:ln>
            <a:effectLst/>
          </p:spPr>
          <p:txBody>
            <a:bodyPr/>
            <a:lstStyle/>
            <a:p>
              <a:pPr fontAlgn="auto">
                <a:spcBef>
                  <a:spcPts val="0"/>
                </a:spcBef>
                <a:spcAft>
                  <a:spcPts val="0"/>
                </a:spcAft>
                <a:defRPr/>
              </a:pPr>
              <a:endParaRPr kumimoji="0" lang="en-US" b="1" dirty="0">
                <a:effectLst>
                  <a:outerShdw blurRad="38100" dist="38100" dir="2700000" algn="tl">
                    <a:srgbClr val="000000">
                      <a:alpha val="43137"/>
                    </a:srgbClr>
                  </a:outerShdw>
                </a:effectLst>
                <a:latin typeface="맑은 고딕" pitchFamily="50" charset="-127"/>
                <a:ea typeface="맑은 고딕" pitchFamily="50" charset="-127"/>
                <a:cs typeface="+mn-cs"/>
              </a:endParaRPr>
            </a:p>
          </p:txBody>
        </p:sp>
        <p:cxnSp>
          <p:nvCxnSpPr>
            <p:cNvPr id="48" name="AutoShape 48"/>
            <p:cNvCxnSpPr>
              <a:cxnSpLocks noChangeShapeType="1"/>
            </p:cNvCxnSpPr>
            <p:nvPr/>
          </p:nvCxnSpPr>
          <p:spPr bwMode="auto">
            <a:xfrm rot="16200000" flipV="1">
              <a:off x="5818193" y="2567107"/>
              <a:ext cx="2619664" cy="2137298"/>
            </a:xfrm>
            <a:prstGeom prst="bentConnector2">
              <a:avLst/>
            </a:prstGeom>
            <a:noFill/>
            <a:ln w="28575">
              <a:solidFill>
                <a:srgbClr val="2DBDDF"/>
              </a:solidFill>
              <a:miter lim="800000"/>
              <a:headEnd/>
              <a:tailEnd type="triangle" w="sm" len="sm"/>
            </a:ln>
          </p:spPr>
        </p:cxnSp>
        <p:sp>
          <p:nvSpPr>
            <p:cNvPr id="50" name="Text Box 51"/>
            <p:cNvSpPr txBox="1">
              <a:spLocks noChangeArrowheads="1"/>
            </p:cNvSpPr>
            <p:nvPr/>
          </p:nvSpPr>
          <p:spPr bwMode="auto">
            <a:xfrm>
              <a:off x="4500563" y="1500188"/>
              <a:ext cx="1809250" cy="251143"/>
            </a:xfrm>
            <a:prstGeom prst="rect">
              <a:avLst/>
            </a:prstGeom>
            <a:noFill/>
            <a:ln w="9525">
              <a:noFill/>
              <a:miter lim="800000"/>
              <a:headEnd/>
              <a:tailEnd/>
            </a:ln>
          </p:spPr>
          <p:txBody>
            <a:bodyPr wrap="none">
              <a:spAutoFit/>
            </a:bodyPr>
            <a:lstStyle/>
            <a:p>
              <a:r>
                <a:rPr kumimoji="0" lang="ko-KR" altLang="en-US" sz="1000" b="1" dirty="0">
                  <a:latin typeface="맑은 고딕"/>
                  <a:ea typeface="맑은 고딕"/>
                </a:rPr>
                <a:t>프로젝트 종합적인 상황 분석</a:t>
              </a:r>
            </a:p>
          </p:txBody>
        </p:sp>
        <p:sp>
          <p:nvSpPr>
            <p:cNvPr id="51" name="Text Box 53"/>
            <p:cNvSpPr txBox="1">
              <a:spLocks noChangeArrowheads="1"/>
            </p:cNvSpPr>
            <p:nvPr/>
          </p:nvSpPr>
          <p:spPr bwMode="auto">
            <a:xfrm>
              <a:off x="4745038" y="2776538"/>
              <a:ext cx="1222399" cy="251143"/>
            </a:xfrm>
            <a:prstGeom prst="rect">
              <a:avLst/>
            </a:prstGeom>
            <a:noFill/>
            <a:ln w="9525">
              <a:noFill/>
              <a:miter lim="800000"/>
              <a:headEnd/>
              <a:tailEnd/>
            </a:ln>
          </p:spPr>
          <p:txBody>
            <a:bodyPr wrap="none">
              <a:spAutoFit/>
            </a:bodyPr>
            <a:lstStyle/>
            <a:p>
              <a:r>
                <a:rPr kumimoji="0" lang="ko-KR" altLang="en-US" sz="1000" b="1" dirty="0">
                  <a:latin typeface="맑은 고딕"/>
                  <a:ea typeface="맑은 고딕"/>
                </a:rPr>
                <a:t>프로젝트 종합관리</a:t>
              </a:r>
            </a:p>
          </p:txBody>
        </p:sp>
        <p:sp>
          <p:nvSpPr>
            <p:cNvPr id="55" name="Line 23"/>
            <p:cNvSpPr>
              <a:spLocks noChangeShapeType="1"/>
            </p:cNvSpPr>
            <p:nvPr/>
          </p:nvSpPr>
          <p:spPr bwMode="auto">
            <a:xfrm>
              <a:off x="7679516" y="4506033"/>
              <a:ext cx="213301" cy="357850"/>
            </a:xfrm>
            <a:prstGeom prst="line">
              <a:avLst/>
            </a:prstGeom>
            <a:noFill/>
            <a:ln w="28575">
              <a:solidFill>
                <a:srgbClr val="2DBDDF"/>
              </a:solidFill>
              <a:round/>
              <a:headEnd type="triangle"/>
              <a:tailEnd type="triangle" w="med" len="med"/>
            </a:ln>
            <a:effectLst/>
          </p:spPr>
          <p:txBody>
            <a:bodyPr/>
            <a:lstStyle/>
            <a:p>
              <a:pPr fontAlgn="auto">
                <a:spcBef>
                  <a:spcPts val="0"/>
                </a:spcBef>
                <a:spcAft>
                  <a:spcPts val="0"/>
                </a:spcAft>
                <a:defRPr/>
              </a:pPr>
              <a:endParaRPr kumimoji="0" lang="en-US" b="1" dirty="0">
                <a:effectLst>
                  <a:outerShdw blurRad="38100" dist="38100" dir="2700000" algn="tl">
                    <a:srgbClr val="000000">
                      <a:alpha val="43137"/>
                    </a:srgbClr>
                  </a:outerShdw>
                </a:effectLst>
                <a:latin typeface="맑은 고딕" pitchFamily="50" charset="-127"/>
                <a:ea typeface="맑은 고딕" pitchFamily="50" charset="-127"/>
                <a:cs typeface="+mn-cs"/>
              </a:endParaRPr>
            </a:p>
          </p:txBody>
        </p:sp>
        <p:sp>
          <p:nvSpPr>
            <p:cNvPr id="56" name="Line 31"/>
            <p:cNvSpPr>
              <a:spLocks noChangeShapeType="1"/>
            </p:cNvSpPr>
            <p:nvPr/>
          </p:nvSpPr>
          <p:spPr bwMode="auto">
            <a:xfrm flipV="1">
              <a:off x="5961179" y="3587909"/>
              <a:ext cx="285947" cy="142492"/>
            </a:xfrm>
            <a:prstGeom prst="line">
              <a:avLst/>
            </a:prstGeom>
            <a:noFill/>
            <a:ln w="28575">
              <a:solidFill>
                <a:srgbClr val="2DBDDF"/>
              </a:solidFill>
              <a:round/>
              <a:headEnd/>
              <a:tailEnd type="triangle" w="med" len="med"/>
            </a:ln>
            <a:effectLst/>
          </p:spPr>
          <p:txBody>
            <a:bodyPr/>
            <a:lstStyle/>
            <a:p>
              <a:pPr fontAlgn="auto">
                <a:spcBef>
                  <a:spcPts val="0"/>
                </a:spcBef>
                <a:spcAft>
                  <a:spcPts val="0"/>
                </a:spcAft>
                <a:defRPr/>
              </a:pPr>
              <a:endParaRPr kumimoji="0" lang="en-US" b="1" dirty="0">
                <a:effectLst>
                  <a:outerShdw blurRad="38100" dist="38100" dir="2700000" algn="tl">
                    <a:srgbClr val="000000">
                      <a:alpha val="43137"/>
                    </a:srgbClr>
                  </a:outerShdw>
                </a:effectLst>
                <a:latin typeface="맑은 고딕" pitchFamily="50" charset="-127"/>
                <a:ea typeface="맑은 고딕" pitchFamily="50" charset="-127"/>
                <a:cs typeface="+mn-cs"/>
              </a:endParaRPr>
            </a:p>
          </p:txBody>
        </p:sp>
        <p:sp>
          <p:nvSpPr>
            <p:cNvPr id="57" name="Text Box 32"/>
            <p:cNvSpPr txBox="1">
              <a:spLocks noChangeArrowheads="1"/>
            </p:cNvSpPr>
            <p:nvPr/>
          </p:nvSpPr>
          <p:spPr bwMode="auto">
            <a:xfrm>
              <a:off x="4741863" y="5929313"/>
              <a:ext cx="1141238" cy="251143"/>
            </a:xfrm>
            <a:prstGeom prst="rect">
              <a:avLst/>
            </a:prstGeom>
            <a:noFill/>
            <a:ln w="9525">
              <a:noFill/>
              <a:miter lim="800000"/>
              <a:headEnd/>
              <a:tailEnd/>
            </a:ln>
          </p:spPr>
          <p:txBody>
            <a:bodyPr wrap="none">
              <a:spAutoFit/>
            </a:bodyPr>
            <a:lstStyle/>
            <a:p>
              <a:r>
                <a:rPr kumimoji="0" lang="ko-KR" altLang="en-US" sz="1000" b="1" dirty="0">
                  <a:latin typeface="맑은 고딕"/>
                  <a:ea typeface="맑은 고딕"/>
                </a:rPr>
                <a:t>작업 진행률 등록</a:t>
              </a:r>
            </a:p>
          </p:txBody>
        </p:sp>
        <p:sp>
          <p:nvSpPr>
            <p:cNvPr id="136" name="Rectangle 41"/>
            <p:cNvSpPr>
              <a:spLocks noChangeArrowheads="1"/>
            </p:cNvSpPr>
            <p:nvPr/>
          </p:nvSpPr>
          <p:spPr bwMode="auto">
            <a:xfrm>
              <a:off x="6339972" y="3240249"/>
              <a:ext cx="1249057" cy="1325569"/>
            </a:xfrm>
            <a:prstGeom prst="rect">
              <a:avLst/>
            </a:prstGeom>
            <a:solidFill>
              <a:schemeClr val="bg1">
                <a:lumMod val="85000"/>
              </a:schemeClr>
            </a:solidFill>
            <a:ln w="9525" algn="ctr">
              <a:solidFill>
                <a:srgbClr val="92D050"/>
              </a:solidFill>
              <a:miter lim="800000"/>
              <a:headEnd/>
              <a:tailEnd/>
            </a:ln>
            <a:effectLst/>
          </p:spPr>
          <p:txBody>
            <a:bodyPr wrap="none" lIns="0" tIns="0" rIns="0" bIns="0" anchor="ctr"/>
            <a:lstStyle/>
            <a:p>
              <a:pPr fontAlgn="auto">
                <a:spcBef>
                  <a:spcPts val="0"/>
                </a:spcBef>
                <a:spcAft>
                  <a:spcPts val="0"/>
                </a:spcAft>
                <a:defRPr/>
              </a:pPr>
              <a:endParaRPr kumimoji="0" lang="en-US" altLang="ko-KR" b="1" dirty="0">
                <a:effectLst>
                  <a:outerShdw blurRad="38100" dist="38100" dir="2700000" algn="tl">
                    <a:srgbClr val="000000"/>
                  </a:outerShdw>
                </a:effectLst>
                <a:latin typeface="맑은 고딕" pitchFamily="50" charset="-127"/>
                <a:ea typeface="맑은 고딕" pitchFamily="50" charset="-127"/>
                <a:cs typeface="+mn-cs"/>
              </a:endParaRPr>
            </a:p>
          </p:txBody>
        </p:sp>
      </p:grpSp>
      <p:grpSp>
        <p:nvGrpSpPr>
          <p:cNvPr id="65" name="Share"/>
          <p:cNvGrpSpPr/>
          <p:nvPr>
            <p:custDataLst>
              <p:custData r:id="rId5"/>
              <p:tags r:id="rId6"/>
            </p:custDataLst>
          </p:nvPr>
        </p:nvGrpSpPr>
        <p:grpSpPr>
          <a:xfrm>
            <a:off x="281248" y="1503834"/>
            <a:ext cx="3683770" cy="1021379"/>
            <a:chOff x="6573086" y="-4962"/>
            <a:chExt cx="2568596" cy="1174738"/>
          </a:xfrm>
        </p:grpSpPr>
        <p:sp>
          <p:nvSpPr>
            <p:cNvPr id="66" name="Rectangle 2"/>
            <p:cNvSpPr/>
            <p:nvPr/>
          </p:nvSpPr>
          <p:spPr>
            <a:xfrm>
              <a:off x="6573086" y="1785"/>
              <a:ext cx="2568596" cy="1167991"/>
            </a:xfrm>
            <a:prstGeom prst="rect">
              <a:avLst/>
            </a:prstGeom>
            <a:solidFill>
              <a:srgbClr val="2F6A9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dirty="0"/>
            </a:p>
          </p:txBody>
        </p:sp>
        <p:sp>
          <p:nvSpPr>
            <p:cNvPr id="67" name="Title1"/>
            <p:cNvSpPr txBox="1"/>
            <p:nvPr/>
          </p:nvSpPr>
          <p:spPr>
            <a:xfrm>
              <a:off x="6576733" y="-4962"/>
              <a:ext cx="2161997" cy="424711"/>
            </a:xfrm>
            <a:prstGeom prst="rect">
              <a:avLst/>
            </a:prstGeom>
            <a:noFill/>
          </p:spPr>
          <p:txBody>
            <a:bodyPr wrap="square" rtlCol="0">
              <a:spAutoFit/>
            </a:bodyPr>
            <a:lstStyle/>
            <a:p>
              <a:r>
                <a:rPr lang="en-US" sz="2000" dirty="0" smtClean="0">
                  <a:solidFill>
                    <a:srgbClr val="FFFFFF"/>
                  </a:solidFill>
                  <a:latin typeface="Segoe UI" pitchFamily="34" charset="0"/>
                  <a:cs typeface="Segoe UI" pitchFamily="34" charset="0"/>
                </a:rPr>
                <a:t>(CIO</a:t>
              </a:r>
              <a:r>
                <a:rPr lang="ko-KR" altLang="en-US" sz="2000" dirty="0" smtClean="0">
                  <a:solidFill>
                    <a:srgbClr val="FFFFFF"/>
                  </a:solidFill>
                  <a:latin typeface="Segoe UI" pitchFamily="34" charset="0"/>
                  <a:cs typeface="Segoe UI" pitchFamily="34" charset="0"/>
                </a:rPr>
                <a:t>임원</a:t>
              </a:r>
              <a:r>
                <a:rPr lang="en-US" altLang="ko-KR" sz="2000" dirty="0" smtClean="0">
                  <a:solidFill>
                    <a:srgbClr val="FFFFFF"/>
                  </a:solidFill>
                  <a:latin typeface="Segoe UI" pitchFamily="34" charset="0"/>
                  <a:cs typeface="Segoe UI" pitchFamily="34" charset="0"/>
                </a:rPr>
                <a:t>/</a:t>
              </a:r>
              <a:r>
                <a:rPr lang="ko-KR" altLang="en-US" sz="2000" dirty="0" smtClean="0">
                  <a:solidFill>
                    <a:srgbClr val="FFFFFF"/>
                  </a:solidFill>
                  <a:latin typeface="Segoe UI" pitchFamily="34" charset="0"/>
                  <a:cs typeface="Segoe UI" pitchFamily="34" charset="0"/>
                </a:rPr>
                <a:t>팀장</a:t>
              </a:r>
              <a:r>
                <a:rPr lang="en-US" altLang="ko-KR" sz="2000" dirty="0" smtClean="0">
                  <a:solidFill>
                    <a:srgbClr val="FFFFFF"/>
                  </a:solidFill>
                  <a:latin typeface="Segoe UI" pitchFamily="34" charset="0"/>
                  <a:cs typeface="Segoe UI" pitchFamily="34" charset="0"/>
                </a:rPr>
                <a:t>)</a:t>
              </a:r>
              <a:endParaRPr lang="en-US" sz="2000" dirty="0">
                <a:solidFill>
                  <a:srgbClr val="FFFFFF"/>
                </a:solidFill>
                <a:latin typeface="Segoe UI" pitchFamily="34" charset="0"/>
                <a:cs typeface="Segoe UI" pitchFamily="34" charset="0"/>
              </a:endParaRPr>
            </a:p>
          </p:txBody>
        </p:sp>
        <p:sp>
          <p:nvSpPr>
            <p:cNvPr id="74" name="Content2"/>
            <p:cNvSpPr txBox="1"/>
            <p:nvPr/>
          </p:nvSpPr>
          <p:spPr>
            <a:xfrm>
              <a:off x="7576804" y="495937"/>
              <a:ext cx="1562366" cy="584081"/>
            </a:xfrm>
            <a:prstGeom prst="rect">
              <a:avLst/>
            </a:prstGeom>
            <a:noFill/>
          </p:spPr>
          <p:txBody>
            <a:bodyPr wrap="square" lIns="0" tIns="0" rIns="0" bIns="0" rtlCol="0">
              <a:spAutoFit/>
            </a:bodyPr>
            <a:lstStyle/>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전체 프로젝트 현황 모니터링</a:t>
              </a:r>
              <a:endParaRPr lang="en-US" altLang="ko-KR" sz="1100" dirty="0" smtClean="0">
                <a:solidFill>
                  <a:schemeClr val="bg1">
                    <a:lumMod val="85000"/>
                  </a:schemeClr>
                </a:solidFill>
                <a:latin typeface="Segoe UI" pitchFamily="34" charset="0"/>
                <a:cs typeface="Segoe UI" pitchFamily="34" charset="0"/>
              </a:endParaRP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일정현황 모니터링</a:t>
              </a:r>
              <a:endParaRPr lang="en-US" altLang="ko-KR" sz="1100" dirty="0" smtClean="0">
                <a:solidFill>
                  <a:schemeClr val="bg1">
                    <a:lumMod val="85000"/>
                  </a:schemeClr>
                </a:solidFill>
                <a:latin typeface="Segoe UI" pitchFamily="34" charset="0"/>
                <a:cs typeface="Segoe UI" pitchFamily="34" charset="0"/>
              </a:endParaRP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이슈</a:t>
              </a:r>
              <a:r>
                <a:rPr lang="en-US" altLang="ko-KR" sz="1100" dirty="0" smtClean="0">
                  <a:solidFill>
                    <a:schemeClr val="bg1">
                      <a:lumMod val="85000"/>
                    </a:schemeClr>
                  </a:solidFill>
                  <a:latin typeface="Segoe UI" pitchFamily="34" charset="0"/>
                  <a:cs typeface="Segoe UI" pitchFamily="34" charset="0"/>
                </a:rPr>
                <a:t>,</a:t>
              </a:r>
              <a:r>
                <a:rPr lang="ko-KR" altLang="en-US" sz="1100" dirty="0" smtClean="0">
                  <a:solidFill>
                    <a:schemeClr val="bg1">
                      <a:lumMod val="85000"/>
                    </a:schemeClr>
                  </a:solidFill>
                  <a:latin typeface="Segoe UI" pitchFamily="34" charset="0"/>
                  <a:cs typeface="Segoe UI" pitchFamily="34" charset="0"/>
                </a:rPr>
                <a:t>리스크</a:t>
              </a:r>
              <a:r>
                <a:rPr lang="en-US" altLang="ko-KR" sz="1100" dirty="0" smtClean="0">
                  <a:solidFill>
                    <a:schemeClr val="bg1">
                      <a:lumMod val="85000"/>
                    </a:schemeClr>
                  </a:solidFill>
                  <a:latin typeface="Segoe UI" pitchFamily="34" charset="0"/>
                  <a:cs typeface="Segoe UI" pitchFamily="34" charset="0"/>
                </a:rPr>
                <a:t>, </a:t>
              </a:r>
              <a:r>
                <a:rPr lang="ko-KR" altLang="en-US" sz="1100" dirty="0" smtClean="0">
                  <a:solidFill>
                    <a:schemeClr val="bg1">
                      <a:lumMod val="85000"/>
                    </a:schemeClr>
                  </a:solidFill>
                  <a:latin typeface="Segoe UI" pitchFamily="34" charset="0"/>
                  <a:cs typeface="Segoe UI" pitchFamily="34" charset="0"/>
                </a:rPr>
                <a:t>보고서 확인</a:t>
              </a:r>
              <a:endParaRPr lang="en-US" altLang="ko-KR" sz="1100" dirty="0">
                <a:solidFill>
                  <a:schemeClr val="bg1">
                    <a:lumMod val="85000"/>
                  </a:schemeClr>
                </a:solidFill>
                <a:latin typeface="Segoe UI" pitchFamily="34" charset="0"/>
                <a:cs typeface="Segoe UI" pitchFamily="34" charset="0"/>
              </a:endParaRPr>
            </a:p>
          </p:txBody>
        </p:sp>
      </p:grpSp>
      <p:pic>
        <p:nvPicPr>
          <p:cNvPr id="82" name="Picture 2" descr="C:\Users\t-dantay\Documents\Placeholders\user.png"/>
          <p:cNvPicPr>
            <a:picLocks noChangeAspect="1" noChangeArrowheads="1"/>
          </p:cNvPicPr>
          <p:nvPr>
            <p:custDataLst>
              <p:custData r:id="rId7"/>
              <p:tags r:id="rId8"/>
            </p:custDataLst>
          </p:nvPr>
        </p:nvPicPr>
        <p:blipFill>
          <a:blip r:embed="rId42" cstate="print">
            <a:lum bright="70000" contrast="-70000"/>
            <a:extLst>
              <a:ext uri="{28A0092B-C50C-407E-A947-70E740481C1C}">
                <a14:useLocalDpi xmlns:a14="http://schemas.microsoft.com/office/drawing/2010/main" val="0"/>
              </a:ext>
            </a:extLst>
          </a:blip>
          <a:srcRect/>
          <a:stretch>
            <a:fillRect/>
          </a:stretch>
        </p:blipFill>
        <p:spPr bwMode="auto">
          <a:xfrm>
            <a:off x="431315" y="2018723"/>
            <a:ext cx="367694" cy="40216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Share"/>
          <p:cNvGrpSpPr/>
          <p:nvPr>
            <p:custDataLst>
              <p:custData r:id="rId9"/>
              <p:tags r:id="rId10"/>
            </p:custDataLst>
          </p:nvPr>
        </p:nvGrpSpPr>
        <p:grpSpPr>
          <a:xfrm>
            <a:off x="281248" y="2608734"/>
            <a:ext cx="3683770" cy="1021379"/>
            <a:chOff x="6573086" y="-4962"/>
            <a:chExt cx="2568596" cy="1174738"/>
          </a:xfrm>
        </p:grpSpPr>
        <p:sp>
          <p:nvSpPr>
            <p:cNvPr id="84" name="Rectangle 2"/>
            <p:cNvSpPr/>
            <p:nvPr/>
          </p:nvSpPr>
          <p:spPr>
            <a:xfrm>
              <a:off x="6573086" y="1785"/>
              <a:ext cx="2568596" cy="1167991"/>
            </a:xfrm>
            <a:prstGeom prst="rect">
              <a:avLst/>
            </a:prstGeom>
            <a:solidFill>
              <a:srgbClr val="2F6A9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dirty="0"/>
            </a:p>
          </p:txBody>
        </p:sp>
        <p:sp>
          <p:nvSpPr>
            <p:cNvPr id="85" name="Title1"/>
            <p:cNvSpPr txBox="1"/>
            <p:nvPr/>
          </p:nvSpPr>
          <p:spPr>
            <a:xfrm>
              <a:off x="6576733" y="-4962"/>
              <a:ext cx="2161997" cy="460186"/>
            </a:xfrm>
            <a:prstGeom prst="rect">
              <a:avLst/>
            </a:prstGeom>
            <a:noFill/>
          </p:spPr>
          <p:txBody>
            <a:bodyPr wrap="square" rtlCol="0">
              <a:spAutoFit/>
            </a:bodyPr>
            <a:lstStyle/>
            <a:p>
              <a:r>
                <a:rPr lang="en-US" sz="2000" dirty="0" smtClean="0">
                  <a:solidFill>
                    <a:srgbClr val="FFFFFF"/>
                  </a:solidFill>
                  <a:latin typeface="Segoe UI" pitchFamily="34" charset="0"/>
                  <a:cs typeface="Segoe UI" pitchFamily="34" charset="0"/>
                </a:rPr>
                <a:t>PMO</a:t>
              </a:r>
              <a:endParaRPr lang="en-US" sz="2000" dirty="0">
                <a:solidFill>
                  <a:srgbClr val="FFFFFF"/>
                </a:solidFill>
                <a:latin typeface="Segoe UI" pitchFamily="34" charset="0"/>
                <a:cs typeface="Segoe UI" pitchFamily="34" charset="0"/>
              </a:endParaRPr>
            </a:p>
          </p:txBody>
        </p:sp>
        <p:sp>
          <p:nvSpPr>
            <p:cNvPr id="86" name="Content2"/>
            <p:cNvSpPr txBox="1"/>
            <p:nvPr/>
          </p:nvSpPr>
          <p:spPr>
            <a:xfrm>
              <a:off x="7576804" y="495937"/>
              <a:ext cx="1562366" cy="584081"/>
            </a:xfrm>
            <a:prstGeom prst="rect">
              <a:avLst/>
            </a:prstGeom>
            <a:noFill/>
          </p:spPr>
          <p:txBody>
            <a:bodyPr wrap="square" lIns="0" tIns="0" rIns="0" bIns="0" rtlCol="0">
              <a:spAutoFit/>
            </a:bodyPr>
            <a:lstStyle/>
            <a:p>
              <a:pPr marL="171450" indent="-171450">
                <a:buFont typeface="Wingdings" pitchFamily="2" charset="2"/>
                <a:buChar char="§"/>
              </a:pPr>
              <a:r>
                <a:rPr lang="ko-KR" altLang="en-US" sz="1100" dirty="0">
                  <a:solidFill>
                    <a:schemeClr val="bg1">
                      <a:lumMod val="85000"/>
                    </a:schemeClr>
                  </a:solidFill>
                  <a:latin typeface="Segoe UI" pitchFamily="34" charset="0"/>
                  <a:cs typeface="Segoe UI" pitchFamily="34" charset="0"/>
                </a:rPr>
                <a:t>전체 프로젝트 변경관리</a:t>
              </a: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전체 </a:t>
              </a:r>
              <a:r>
                <a:rPr lang="ko-KR" altLang="en-US" sz="1100" dirty="0">
                  <a:solidFill>
                    <a:schemeClr val="bg1">
                      <a:lumMod val="85000"/>
                    </a:schemeClr>
                  </a:solidFill>
                  <a:latin typeface="Segoe UI" pitchFamily="34" charset="0"/>
                  <a:cs typeface="Segoe UI" pitchFamily="34" charset="0"/>
                </a:rPr>
                <a:t>프로젝트 진행관리</a:t>
              </a: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전제 </a:t>
              </a:r>
              <a:r>
                <a:rPr lang="ko-KR" altLang="en-US" sz="1100" dirty="0">
                  <a:solidFill>
                    <a:schemeClr val="bg1">
                      <a:lumMod val="85000"/>
                    </a:schemeClr>
                  </a:solidFill>
                  <a:latin typeface="Segoe UI" pitchFamily="34" charset="0"/>
                  <a:cs typeface="Segoe UI" pitchFamily="34" charset="0"/>
                </a:rPr>
                <a:t>프로젝트 상황 분석</a:t>
              </a:r>
            </a:p>
          </p:txBody>
        </p:sp>
      </p:grpSp>
      <p:pic>
        <p:nvPicPr>
          <p:cNvPr id="87" name="Picture 2" descr="C:\Users\t-dantay\Documents\Placeholders\user.png"/>
          <p:cNvPicPr>
            <a:picLocks noChangeAspect="1" noChangeArrowheads="1"/>
          </p:cNvPicPr>
          <p:nvPr>
            <p:custDataLst>
              <p:custData r:id="rId11"/>
              <p:tags r:id="rId12"/>
            </p:custDataLst>
          </p:nvPr>
        </p:nvPicPr>
        <p:blipFill>
          <a:blip r:embed="rId42" cstate="print">
            <a:lum bright="70000" contrast="-70000"/>
            <a:extLst>
              <a:ext uri="{28A0092B-C50C-407E-A947-70E740481C1C}">
                <a14:useLocalDpi xmlns:a14="http://schemas.microsoft.com/office/drawing/2010/main" val="0"/>
              </a:ext>
            </a:extLst>
          </a:blip>
          <a:srcRect/>
          <a:stretch>
            <a:fillRect/>
          </a:stretch>
        </p:blipFill>
        <p:spPr bwMode="auto">
          <a:xfrm>
            <a:off x="431315" y="3123623"/>
            <a:ext cx="367694" cy="402165"/>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Share"/>
          <p:cNvGrpSpPr/>
          <p:nvPr>
            <p:custDataLst>
              <p:custData r:id="rId13"/>
              <p:tags r:id="rId14"/>
            </p:custDataLst>
          </p:nvPr>
        </p:nvGrpSpPr>
        <p:grpSpPr>
          <a:xfrm>
            <a:off x="281248" y="3704109"/>
            <a:ext cx="3683770" cy="1537270"/>
            <a:chOff x="6573086" y="-4962"/>
            <a:chExt cx="2568596" cy="1768090"/>
          </a:xfrm>
        </p:grpSpPr>
        <p:sp>
          <p:nvSpPr>
            <p:cNvPr id="89" name="Rectangle 2"/>
            <p:cNvSpPr/>
            <p:nvPr/>
          </p:nvSpPr>
          <p:spPr>
            <a:xfrm>
              <a:off x="6573086" y="1785"/>
              <a:ext cx="2568596" cy="1761343"/>
            </a:xfrm>
            <a:prstGeom prst="rect">
              <a:avLst/>
            </a:prstGeom>
            <a:solidFill>
              <a:srgbClr val="2F6A9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dirty="0"/>
            </a:p>
          </p:txBody>
        </p:sp>
        <p:sp>
          <p:nvSpPr>
            <p:cNvPr id="90" name="Title1"/>
            <p:cNvSpPr txBox="1"/>
            <p:nvPr/>
          </p:nvSpPr>
          <p:spPr>
            <a:xfrm>
              <a:off x="6576733" y="-4962"/>
              <a:ext cx="2161997" cy="460186"/>
            </a:xfrm>
            <a:prstGeom prst="rect">
              <a:avLst/>
            </a:prstGeom>
            <a:noFill/>
          </p:spPr>
          <p:txBody>
            <a:bodyPr wrap="square" rtlCol="0">
              <a:spAutoFit/>
            </a:bodyPr>
            <a:lstStyle/>
            <a:p>
              <a:r>
                <a:rPr lang="en-US" sz="2000" dirty="0" smtClean="0">
                  <a:solidFill>
                    <a:srgbClr val="FFFFFF"/>
                  </a:solidFill>
                  <a:latin typeface="Segoe UI" pitchFamily="34" charset="0"/>
                  <a:cs typeface="Segoe UI" pitchFamily="34" charset="0"/>
                </a:rPr>
                <a:t>PM</a:t>
              </a:r>
              <a:endParaRPr lang="en-US" sz="2000" dirty="0">
                <a:solidFill>
                  <a:srgbClr val="FFFFFF"/>
                </a:solidFill>
                <a:latin typeface="Segoe UI" pitchFamily="34" charset="0"/>
                <a:cs typeface="Segoe UI" pitchFamily="34" charset="0"/>
              </a:endParaRPr>
            </a:p>
          </p:txBody>
        </p:sp>
        <p:sp>
          <p:nvSpPr>
            <p:cNvPr id="91" name="Content2"/>
            <p:cNvSpPr txBox="1"/>
            <p:nvPr/>
          </p:nvSpPr>
          <p:spPr>
            <a:xfrm>
              <a:off x="7576804" y="495937"/>
              <a:ext cx="1562366" cy="1168164"/>
            </a:xfrm>
            <a:prstGeom prst="rect">
              <a:avLst/>
            </a:prstGeom>
            <a:noFill/>
          </p:spPr>
          <p:txBody>
            <a:bodyPr wrap="square" lIns="0" tIns="0" rIns="0" bIns="0" rtlCol="0">
              <a:spAutoFit/>
            </a:bodyPr>
            <a:lstStyle/>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프로젝트 </a:t>
              </a:r>
              <a:r>
                <a:rPr lang="ko-KR" altLang="en-US" sz="1100" dirty="0">
                  <a:solidFill>
                    <a:schemeClr val="bg1">
                      <a:lumMod val="85000"/>
                    </a:schemeClr>
                  </a:solidFill>
                  <a:latin typeface="Segoe UI" pitchFamily="34" charset="0"/>
                  <a:cs typeface="Segoe UI" pitchFamily="34" charset="0"/>
                </a:rPr>
                <a:t>등록</a:t>
              </a: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세부작업</a:t>
              </a:r>
              <a:r>
                <a:rPr lang="en-US" altLang="ko-KR" sz="1100" dirty="0">
                  <a:solidFill>
                    <a:schemeClr val="bg1">
                      <a:lumMod val="85000"/>
                    </a:schemeClr>
                  </a:solidFill>
                  <a:latin typeface="Segoe UI" pitchFamily="34" charset="0"/>
                  <a:cs typeface="Segoe UI" pitchFamily="34" charset="0"/>
                </a:rPr>
                <a:t>(Task) </a:t>
              </a:r>
              <a:r>
                <a:rPr lang="ko-KR" altLang="en-US" sz="1100" dirty="0">
                  <a:solidFill>
                    <a:schemeClr val="bg1">
                      <a:lumMod val="85000"/>
                    </a:schemeClr>
                  </a:solidFill>
                  <a:latin typeface="Segoe UI" pitchFamily="34" charset="0"/>
                  <a:cs typeface="Segoe UI" pitchFamily="34" charset="0"/>
                </a:rPr>
                <a:t>등록</a:t>
              </a: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자원할당</a:t>
              </a:r>
              <a:endParaRPr lang="ko-KR" altLang="en-US" sz="1100" dirty="0">
                <a:solidFill>
                  <a:schemeClr val="bg1">
                    <a:lumMod val="85000"/>
                  </a:schemeClr>
                </a:solidFill>
                <a:latin typeface="Segoe UI" pitchFamily="34" charset="0"/>
                <a:cs typeface="Segoe UI" pitchFamily="34" charset="0"/>
              </a:endParaRP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일정관리</a:t>
              </a:r>
              <a:endParaRPr lang="ko-KR" altLang="en-US" sz="1100" dirty="0">
                <a:solidFill>
                  <a:schemeClr val="bg1">
                    <a:lumMod val="85000"/>
                  </a:schemeClr>
                </a:solidFill>
                <a:latin typeface="Segoe UI" pitchFamily="34" charset="0"/>
                <a:cs typeface="Segoe UI" pitchFamily="34" charset="0"/>
              </a:endParaRP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산출물 </a:t>
              </a:r>
              <a:r>
                <a:rPr lang="ko-KR" altLang="en-US" sz="1100" dirty="0">
                  <a:solidFill>
                    <a:schemeClr val="bg1">
                      <a:lumMod val="85000"/>
                    </a:schemeClr>
                  </a:solidFill>
                  <a:latin typeface="Segoe UI" pitchFamily="34" charset="0"/>
                  <a:cs typeface="Segoe UI" pitchFamily="34" charset="0"/>
                </a:rPr>
                <a:t>관리</a:t>
              </a: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이슈</a:t>
              </a:r>
              <a:r>
                <a:rPr lang="en-US" altLang="ko-KR" sz="1100" dirty="0">
                  <a:solidFill>
                    <a:schemeClr val="bg1">
                      <a:lumMod val="85000"/>
                    </a:schemeClr>
                  </a:solidFill>
                  <a:latin typeface="Segoe UI" pitchFamily="34" charset="0"/>
                  <a:cs typeface="Segoe UI" pitchFamily="34" charset="0"/>
                </a:rPr>
                <a:t>,</a:t>
              </a:r>
              <a:r>
                <a:rPr lang="ko-KR" altLang="en-US" sz="1100" dirty="0">
                  <a:solidFill>
                    <a:schemeClr val="bg1">
                      <a:lumMod val="85000"/>
                    </a:schemeClr>
                  </a:solidFill>
                  <a:latin typeface="Segoe UI" pitchFamily="34" charset="0"/>
                  <a:cs typeface="Segoe UI" pitchFamily="34" charset="0"/>
                </a:rPr>
                <a:t>리스크</a:t>
              </a:r>
              <a:r>
                <a:rPr lang="en-US" altLang="ko-KR" sz="1100" dirty="0">
                  <a:solidFill>
                    <a:schemeClr val="bg1">
                      <a:lumMod val="85000"/>
                    </a:schemeClr>
                  </a:solidFill>
                  <a:latin typeface="Segoe UI" pitchFamily="34" charset="0"/>
                  <a:cs typeface="Segoe UI" pitchFamily="34" charset="0"/>
                </a:rPr>
                <a:t>,</a:t>
              </a:r>
              <a:r>
                <a:rPr lang="ko-KR" altLang="en-US" sz="1100" dirty="0">
                  <a:solidFill>
                    <a:schemeClr val="bg1">
                      <a:lumMod val="85000"/>
                    </a:schemeClr>
                  </a:solidFill>
                  <a:latin typeface="Segoe UI" pitchFamily="34" charset="0"/>
                  <a:cs typeface="Segoe UI" pitchFamily="34" charset="0"/>
                </a:rPr>
                <a:t>보고서 관리</a:t>
              </a:r>
            </a:p>
          </p:txBody>
        </p:sp>
      </p:grpSp>
      <p:pic>
        <p:nvPicPr>
          <p:cNvPr id="92" name="Picture 2" descr="C:\Users\t-dantay\Documents\Placeholders\user.png"/>
          <p:cNvPicPr>
            <a:picLocks noChangeAspect="1" noChangeArrowheads="1"/>
          </p:cNvPicPr>
          <p:nvPr>
            <p:custDataLst>
              <p:custData r:id="rId15"/>
              <p:tags r:id="rId16"/>
            </p:custDataLst>
          </p:nvPr>
        </p:nvPicPr>
        <p:blipFill>
          <a:blip r:embed="rId42" cstate="print">
            <a:lum bright="70000" contrast="-70000"/>
            <a:extLst>
              <a:ext uri="{28A0092B-C50C-407E-A947-70E740481C1C}">
                <a14:useLocalDpi xmlns:a14="http://schemas.microsoft.com/office/drawing/2010/main" val="0"/>
              </a:ext>
            </a:extLst>
          </a:blip>
          <a:srcRect/>
          <a:stretch>
            <a:fillRect/>
          </a:stretch>
        </p:blipFill>
        <p:spPr bwMode="auto">
          <a:xfrm>
            <a:off x="431315" y="4725177"/>
            <a:ext cx="367694" cy="402165"/>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Share"/>
          <p:cNvGrpSpPr/>
          <p:nvPr>
            <p:custDataLst>
              <p:custData r:id="rId17"/>
              <p:tags r:id="rId18"/>
            </p:custDataLst>
          </p:nvPr>
        </p:nvGrpSpPr>
        <p:grpSpPr>
          <a:xfrm>
            <a:off x="281248" y="5304309"/>
            <a:ext cx="3683770" cy="1021379"/>
            <a:chOff x="6573086" y="-4962"/>
            <a:chExt cx="2568596" cy="1174738"/>
          </a:xfrm>
        </p:grpSpPr>
        <p:sp>
          <p:nvSpPr>
            <p:cNvPr id="94" name="Rectangle 2"/>
            <p:cNvSpPr/>
            <p:nvPr/>
          </p:nvSpPr>
          <p:spPr>
            <a:xfrm>
              <a:off x="6573086" y="1785"/>
              <a:ext cx="2568596" cy="1167991"/>
            </a:xfrm>
            <a:prstGeom prst="rect">
              <a:avLst/>
            </a:prstGeom>
            <a:solidFill>
              <a:srgbClr val="2F6A9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dirty="0"/>
            </a:p>
          </p:txBody>
        </p:sp>
        <p:sp>
          <p:nvSpPr>
            <p:cNvPr id="95" name="Title1"/>
            <p:cNvSpPr txBox="1"/>
            <p:nvPr/>
          </p:nvSpPr>
          <p:spPr>
            <a:xfrm>
              <a:off x="6576733" y="-4962"/>
              <a:ext cx="2161997" cy="460186"/>
            </a:xfrm>
            <a:prstGeom prst="rect">
              <a:avLst/>
            </a:prstGeom>
            <a:noFill/>
          </p:spPr>
          <p:txBody>
            <a:bodyPr wrap="square" rtlCol="0">
              <a:spAutoFit/>
            </a:bodyPr>
            <a:lstStyle/>
            <a:p>
              <a:r>
                <a:rPr lang="ko-KR" altLang="en-US" sz="2000" dirty="0" smtClean="0">
                  <a:solidFill>
                    <a:srgbClr val="FFFFFF"/>
                  </a:solidFill>
                  <a:latin typeface="Segoe UI" pitchFamily="34" charset="0"/>
                  <a:cs typeface="Segoe UI" pitchFamily="34" charset="0"/>
                </a:rPr>
                <a:t>팀</a:t>
              </a:r>
              <a:r>
                <a:rPr lang="ko-KR" altLang="en-US" sz="2000" dirty="0">
                  <a:solidFill>
                    <a:srgbClr val="FFFFFF"/>
                  </a:solidFill>
                  <a:latin typeface="Segoe UI" pitchFamily="34" charset="0"/>
                  <a:cs typeface="Segoe UI" pitchFamily="34" charset="0"/>
                </a:rPr>
                <a:t>원</a:t>
              </a:r>
              <a:r>
                <a:rPr lang="en-US" sz="2000" dirty="0" smtClean="0">
                  <a:solidFill>
                    <a:srgbClr val="FFFFFF"/>
                  </a:solidFill>
                  <a:latin typeface="Segoe UI" pitchFamily="34" charset="0"/>
                  <a:cs typeface="Segoe UI" pitchFamily="34" charset="0"/>
                </a:rPr>
                <a:t>(PL, </a:t>
              </a:r>
              <a:r>
                <a:rPr lang="ko-KR" altLang="en-US" sz="2000" dirty="0" smtClean="0">
                  <a:solidFill>
                    <a:srgbClr val="FFFFFF"/>
                  </a:solidFill>
                  <a:latin typeface="Segoe UI" pitchFamily="34" charset="0"/>
                  <a:cs typeface="Segoe UI" pitchFamily="34" charset="0"/>
                </a:rPr>
                <a:t>팀</a:t>
              </a:r>
              <a:r>
                <a:rPr lang="ko-KR" altLang="en-US" sz="2000" dirty="0">
                  <a:solidFill>
                    <a:srgbClr val="FFFFFF"/>
                  </a:solidFill>
                  <a:latin typeface="Segoe UI" pitchFamily="34" charset="0"/>
                  <a:cs typeface="Segoe UI" pitchFamily="34" charset="0"/>
                </a:rPr>
                <a:t>원</a:t>
              </a:r>
              <a:r>
                <a:rPr lang="en-US" altLang="ko-KR" sz="2000" dirty="0" smtClean="0">
                  <a:solidFill>
                    <a:srgbClr val="FFFFFF"/>
                  </a:solidFill>
                  <a:latin typeface="Segoe UI" pitchFamily="34" charset="0"/>
                  <a:cs typeface="Segoe UI" pitchFamily="34" charset="0"/>
                </a:rPr>
                <a:t>)</a:t>
              </a:r>
              <a:endParaRPr lang="en-US" sz="2000" dirty="0">
                <a:solidFill>
                  <a:srgbClr val="FFFFFF"/>
                </a:solidFill>
                <a:latin typeface="Segoe UI" pitchFamily="34" charset="0"/>
                <a:cs typeface="Segoe UI" pitchFamily="34" charset="0"/>
              </a:endParaRPr>
            </a:p>
          </p:txBody>
        </p:sp>
        <p:sp>
          <p:nvSpPr>
            <p:cNvPr id="96" name="Content2"/>
            <p:cNvSpPr txBox="1"/>
            <p:nvPr/>
          </p:nvSpPr>
          <p:spPr>
            <a:xfrm>
              <a:off x="7576804" y="495937"/>
              <a:ext cx="1562366" cy="584081"/>
            </a:xfrm>
            <a:prstGeom prst="rect">
              <a:avLst/>
            </a:prstGeom>
            <a:noFill/>
          </p:spPr>
          <p:txBody>
            <a:bodyPr wrap="square" lIns="0" tIns="0" rIns="0" bIns="0" rtlCol="0">
              <a:spAutoFit/>
            </a:bodyPr>
            <a:lstStyle/>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내 </a:t>
              </a:r>
              <a:r>
                <a:rPr lang="ko-KR" altLang="en-US" sz="1100" dirty="0">
                  <a:solidFill>
                    <a:schemeClr val="bg1">
                      <a:lumMod val="85000"/>
                    </a:schemeClr>
                  </a:solidFill>
                  <a:latin typeface="Segoe UI" pitchFamily="34" charset="0"/>
                  <a:cs typeface="Segoe UI" pitchFamily="34" charset="0"/>
                </a:rPr>
                <a:t>작업 확인 및 진행률 등록</a:t>
              </a: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이슈 </a:t>
              </a:r>
              <a:r>
                <a:rPr lang="ko-KR" altLang="en-US" sz="1100" dirty="0">
                  <a:solidFill>
                    <a:schemeClr val="bg1">
                      <a:lumMod val="85000"/>
                    </a:schemeClr>
                  </a:solidFill>
                  <a:latin typeface="Segoe UI" pitchFamily="34" charset="0"/>
                  <a:cs typeface="Segoe UI" pitchFamily="34" charset="0"/>
                </a:rPr>
                <a:t>등록</a:t>
              </a:r>
            </a:p>
            <a:p>
              <a:pPr marL="171450" indent="-171450">
                <a:buFont typeface="Wingdings" pitchFamily="2" charset="2"/>
                <a:buChar char="§"/>
              </a:pPr>
              <a:r>
                <a:rPr lang="ko-KR" altLang="en-US" sz="1100" dirty="0" smtClean="0">
                  <a:solidFill>
                    <a:schemeClr val="bg1">
                      <a:lumMod val="85000"/>
                    </a:schemeClr>
                  </a:solidFill>
                  <a:latin typeface="Segoe UI" pitchFamily="34" charset="0"/>
                  <a:cs typeface="Segoe UI" pitchFamily="34" charset="0"/>
                </a:rPr>
                <a:t>리스크 </a:t>
              </a:r>
              <a:r>
                <a:rPr lang="ko-KR" altLang="en-US" sz="1100" dirty="0">
                  <a:solidFill>
                    <a:schemeClr val="bg1">
                      <a:lumMod val="85000"/>
                    </a:schemeClr>
                  </a:solidFill>
                  <a:latin typeface="Segoe UI" pitchFamily="34" charset="0"/>
                  <a:cs typeface="Segoe UI" pitchFamily="34" charset="0"/>
                </a:rPr>
                <a:t>등록</a:t>
              </a:r>
            </a:p>
          </p:txBody>
        </p:sp>
      </p:grpSp>
      <p:pic>
        <p:nvPicPr>
          <p:cNvPr id="97" name="Picture 2" descr="C:\Users\t-dantay\Documents\Placeholders\user.png"/>
          <p:cNvPicPr>
            <a:picLocks noChangeAspect="1" noChangeArrowheads="1"/>
          </p:cNvPicPr>
          <p:nvPr>
            <p:custDataLst>
              <p:custData r:id="rId19"/>
              <p:tags r:id="rId20"/>
            </p:custDataLst>
          </p:nvPr>
        </p:nvPicPr>
        <p:blipFill>
          <a:blip r:embed="rId42" cstate="print">
            <a:lum bright="70000" contrast="-70000"/>
            <a:extLst>
              <a:ext uri="{28A0092B-C50C-407E-A947-70E740481C1C}">
                <a14:useLocalDpi xmlns:a14="http://schemas.microsoft.com/office/drawing/2010/main" val="0"/>
              </a:ext>
            </a:extLst>
          </a:blip>
          <a:srcRect/>
          <a:stretch>
            <a:fillRect/>
          </a:stretch>
        </p:blipFill>
        <p:spPr bwMode="auto">
          <a:xfrm>
            <a:off x="431315" y="5819198"/>
            <a:ext cx="367694" cy="40216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C:\Users\t-dantay\Documents\Placeholders\user.png"/>
          <p:cNvPicPr>
            <a:picLocks noChangeAspect="1" noChangeArrowheads="1"/>
          </p:cNvPicPr>
          <p:nvPr>
            <p:custDataLst>
              <p:custData r:id="rId21"/>
              <p:tags r:id="rId22"/>
            </p:custDataLst>
          </p:nvPr>
        </p:nvPicPr>
        <p:blipFill>
          <a:blip r:embed="rId42" cstate="print">
            <a:lum bright="70000" contrast="-70000"/>
            <a:extLst>
              <a:ext uri="{28A0092B-C50C-407E-A947-70E740481C1C}">
                <a14:useLocalDpi xmlns:a14="http://schemas.microsoft.com/office/drawing/2010/main" val="0"/>
              </a:ext>
            </a:extLst>
          </a:blip>
          <a:srcRect/>
          <a:stretch>
            <a:fillRect/>
          </a:stretch>
        </p:blipFill>
        <p:spPr bwMode="auto">
          <a:xfrm>
            <a:off x="678965" y="5819198"/>
            <a:ext cx="367694" cy="40216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Users\t-dantay\Documents\Placeholders\user.png"/>
          <p:cNvPicPr>
            <a:picLocks noChangeAspect="1" noChangeArrowheads="1"/>
          </p:cNvPicPr>
          <p:nvPr>
            <p:custDataLst>
              <p:custData r:id="rId23"/>
              <p:tags r:id="rId24"/>
            </p:custDataLst>
          </p:nvPr>
        </p:nvPicPr>
        <p:blipFill>
          <a:blip r:embed="rId42" cstate="print">
            <a:lum bright="70000" contrast="-70000"/>
            <a:extLst>
              <a:ext uri="{28A0092B-C50C-407E-A947-70E740481C1C}">
                <a14:useLocalDpi xmlns:a14="http://schemas.microsoft.com/office/drawing/2010/main" val="0"/>
              </a:ext>
            </a:extLst>
          </a:blip>
          <a:srcRect/>
          <a:stretch>
            <a:fillRect/>
          </a:stretch>
        </p:blipFill>
        <p:spPr bwMode="auto">
          <a:xfrm>
            <a:off x="945665" y="5819198"/>
            <a:ext cx="367694" cy="402165"/>
          </a:xfrm>
          <a:prstGeom prst="rect">
            <a:avLst/>
          </a:prstGeom>
          <a:noFill/>
          <a:extLst>
            <a:ext uri="{909E8E84-426E-40DD-AFC4-6F175D3DCCD1}">
              <a14:hiddenFill xmlns:a14="http://schemas.microsoft.com/office/drawing/2010/main">
                <a:solidFill>
                  <a:srgbClr val="FFFFFF"/>
                </a:solidFill>
              </a14:hiddenFill>
            </a:ext>
          </a:extLst>
        </p:spPr>
      </p:pic>
      <p:sp>
        <p:nvSpPr>
          <p:cNvPr id="112" name="Text Box 8"/>
          <p:cNvSpPr txBox="1">
            <a:spLocks noChangeArrowheads="1"/>
          </p:cNvSpPr>
          <p:nvPr>
            <p:custDataLst>
              <p:tags r:id="rId25"/>
            </p:custDataLst>
          </p:nvPr>
        </p:nvSpPr>
        <p:spPr bwMode="auto">
          <a:xfrm>
            <a:off x="7437269" y="5042469"/>
            <a:ext cx="570575" cy="594450"/>
          </a:xfrm>
          <a:prstGeom prst="rect">
            <a:avLst/>
          </a:prstGeom>
          <a:solidFill>
            <a:srgbClr val="7030A0"/>
          </a:solidFill>
          <a:ln>
            <a:noFill/>
          </a:ln>
          <a:effectLst/>
          <a:ex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buSzPct val="75000"/>
            </a:pPr>
            <a:r>
              <a:rPr kumimoji="0" lang="ko-KR" altLang="en-US" sz="1000" dirty="0" smtClean="0">
                <a:solidFill>
                  <a:schemeClr val="bg1"/>
                </a:solidFill>
                <a:latin typeface="맑은 고딕" pitchFamily="50" charset="-127"/>
                <a:ea typeface="맑은 고딕" pitchFamily="50" charset="-127"/>
              </a:rPr>
              <a:t>프로젝트</a:t>
            </a:r>
            <a:r>
              <a:rPr kumimoji="0" lang="en-US" altLang="ko-KR" sz="1000" dirty="0" smtClean="0">
                <a:solidFill>
                  <a:schemeClr val="bg1"/>
                </a:solidFill>
                <a:latin typeface="맑은 고딕" pitchFamily="50" charset="-127"/>
                <a:ea typeface="맑은 고딕" pitchFamily="50" charset="-127"/>
              </a:rPr>
              <a:t/>
            </a:r>
            <a:br>
              <a:rPr kumimoji="0" lang="en-US" altLang="ko-KR" sz="1000" dirty="0" smtClean="0">
                <a:solidFill>
                  <a:schemeClr val="bg1"/>
                </a:solidFill>
                <a:latin typeface="맑은 고딕" pitchFamily="50" charset="-127"/>
                <a:ea typeface="맑은 고딕" pitchFamily="50" charset="-127"/>
              </a:rPr>
            </a:br>
            <a:r>
              <a:rPr kumimoji="0" lang="ko-KR" altLang="en-US" sz="1000" dirty="0" smtClean="0">
                <a:solidFill>
                  <a:schemeClr val="bg1"/>
                </a:solidFill>
                <a:latin typeface="맑은 고딕" pitchFamily="50" charset="-127"/>
                <a:ea typeface="맑은 고딕" pitchFamily="50" charset="-127"/>
              </a:rPr>
              <a:t>진행정보</a:t>
            </a:r>
            <a:endParaRPr kumimoji="0" lang="ko-KR" altLang="en-US" sz="1000" dirty="0">
              <a:solidFill>
                <a:schemeClr val="bg1"/>
              </a:solidFill>
              <a:latin typeface="맑은 고딕" pitchFamily="50" charset="-127"/>
              <a:ea typeface="맑은 고딕" pitchFamily="50" charset="-127"/>
            </a:endParaRPr>
          </a:p>
        </p:txBody>
      </p:sp>
      <p:sp>
        <p:nvSpPr>
          <p:cNvPr id="117" name="Text Box 8"/>
          <p:cNvSpPr txBox="1">
            <a:spLocks noChangeArrowheads="1"/>
          </p:cNvSpPr>
          <p:nvPr>
            <p:custDataLst>
              <p:tags r:id="rId26"/>
            </p:custDataLst>
          </p:nvPr>
        </p:nvSpPr>
        <p:spPr bwMode="auto">
          <a:xfrm>
            <a:off x="8075444" y="5042469"/>
            <a:ext cx="570575" cy="594450"/>
          </a:xfrm>
          <a:prstGeom prst="rect">
            <a:avLst/>
          </a:prstGeom>
          <a:solidFill>
            <a:srgbClr val="7030A0"/>
          </a:solidFill>
          <a:ln>
            <a:noFill/>
          </a:ln>
          <a:effectLst/>
          <a:ex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buSzPct val="75000"/>
            </a:pPr>
            <a:r>
              <a:rPr kumimoji="0" lang="ko-KR" altLang="en-US" sz="1000" dirty="0" smtClean="0">
                <a:solidFill>
                  <a:schemeClr val="bg1"/>
                </a:solidFill>
                <a:latin typeface="맑은 고딕" pitchFamily="50" charset="-127"/>
                <a:ea typeface="맑은 고딕" pitchFamily="50" charset="-127"/>
              </a:rPr>
              <a:t>이슈</a:t>
            </a:r>
            <a:r>
              <a:rPr kumimoji="0" lang="en-US" altLang="ko-KR" sz="1000" dirty="0" smtClean="0">
                <a:solidFill>
                  <a:schemeClr val="bg1"/>
                </a:solidFill>
                <a:latin typeface="맑은 고딕" pitchFamily="50" charset="-127"/>
                <a:ea typeface="맑은 고딕" pitchFamily="50" charset="-127"/>
              </a:rPr>
              <a:t>/</a:t>
            </a:r>
            <a:br>
              <a:rPr kumimoji="0" lang="en-US" altLang="ko-KR" sz="1000" dirty="0" smtClean="0">
                <a:solidFill>
                  <a:schemeClr val="bg1"/>
                </a:solidFill>
                <a:latin typeface="맑은 고딕" pitchFamily="50" charset="-127"/>
                <a:ea typeface="맑은 고딕" pitchFamily="50" charset="-127"/>
              </a:rPr>
            </a:br>
            <a:r>
              <a:rPr kumimoji="0" lang="ko-KR" altLang="en-US" sz="1000" dirty="0" smtClean="0">
                <a:solidFill>
                  <a:schemeClr val="bg1"/>
                </a:solidFill>
                <a:latin typeface="맑은 고딕" pitchFamily="50" charset="-127"/>
                <a:ea typeface="맑은 고딕" pitchFamily="50" charset="-127"/>
              </a:rPr>
              <a:t>리스크</a:t>
            </a:r>
            <a:endParaRPr kumimoji="0" lang="en-US" altLang="ko-KR" sz="1000" dirty="0" smtClean="0">
              <a:solidFill>
                <a:schemeClr val="bg1"/>
              </a:solidFill>
              <a:latin typeface="맑은 고딕" pitchFamily="50" charset="-127"/>
              <a:ea typeface="맑은 고딕" pitchFamily="50" charset="-127"/>
            </a:endParaRPr>
          </a:p>
          <a:p>
            <a:pPr algn="ctr">
              <a:buSzPct val="75000"/>
            </a:pPr>
            <a:r>
              <a:rPr lang="ko-KR" altLang="en-US" sz="1000" dirty="0" smtClean="0">
                <a:solidFill>
                  <a:schemeClr val="bg1"/>
                </a:solidFill>
                <a:latin typeface="맑은 고딕" pitchFamily="50" charset="-127"/>
                <a:ea typeface="맑은 고딕" pitchFamily="50" charset="-127"/>
              </a:rPr>
              <a:t>정</a:t>
            </a:r>
            <a:r>
              <a:rPr lang="ko-KR" altLang="en-US" sz="1000" dirty="0">
                <a:solidFill>
                  <a:schemeClr val="bg1"/>
                </a:solidFill>
                <a:latin typeface="맑은 고딕" pitchFamily="50" charset="-127"/>
                <a:ea typeface="맑은 고딕" pitchFamily="50" charset="-127"/>
              </a:rPr>
              <a:t>보</a:t>
            </a:r>
            <a:endParaRPr kumimoji="0" lang="ko-KR" altLang="en-US" sz="1000" dirty="0">
              <a:solidFill>
                <a:schemeClr val="bg1"/>
              </a:solidFill>
              <a:latin typeface="맑은 고딕" pitchFamily="50" charset="-127"/>
              <a:ea typeface="맑은 고딕" pitchFamily="50" charset="-127"/>
            </a:endParaRPr>
          </a:p>
        </p:txBody>
      </p:sp>
      <p:sp>
        <p:nvSpPr>
          <p:cNvPr id="118" name="Text Box 8"/>
          <p:cNvSpPr txBox="1">
            <a:spLocks noChangeArrowheads="1"/>
          </p:cNvSpPr>
          <p:nvPr>
            <p:custDataLst>
              <p:tags r:id="rId27"/>
            </p:custDataLst>
          </p:nvPr>
        </p:nvSpPr>
        <p:spPr bwMode="auto">
          <a:xfrm>
            <a:off x="7437269" y="5696507"/>
            <a:ext cx="570575" cy="594450"/>
          </a:xfrm>
          <a:prstGeom prst="rect">
            <a:avLst/>
          </a:prstGeom>
          <a:solidFill>
            <a:srgbClr val="7030A0"/>
          </a:solidFill>
          <a:ln>
            <a:noFill/>
          </a:ln>
          <a:effectLst/>
          <a:ex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buSzPct val="75000"/>
            </a:pPr>
            <a:r>
              <a:rPr kumimoji="0" lang="ko-KR" altLang="en-US" sz="1000" dirty="0" smtClean="0">
                <a:solidFill>
                  <a:schemeClr val="bg1"/>
                </a:solidFill>
                <a:latin typeface="맑은 고딕" pitchFamily="50" charset="-127"/>
                <a:ea typeface="맑은 고딕" pitchFamily="50" charset="-127"/>
              </a:rPr>
              <a:t>자원할당</a:t>
            </a:r>
            <a:r>
              <a:rPr kumimoji="0" lang="en-US" altLang="ko-KR" sz="1000" dirty="0" smtClean="0">
                <a:solidFill>
                  <a:schemeClr val="bg1"/>
                </a:solidFill>
                <a:latin typeface="맑은 고딕" pitchFamily="50" charset="-127"/>
                <a:ea typeface="맑은 고딕" pitchFamily="50" charset="-127"/>
              </a:rPr>
              <a:t/>
            </a:r>
            <a:br>
              <a:rPr kumimoji="0" lang="en-US" altLang="ko-KR" sz="1000" dirty="0" smtClean="0">
                <a:solidFill>
                  <a:schemeClr val="bg1"/>
                </a:solidFill>
                <a:latin typeface="맑은 고딕" pitchFamily="50" charset="-127"/>
                <a:ea typeface="맑은 고딕" pitchFamily="50" charset="-127"/>
              </a:rPr>
            </a:br>
            <a:r>
              <a:rPr kumimoji="0" lang="ko-KR" altLang="en-US" sz="1000" dirty="0" smtClean="0">
                <a:solidFill>
                  <a:schemeClr val="bg1"/>
                </a:solidFill>
                <a:latin typeface="맑은 고딕" pitchFamily="50" charset="-127"/>
                <a:ea typeface="맑은 고딕" pitchFamily="50" charset="-127"/>
              </a:rPr>
              <a:t>정보</a:t>
            </a:r>
            <a:endParaRPr kumimoji="0" lang="ko-KR" altLang="en-US" sz="1000" dirty="0">
              <a:solidFill>
                <a:schemeClr val="bg1"/>
              </a:solidFill>
              <a:latin typeface="맑은 고딕" pitchFamily="50" charset="-127"/>
              <a:ea typeface="맑은 고딕" pitchFamily="50" charset="-127"/>
            </a:endParaRPr>
          </a:p>
        </p:txBody>
      </p:sp>
      <p:sp>
        <p:nvSpPr>
          <p:cNvPr id="119" name="Text Box 8"/>
          <p:cNvSpPr txBox="1">
            <a:spLocks noChangeArrowheads="1"/>
          </p:cNvSpPr>
          <p:nvPr>
            <p:custDataLst>
              <p:tags r:id="rId28"/>
            </p:custDataLst>
          </p:nvPr>
        </p:nvSpPr>
        <p:spPr bwMode="auto">
          <a:xfrm>
            <a:off x="8075444" y="5696507"/>
            <a:ext cx="570575" cy="594450"/>
          </a:xfrm>
          <a:prstGeom prst="rect">
            <a:avLst/>
          </a:prstGeom>
          <a:solidFill>
            <a:srgbClr val="7030A0"/>
          </a:solidFill>
          <a:ln>
            <a:noFill/>
          </a:ln>
          <a:effectLst/>
          <a:ex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buSzPct val="75000"/>
            </a:pPr>
            <a:r>
              <a:rPr kumimoji="0" lang="ko-KR" altLang="en-US" sz="1000" dirty="0" smtClean="0">
                <a:solidFill>
                  <a:schemeClr val="bg1"/>
                </a:solidFill>
                <a:latin typeface="맑은 고딕" pitchFamily="50" charset="-127"/>
                <a:ea typeface="맑은 고딕" pitchFamily="50" charset="-127"/>
              </a:rPr>
              <a:t>문서정보</a:t>
            </a:r>
            <a:endParaRPr kumimoji="0" lang="ko-KR" altLang="en-US" sz="1000" dirty="0">
              <a:solidFill>
                <a:schemeClr val="bg1"/>
              </a:solidFill>
              <a:latin typeface="맑은 고딕" pitchFamily="50" charset="-127"/>
              <a:ea typeface="맑은 고딕" pitchFamily="50" charset="-127"/>
            </a:endParaRPr>
          </a:p>
        </p:txBody>
      </p:sp>
      <p:grpSp>
        <p:nvGrpSpPr>
          <p:cNvPr id="9" name="그룹 8"/>
          <p:cNvGrpSpPr/>
          <p:nvPr>
            <p:custDataLst>
              <p:tags r:id="rId29"/>
            </p:custDataLst>
          </p:nvPr>
        </p:nvGrpSpPr>
        <p:grpSpPr>
          <a:xfrm>
            <a:off x="6334976" y="5499561"/>
            <a:ext cx="570575" cy="594450"/>
            <a:chOff x="9468544" y="5696507"/>
            <a:chExt cx="570575" cy="594450"/>
          </a:xfrm>
        </p:grpSpPr>
        <p:sp>
          <p:nvSpPr>
            <p:cNvPr id="120" name="Text Box 8"/>
            <p:cNvSpPr txBox="1">
              <a:spLocks noChangeArrowheads="1"/>
            </p:cNvSpPr>
            <p:nvPr/>
          </p:nvSpPr>
          <p:spPr bwMode="auto">
            <a:xfrm>
              <a:off x="9468544" y="5696507"/>
              <a:ext cx="570575" cy="594450"/>
            </a:xfrm>
            <a:prstGeom prst="rect">
              <a:avLst/>
            </a:prstGeom>
            <a:solidFill>
              <a:schemeClr val="accent5">
                <a:lumMod val="75000"/>
              </a:schemeClr>
            </a:solidFill>
            <a:ln>
              <a:noFill/>
            </a:ln>
            <a:effectLst/>
            <a:ex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a:buSzPct val="75000"/>
              </a:pPr>
              <a:r>
                <a:rPr kumimoji="0" lang="ko-KR" altLang="en-US" sz="1000" dirty="0" smtClean="0">
                  <a:solidFill>
                    <a:schemeClr val="bg1"/>
                  </a:solidFill>
                  <a:latin typeface="맑은 고딕" pitchFamily="50" charset="-127"/>
                  <a:ea typeface="맑은 고딕" pitchFamily="50" charset="-127"/>
                </a:rPr>
                <a:t>개인별</a:t>
              </a:r>
              <a:endParaRPr kumimoji="0" lang="en-US" altLang="ko-KR" sz="1000" dirty="0" smtClean="0">
                <a:solidFill>
                  <a:schemeClr val="bg1"/>
                </a:solidFill>
                <a:latin typeface="맑은 고딕" pitchFamily="50" charset="-127"/>
                <a:ea typeface="맑은 고딕" pitchFamily="50" charset="-127"/>
              </a:endParaRPr>
            </a:p>
            <a:p>
              <a:pPr algn="r">
                <a:buSzPct val="75000"/>
              </a:pPr>
              <a:r>
                <a:rPr kumimoji="0" lang="ko-KR" altLang="en-US" sz="1000" dirty="0" smtClean="0">
                  <a:solidFill>
                    <a:schemeClr val="bg1"/>
                  </a:solidFill>
                  <a:latin typeface="맑은 고딕" pitchFamily="50" charset="-127"/>
                  <a:ea typeface="맑은 고딕" pitchFamily="50" charset="-127"/>
                </a:rPr>
                <a:t>작업</a:t>
              </a:r>
              <a:endParaRPr kumimoji="0" lang="ko-KR" altLang="en-US" sz="1000" dirty="0">
                <a:solidFill>
                  <a:schemeClr val="bg1"/>
                </a:solidFill>
                <a:latin typeface="맑은 고딕" pitchFamily="50" charset="-127"/>
                <a:ea typeface="맑은 고딕" pitchFamily="50" charset="-127"/>
              </a:endParaRPr>
            </a:p>
          </p:txBody>
        </p:sp>
        <p:sp>
          <p:nvSpPr>
            <p:cNvPr id="122" name="Freeform 128"/>
            <p:cNvSpPr>
              <a:spLocks noChangeAspect="1" noEditPoints="1"/>
            </p:cNvSpPr>
            <p:nvPr>
              <p:custDataLst>
                <p:custData r:id="rId39"/>
                <p:custData r:id="rId40"/>
              </p:custDataLst>
            </p:nvPr>
          </p:nvSpPr>
          <p:spPr bwMode="black">
            <a:xfrm>
              <a:off x="9510102" y="6115281"/>
              <a:ext cx="138723" cy="122031"/>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000000"/>
            </a:solidFill>
            <a:ln>
              <a:noFill/>
            </a:ln>
            <a:extLst/>
          </p:spPr>
          <p:txBody>
            <a:bodyPr vert="horz" wrap="square" lIns="97576" tIns="48788" rIns="97576" bIns="48788" numCol="1" anchor="t" anchorCtr="0" compatLnSpc="1">
              <a:prstTxWarp prst="textNoShape">
                <a:avLst/>
              </a:prstTxWarp>
            </a:bodyPr>
            <a:lstStyle/>
            <a:p>
              <a:endParaRPr lang="en-US" dirty="0"/>
            </a:p>
          </p:txBody>
        </p:sp>
      </p:grpSp>
      <p:grpSp>
        <p:nvGrpSpPr>
          <p:cNvPr id="13" name="그룹 12"/>
          <p:cNvGrpSpPr/>
          <p:nvPr>
            <p:custDataLst>
              <p:tags r:id="rId30"/>
            </p:custDataLst>
          </p:nvPr>
        </p:nvGrpSpPr>
        <p:grpSpPr>
          <a:xfrm>
            <a:off x="6270017" y="3352210"/>
            <a:ext cx="1233676" cy="1223100"/>
            <a:chOff x="6270017" y="3352210"/>
            <a:chExt cx="1233676" cy="1223100"/>
          </a:xfrm>
        </p:grpSpPr>
        <p:sp>
          <p:nvSpPr>
            <p:cNvPr id="125" name="Text Box 8"/>
            <p:cNvSpPr txBox="1">
              <a:spLocks noChangeArrowheads="1"/>
            </p:cNvSpPr>
            <p:nvPr/>
          </p:nvSpPr>
          <p:spPr bwMode="auto">
            <a:xfrm>
              <a:off x="6879617" y="3975561"/>
              <a:ext cx="570575" cy="594450"/>
            </a:xfrm>
            <a:prstGeom prst="rect">
              <a:avLst/>
            </a:prstGeom>
            <a:solidFill>
              <a:srgbClr val="92D050"/>
            </a:solidFill>
            <a:ln>
              <a:noFill/>
            </a:ln>
            <a:effectLst/>
            <a:ex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a:buSzPct val="75000"/>
              </a:pPr>
              <a:r>
                <a:rPr kumimoji="0" lang="ko-KR" altLang="en-US" sz="1000" dirty="0" smtClean="0">
                  <a:solidFill>
                    <a:schemeClr val="tx1"/>
                  </a:solidFill>
                  <a:latin typeface="맑은 고딕" pitchFamily="50" charset="-127"/>
                  <a:ea typeface="맑은 고딕" pitchFamily="50" charset="-127"/>
                </a:rPr>
                <a:t>자원관리</a:t>
              </a:r>
              <a:endParaRPr kumimoji="0" lang="ko-KR" altLang="en-US" sz="1000" dirty="0">
                <a:solidFill>
                  <a:schemeClr val="tx1"/>
                </a:solidFill>
                <a:latin typeface="맑은 고딕" pitchFamily="50" charset="-127"/>
                <a:ea typeface="맑은 고딕" pitchFamily="50" charset="-127"/>
              </a:endParaRPr>
            </a:p>
          </p:txBody>
        </p:sp>
        <p:sp>
          <p:nvSpPr>
            <p:cNvPr id="126" name="Freeform 128"/>
            <p:cNvSpPr>
              <a:spLocks noChangeAspect="1" noEditPoints="1"/>
            </p:cNvSpPr>
            <p:nvPr>
              <p:custDataLst>
                <p:custData r:id="rId31"/>
                <p:custData r:id="rId32"/>
              </p:custDataLst>
            </p:nvPr>
          </p:nvSpPr>
          <p:spPr bwMode="black">
            <a:xfrm>
              <a:off x="6921175" y="4394335"/>
              <a:ext cx="138723" cy="122031"/>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000000"/>
            </a:solidFill>
            <a:ln>
              <a:noFill/>
            </a:ln>
            <a:extLst/>
          </p:spPr>
          <p:txBody>
            <a:bodyPr vert="horz" wrap="square" lIns="97576" tIns="48788" rIns="97576" bIns="48788" numCol="1" anchor="t" anchorCtr="0" compatLnSpc="1">
              <a:prstTxWarp prst="textNoShape">
                <a:avLst/>
              </a:prstTxWarp>
            </a:bodyPr>
            <a:lstStyle/>
            <a:p>
              <a:endParaRPr lang="en-US" dirty="0"/>
            </a:p>
          </p:txBody>
        </p:sp>
        <p:sp>
          <p:nvSpPr>
            <p:cNvPr id="128" name="Text Box 8"/>
            <p:cNvSpPr txBox="1">
              <a:spLocks noChangeArrowheads="1"/>
            </p:cNvSpPr>
            <p:nvPr/>
          </p:nvSpPr>
          <p:spPr bwMode="auto">
            <a:xfrm>
              <a:off x="6879617" y="3352210"/>
              <a:ext cx="570575" cy="594450"/>
            </a:xfrm>
            <a:prstGeom prst="rect">
              <a:avLst/>
            </a:prstGeom>
            <a:solidFill>
              <a:srgbClr val="92D050"/>
            </a:solidFill>
            <a:ln>
              <a:noFill/>
            </a:ln>
            <a:effectLst/>
            <a:ex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a:buSzPct val="75000"/>
              </a:pPr>
              <a:endParaRPr kumimoji="0" lang="ko-KR" altLang="en-US" sz="1000" dirty="0">
                <a:solidFill>
                  <a:schemeClr val="tx1"/>
                </a:solidFill>
                <a:latin typeface="맑은 고딕" pitchFamily="50" charset="-127"/>
                <a:ea typeface="맑은 고딕" pitchFamily="50" charset="-127"/>
              </a:endParaRPr>
            </a:p>
          </p:txBody>
        </p:sp>
        <p:sp>
          <p:nvSpPr>
            <p:cNvPr id="129" name="Freeform 128"/>
            <p:cNvSpPr>
              <a:spLocks noChangeAspect="1" noEditPoints="1"/>
            </p:cNvSpPr>
            <p:nvPr>
              <p:custDataLst>
                <p:custData r:id="rId33"/>
                <p:custData r:id="rId34"/>
              </p:custDataLst>
            </p:nvPr>
          </p:nvSpPr>
          <p:spPr bwMode="black">
            <a:xfrm>
              <a:off x="6921175" y="3770984"/>
              <a:ext cx="138723" cy="122031"/>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000000"/>
            </a:solidFill>
            <a:ln>
              <a:noFill/>
            </a:ln>
            <a:extLst/>
          </p:spPr>
          <p:txBody>
            <a:bodyPr vert="horz" wrap="square" lIns="97576" tIns="48788" rIns="97576" bIns="48788" numCol="1" anchor="t" anchorCtr="0" compatLnSpc="1">
              <a:prstTxWarp prst="textNoShape">
                <a:avLst/>
              </a:prstTxWarp>
            </a:bodyPr>
            <a:lstStyle/>
            <a:p>
              <a:endParaRPr lang="en-US" dirty="0"/>
            </a:p>
          </p:txBody>
        </p:sp>
        <p:sp>
          <p:nvSpPr>
            <p:cNvPr id="131" name="Text Box 8"/>
            <p:cNvSpPr txBox="1">
              <a:spLocks noChangeArrowheads="1"/>
            </p:cNvSpPr>
            <p:nvPr/>
          </p:nvSpPr>
          <p:spPr bwMode="auto">
            <a:xfrm>
              <a:off x="6270017" y="3352210"/>
              <a:ext cx="570575" cy="594450"/>
            </a:xfrm>
            <a:prstGeom prst="rect">
              <a:avLst/>
            </a:prstGeom>
            <a:solidFill>
              <a:srgbClr val="92D050"/>
            </a:solidFill>
            <a:ln>
              <a:noFill/>
            </a:ln>
            <a:effectLst/>
            <a:ex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a:buSzPct val="75000"/>
              </a:pPr>
              <a:r>
                <a:rPr kumimoji="0" lang="ko-KR" altLang="en-US" sz="1000" dirty="0" smtClean="0">
                  <a:solidFill>
                    <a:schemeClr val="tx1"/>
                  </a:solidFill>
                  <a:latin typeface="맑은 고딕" pitchFamily="50" charset="-127"/>
                  <a:ea typeface="맑은 고딕" pitchFamily="50" charset="-127"/>
                </a:rPr>
                <a:t>프로젝트</a:t>
              </a:r>
              <a:endParaRPr kumimoji="0" lang="en-US" altLang="ko-KR" sz="1000" dirty="0" smtClean="0">
                <a:solidFill>
                  <a:schemeClr val="tx1"/>
                </a:solidFill>
                <a:latin typeface="맑은 고딕" pitchFamily="50" charset="-127"/>
                <a:ea typeface="맑은 고딕" pitchFamily="50" charset="-127"/>
              </a:endParaRPr>
            </a:p>
            <a:p>
              <a:pPr algn="r">
                <a:buSzPct val="75000"/>
              </a:pPr>
              <a:r>
                <a:rPr lang="ko-KR" altLang="en-US" sz="1000" dirty="0" smtClean="0">
                  <a:solidFill>
                    <a:schemeClr val="tx1"/>
                  </a:solidFill>
                  <a:latin typeface="맑은 고딕" pitchFamily="50" charset="-127"/>
                  <a:ea typeface="맑은 고딕" pitchFamily="50" charset="-127"/>
                </a:rPr>
                <a:t>관</a:t>
              </a:r>
              <a:r>
                <a:rPr lang="ko-KR" altLang="en-US" sz="1000" dirty="0">
                  <a:solidFill>
                    <a:schemeClr val="tx1"/>
                  </a:solidFill>
                  <a:latin typeface="맑은 고딕" pitchFamily="50" charset="-127"/>
                  <a:ea typeface="맑은 고딕" pitchFamily="50" charset="-127"/>
                </a:rPr>
                <a:t>리</a:t>
              </a:r>
              <a:endParaRPr kumimoji="0" lang="ko-KR" altLang="en-US" sz="1000" dirty="0">
                <a:solidFill>
                  <a:schemeClr val="tx1"/>
                </a:solidFill>
                <a:latin typeface="맑은 고딕" pitchFamily="50" charset="-127"/>
                <a:ea typeface="맑은 고딕" pitchFamily="50" charset="-127"/>
              </a:endParaRPr>
            </a:p>
          </p:txBody>
        </p:sp>
        <p:sp>
          <p:nvSpPr>
            <p:cNvPr id="132" name="Freeform 128"/>
            <p:cNvSpPr>
              <a:spLocks noChangeAspect="1" noEditPoints="1"/>
            </p:cNvSpPr>
            <p:nvPr>
              <p:custDataLst>
                <p:custData r:id="rId35"/>
                <p:custData r:id="rId36"/>
              </p:custDataLst>
            </p:nvPr>
          </p:nvSpPr>
          <p:spPr bwMode="black">
            <a:xfrm>
              <a:off x="6311575" y="3770984"/>
              <a:ext cx="138723" cy="122031"/>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000000"/>
            </a:solidFill>
            <a:ln>
              <a:noFill/>
            </a:ln>
            <a:extLst/>
          </p:spPr>
          <p:txBody>
            <a:bodyPr vert="horz" wrap="square" lIns="97576" tIns="48788" rIns="97576" bIns="48788" numCol="1" anchor="t" anchorCtr="0" compatLnSpc="1">
              <a:prstTxWarp prst="textNoShape">
                <a:avLst/>
              </a:prstTxWarp>
            </a:bodyPr>
            <a:lstStyle/>
            <a:p>
              <a:endParaRPr lang="en-US" dirty="0"/>
            </a:p>
          </p:txBody>
        </p:sp>
        <p:sp>
          <p:nvSpPr>
            <p:cNvPr id="134" name="Text Box 8"/>
            <p:cNvSpPr txBox="1">
              <a:spLocks noChangeArrowheads="1"/>
            </p:cNvSpPr>
            <p:nvPr/>
          </p:nvSpPr>
          <p:spPr bwMode="auto">
            <a:xfrm>
              <a:off x="6270017" y="3980860"/>
              <a:ext cx="570575" cy="594450"/>
            </a:xfrm>
            <a:prstGeom prst="rect">
              <a:avLst/>
            </a:prstGeom>
            <a:solidFill>
              <a:srgbClr val="92D050"/>
            </a:solidFill>
            <a:ln>
              <a:noFill/>
            </a:ln>
            <a:effectLst/>
            <a:ex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a:buSzPct val="75000"/>
              </a:pPr>
              <a:r>
                <a:rPr kumimoji="0" lang="ko-KR" altLang="en-US" sz="1000" dirty="0" smtClean="0">
                  <a:solidFill>
                    <a:schemeClr val="tx1"/>
                  </a:solidFill>
                  <a:latin typeface="맑은 고딕" pitchFamily="50" charset="-127"/>
                  <a:ea typeface="맑은 고딕" pitchFamily="50" charset="-127"/>
                </a:rPr>
                <a:t>문서관리</a:t>
              </a:r>
              <a:endParaRPr kumimoji="0" lang="ko-KR" altLang="en-US" sz="1000" dirty="0">
                <a:solidFill>
                  <a:schemeClr val="tx1"/>
                </a:solidFill>
                <a:latin typeface="맑은 고딕" pitchFamily="50" charset="-127"/>
                <a:ea typeface="맑은 고딕" pitchFamily="50" charset="-127"/>
              </a:endParaRPr>
            </a:p>
          </p:txBody>
        </p:sp>
        <p:sp>
          <p:nvSpPr>
            <p:cNvPr id="135" name="Freeform 128"/>
            <p:cNvSpPr>
              <a:spLocks noChangeAspect="1" noEditPoints="1"/>
            </p:cNvSpPr>
            <p:nvPr>
              <p:custDataLst>
                <p:custData r:id="rId37"/>
                <p:custData r:id="rId38"/>
              </p:custDataLst>
            </p:nvPr>
          </p:nvSpPr>
          <p:spPr bwMode="black">
            <a:xfrm>
              <a:off x="6311575" y="4399634"/>
              <a:ext cx="138723" cy="122031"/>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000000"/>
            </a:solidFill>
            <a:ln>
              <a:noFill/>
            </a:ln>
            <a:extLst/>
          </p:spPr>
          <p:txBody>
            <a:bodyPr vert="horz" wrap="square" lIns="97576" tIns="48788" rIns="97576" bIns="48788" numCol="1" anchor="t" anchorCtr="0" compatLnSpc="1">
              <a:prstTxWarp prst="textNoShape">
                <a:avLst/>
              </a:prstTxWarp>
            </a:bodyPr>
            <a:lstStyle/>
            <a:p>
              <a:endParaRPr lang="en-US" dirty="0"/>
            </a:p>
          </p:txBody>
        </p:sp>
        <p:sp>
          <p:nvSpPr>
            <p:cNvPr id="12" name="직사각형 11"/>
            <p:cNvSpPr/>
            <p:nvPr/>
          </p:nvSpPr>
          <p:spPr>
            <a:xfrm>
              <a:off x="6898109" y="3369767"/>
              <a:ext cx="605584" cy="553998"/>
            </a:xfrm>
            <a:prstGeom prst="rect">
              <a:avLst/>
            </a:prstGeom>
          </p:spPr>
          <p:txBody>
            <a:bodyPr wrap="square">
              <a:spAutoFit/>
            </a:bodyPr>
            <a:lstStyle/>
            <a:p>
              <a:pPr algn="r">
                <a:buSzPct val="75000"/>
              </a:pPr>
              <a:r>
                <a:rPr lang="ko-KR" altLang="en-US" sz="1000" dirty="0">
                  <a:latin typeface="맑은 고딕" pitchFamily="50" charset="-127"/>
                  <a:ea typeface="맑은 고딕" pitchFamily="50" charset="-127"/>
                </a:rPr>
                <a:t>이슈</a:t>
              </a:r>
              <a:r>
                <a:rPr lang="en-US" altLang="ko-KR" sz="1000" dirty="0">
                  <a:latin typeface="맑은 고딕" pitchFamily="50" charset="-127"/>
                  <a:ea typeface="맑은 고딕" pitchFamily="50" charset="-127"/>
                </a:rPr>
                <a:t>/</a:t>
              </a:r>
            </a:p>
            <a:p>
              <a:pPr algn="r">
                <a:buSzPct val="75000"/>
              </a:pPr>
              <a:r>
                <a:rPr lang="ko-KR" altLang="en-US" sz="1000" dirty="0">
                  <a:latin typeface="맑은 고딕" pitchFamily="50" charset="-127"/>
                  <a:ea typeface="맑은 고딕" pitchFamily="50" charset="-127"/>
                </a:rPr>
                <a:t>리스크</a:t>
              </a:r>
              <a:endParaRPr lang="en-US" altLang="ko-KR" sz="1000" dirty="0">
                <a:latin typeface="맑은 고딕" pitchFamily="50" charset="-127"/>
                <a:ea typeface="맑은 고딕" pitchFamily="50" charset="-127"/>
              </a:endParaRPr>
            </a:p>
            <a:p>
              <a:pPr algn="r">
                <a:buSzPct val="75000"/>
              </a:pPr>
              <a:r>
                <a:rPr lang="ko-KR" altLang="en-US" sz="1000" dirty="0">
                  <a:latin typeface="맑은 고딕" pitchFamily="50" charset="-127"/>
                  <a:ea typeface="맑은 고딕" pitchFamily="50" charset="-127"/>
                </a:rPr>
                <a:t>관리</a:t>
              </a:r>
            </a:p>
          </p:txBody>
        </p:sp>
      </p:grpSp>
      <p:sp>
        <p:nvSpPr>
          <p:cNvPr id="70" name="Text Box 51"/>
          <p:cNvSpPr txBox="1">
            <a:spLocks noChangeArrowheads="1"/>
          </p:cNvSpPr>
          <p:nvPr/>
        </p:nvSpPr>
        <p:spPr bwMode="auto">
          <a:xfrm>
            <a:off x="4428812" y="2291098"/>
            <a:ext cx="1385316" cy="246221"/>
          </a:xfrm>
          <a:prstGeom prst="rect">
            <a:avLst/>
          </a:prstGeom>
          <a:solidFill>
            <a:schemeClr val="accent3"/>
          </a:solidFill>
          <a:ln w="9525">
            <a:noFill/>
            <a:miter lim="800000"/>
            <a:headEnd/>
            <a:tailEnd/>
          </a:ln>
        </p:spPr>
        <p:txBody>
          <a:bodyPr wrap="none">
            <a:spAutoFit/>
          </a:bodyPr>
          <a:lstStyle/>
          <a:p>
            <a:r>
              <a:rPr kumimoji="0" lang="en-US" altLang="ko-KR" sz="1000" b="1" dirty="0" smtClean="0">
                <a:latin typeface="맑은 고딕"/>
                <a:ea typeface="맑은 고딕"/>
              </a:rPr>
              <a:t>Project Web Access</a:t>
            </a:r>
            <a:endParaRPr kumimoji="0" lang="ko-KR" altLang="en-US" sz="1000" b="1" dirty="0">
              <a:latin typeface="맑은 고딕"/>
              <a:ea typeface="맑은 고딕"/>
            </a:endParaRPr>
          </a:p>
        </p:txBody>
      </p:sp>
      <p:sp>
        <p:nvSpPr>
          <p:cNvPr id="71" name="Text Box 51"/>
          <p:cNvSpPr txBox="1">
            <a:spLocks noChangeArrowheads="1"/>
          </p:cNvSpPr>
          <p:nvPr/>
        </p:nvSpPr>
        <p:spPr bwMode="auto">
          <a:xfrm>
            <a:off x="4419860" y="3889203"/>
            <a:ext cx="1399742" cy="246221"/>
          </a:xfrm>
          <a:prstGeom prst="rect">
            <a:avLst/>
          </a:prstGeom>
          <a:solidFill>
            <a:schemeClr val="accent3"/>
          </a:solidFill>
          <a:ln w="9525">
            <a:noFill/>
            <a:miter lim="800000"/>
            <a:headEnd/>
            <a:tailEnd/>
          </a:ln>
        </p:spPr>
        <p:txBody>
          <a:bodyPr wrap="none">
            <a:spAutoFit/>
          </a:bodyPr>
          <a:lstStyle/>
          <a:p>
            <a:r>
              <a:rPr kumimoji="0" lang="en-US" altLang="ko-KR" sz="1000" b="1" dirty="0" smtClean="0">
                <a:latin typeface="맑은 고딕"/>
                <a:ea typeface="맑은 고딕"/>
              </a:rPr>
              <a:t>Project Professional</a:t>
            </a:r>
            <a:endParaRPr kumimoji="0" lang="ko-KR" altLang="en-US" sz="1000" b="1" dirty="0">
              <a:latin typeface="맑은 고딕"/>
              <a:ea typeface="맑은 고딕"/>
            </a:endParaRPr>
          </a:p>
        </p:txBody>
      </p:sp>
      <p:sp>
        <p:nvSpPr>
          <p:cNvPr id="72" name="Text Box 51"/>
          <p:cNvSpPr txBox="1">
            <a:spLocks noChangeArrowheads="1"/>
          </p:cNvSpPr>
          <p:nvPr/>
        </p:nvSpPr>
        <p:spPr bwMode="auto">
          <a:xfrm>
            <a:off x="4427073" y="5296605"/>
            <a:ext cx="1385316" cy="246221"/>
          </a:xfrm>
          <a:prstGeom prst="rect">
            <a:avLst/>
          </a:prstGeom>
          <a:solidFill>
            <a:schemeClr val="accent3"/>
          </a:solidFill>
          <a:ln w="9525">
            <a:noFill/>
            <a:miter lim="800000"/>
            <a:headEnd/>
            <a:tailEnd/>
          </a:ln>
        </p:spPr>
        <p:txBody>
          <a:bodyPr wrap="none">
            <a:spAutoFit/>
          </a:bodyPr>
          <a:lstStyle/>
          <a:p>
            <a:r>
              <a:rPr kumimoji="0" lang="en-US" altLang="ko-KR" sz="1000" b="1" dirty="0" smtClean="0">
                <a:latin typeface="맑은 고딕"/>
                <a:ea typeface="맑은 고딕"/>
              </a:rPr>
              <a:t>Project Web Access</a:t>
            </a:r>
            <a:endParaRPr kumimoji="0" lang="ko-KR" altLang="en-US" sz="1000" b="1" dirty="0">
              <a:latin typeface="맑은 고딕"/>
              <a:ea typeface="맑은 고딕"/>
            </a:endParaRPr>
          </a:p>
        </p:txBody>
      </p:sp>
    </p:spTree>
    <p:custDataLst>
      <p:tags r:id="rId1"/>
    </p:custDataLst>
    <p:extLst>
      <p:ext uri="{BB962C8B-B14F-4D97-AF65-F5344CB8AC3E}">
        <p14:creationId xmlns:p14="http://schemas.microsoft.com/office/powerpoint/2010/main" val="2608588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EPM </a:t>
            </a:r>
            <a:r>
              <a:rPr lang="ko-KR" altLang="en-US" dirty="0" smtClean="0"/>
              <a:t>도입 효과</a:t>
            </a:r>
            <a:endParaRPr lang="ko-KR" altLang="en-US" dirty="0"/>
          </a:p>
        </p:txBody>
      </p:sp>
      <p:sp>
        <p:nvSpPr>
          <p:cNvPr id="4" name="내용 개체 틀 9"/>
          <p:cNvSpPr txBox="1">
            <a:spLocks/>
          </p:cNvSpPr>
          <p:nvPr>
            <p:custDataLst>
              <p:tags r:id="rId1"/>
            </p:custDataLst>
          </p:nvPr>
        </p:nvSpPr>
        <p:spPr>
          <a:xfrm>
            <a:off x="358347" y="1359818"/>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r>
              <a:rPr lang="en-US" altLang="ko-KR" sz="1600" dirty="0" smtClean="0"/>
              <a:t>EPM </a:t>
            </a:r>
            <a:r>
              <a:rPr lang="ko-KR" altLang="en-US" sz="1600" dirty="0" smtClean="0"/>
              <a:t>솔루션의 협업의 기능으로 기업 프로젝트의 효율을 극대화 할 수 있으며</a:t>
            </a:r>
            <a:r>
              <a:rPr lang="en-US" altLang="ko-KR" sz="1600" dirty="0" smtClean="0"/>
              <a:t>, </a:t>
            </a:r>
            <a:r>
              <a:rPr lang="ko-KR" altLang="en-US" sz="1600" dirty="0" smtClean="0"/>
              <a:t>프로젝트 기간의 단축과</a:t>
            </a:r>
            <a:r>
              <a:rPr lang="en-US" altLang="ko-KR" sz="1600" dirty="0" smtClean="0"/>
              <a:t> </a:t>
            </a:r>
            <a:r>
              <a:rPr lang="ko-KR" altLang="en-US" sz="1600" dirty="0" smtClean="0"/>
              <a:t>비용을 절감함으로써 조직내의 한정된 자원을 극대화 할 수 있습니다</a:t>
            </a:r>
            <a:r>
              <a:rPr lang="en-US" altLang="ko-KR" sz="1600" dirty="0" smtClean="0"/>
              <a:t>.</a:t>
            </a:r>
          </a:p>
          <a:p>
            <a:endParaRPr lang="ko-KR" altLang="en-US" sz="1600" dirty="0"/>
          </a:p>
        </p:txBody>
      </p:sp>
      <p:grpSp>
        <p:nvGrpSpPr>
          <p:cNvPr id="5" name="그룹 34"/>
          <p:cNvGrpSpPr>
            <a:grpSpLocks/>
          </p:cNvGrpSpPr>
          <p:nvPr>
            <p:custDataLst>
              <p:tags r:id="rId2"/>
            </p:custDataLst>
          </p:nvPr>
        </p:nvGrpSpPr>
        <p:grpSpPr bwMode="auto">
          <a:xfrm>
            <a:off x="391576" y="1988840"/>
            <a:ext cx="8394914" cy="4295204"/>
            <a:chOff x="144982" y="1234855"/>
            <a:chExt cx="9608618" cy="4991911"/>
          </a:xfrm>
        </p:grpSpPr>
        <p:sp>
          <p:nvSpPr>
            <p:cNvPr id="6" name="Rectangle 6"/>
            <p:cNvSpPr>
              <a:spLocks noChangeArrowheads="1"/>
            </p:cNvSpPr>
            <p:nvPr/>
          </p:nvSpPr>
          <p:spPr bwMode="auto">
            <a:xfrm>
              <a:off x="144982" y="1234855"/>
              <a:ext cx="8823327" cy="33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0" rIns="90488" bIns="0"/>
            <a:lstStyle/>
            <a:p>
              <a:pPr defTabSz="900113" eaLnBrk="0" latinLnBrk="0" hangingPunct="0">
                <a:lnSpc>
                  <a:spcPct val="150000"/>
                </a:lnSpc>
              </a:pPr>
              <a:r>
                <a:rPr lang="en-US" altLang="ko-KR" sz="1100" b="1" dirty="0">
                  <a:latin typeface="맑은 고딕" pitchFamily="50" charset="-127"/>
                  <a:ea typeface="맑은 고딕" pitchFamily="50" charset="-127"/>
                </a:rPr>
                <a:t> EPM ROI Framework For Shareholder Value Creation</a:t>
              </a:r>
            </a:p>
          </p:txBody>
        </p:sp>
        <p:sp>
          <p:nvSpPr>
            <p:cNvPr id="7" name="Rectangle 10"/>
            <p:cNvSpPr>
              <a:spLocks noChangeArrowheads="1"/>
            </p:cNvSpPr>
            <p:nvPr/>
          </p:nvSpPr>
          <p:spPr bwMode="auto">
            <a:xfrm>
              <a:off x="304800" y="3124200"/>
              <a:ext cx="1587500" cy="862013"/>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p>
              <a:endParaRPr lang="ko-KR" altLang="en-US" sz="2000" dirty="0">
                <a:latin typeface="맑은 고딕" pitchFamily="50" charset="-127"/>
                <a:ea typeface="맑은 고딕" pitchFamily="50" charset="-127"/>
              </a:endParaRPr>
            </a:p>
          </p:txBody>
        </p:sp>
        <p:sp>
          <p:nvSpPr>
            <p:cNvPr id="8" name="Rectangle 11"/>
            <p:cNvSpPr>
              <a:spLocks noChangeArrowheads="1"/>
            </p:cNvSpPr>
            <p:nvPr/>
          </p:nvSpPr>
          <p:spPr bwMode="auto">
            <a:xfrm>
              <a:off x="392113" y="3295650"/>
              <a:ext cx="1409700" cy="43345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3500" tIns="31750" rIns="63500" bIns="31750">
              <a:spAutoFit/>
            </a:bodyPr>
            <a:lstStyle/>
            <a:p>
              <a:pPr algn="ctr" defTabSz="431800" eaLnBrk="0" latinLnBrk="0" hangingPunct="0">
                <a:spcBef>
                  <a:spcPct val="50000"/>
                </a:spcBef>
              </a:pPr>
              <a:r>
                <a:rPr lang="en-US" altLang="ko-KR" sz="1200" b="1" dirty="0">
                  <a:latin typeface="맑은 고딕" pitchFamily="50" charset="-127"/>
                  <a:ea typeface="맑은 고딕" pitchFamily="50" charset="-127"/>
                </a:rPr>
                <a:t>Shareholder Value Creation</a:t>
              </a:r>
            </a:p>
          </p:txBody>
        </p:sp>
        <p:sp>
          <p:nvSpPr>
            <p:cNvPr id="9" name="Rectangle 24"/>
            <p:cNvSpPr>
              <a:spLocks noChangeArrowheads="1"/>
            </p:cNvSpPr>
            <p:nvPr/>
          </p:nvSpPr>
          <p:spPr bwMode="auto">
            <a:xfrm>
              <a:off x="2527300" y="4381500"/>
              <a:ext cx="1589088" cy="862013"/>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p>
              <a:endParaRPr lang="ko-KR" altLang="en-US" sz="2000" dirty="0">
                <a:latin typeface="맑은 고딕" pitchFamily="50" charset="-127"/>
                <a:ea typeface="맑은 고딕" pitchFamily="50" charset="-127"/>
              </a:endParaRPr>
            </a:p>
          </p:txBody>
        </p:sp>
        <p:sp>
          <p:nvSpPr>
            <p:cNvPr id="10" name="Rectangle 25"/>
            <p:cNvSpPr>
              <a:spLocks noChangeArrowheads="1"/>
            </p:cNvSpPr>
            <p:nvPr/>
          </p:nvSpPr>
          <p:spPr bwMode="auto">
            <a:xfrm>
              <a:off x="2614613" y="4548188"/>
              <a:ext cx="1398587" cy="43345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3500" tIns="31750" rIns="63500" bIns="31750">
              <a:spAutoFit/>
            </a:bodyPr>
            <a:lstStyle/>
            <a:p>
              <a:pPr algn="ctr" defTabSz="431800" eaLnBrk="0" latinLnBrk="0" hangingPunct="0">
                <a:spcBef>
                  <a:spcPct val="50000"/>
                </a:spcBef>
              </a:pPr>
              <a:r>
                <a:rPr lang="en-US" altLang="ko-KR" sz="1200" b="1" dirty="0">
                  <a:latin typeface="맑은 고딕" pitchFamily="50" charset="-127"/>
                  <a:ea typeface="맑은 고딕" pitchFamily="50" charset="-127"/>
                </a:rPr>
                <a:t>Decrease</a:t>
              </a:r>
              <a:br>
                <a:rPr lang="en-US" altLang="ko-KR" sz="1200" b="1" dirty="0">
                  <a:latin typeface="맑은 고딕" pitchFamily="50" charset="-127"/>
                  <a:ea typeface="맑은 고딕" pitchFamily="50" charset="-127"/>
                </a:rPr>
              </a:br>
              <a:r>
                <a:rPr lang="en-US" altLang="ko-KR" sz="1200" b="1" dirty="0">
                  <a:latin typeface="맑은 고딕" pitchFamily="50" charset="-127"/>
                  <a:ea typeface="맑은 고딕" pitchFamily="50" charset="-127"/>
                </a:rPr>
                <a:t>Costs</a:t>
              </a:r>
            </a:p>
          </p:txBody>
        </p:sp>
        <p:sp>
          <p:nvSpPr>
            <p:cNvPr id="11" name="Rectangle 38"/>
            <p:cNvSpPr>
              <a:spLocks noChangeArrowheads="1"/>
            </p:cNvSpPr>
            <p:nvPr/>
          </p:nvSpPr>
          <p:spPr bwMode="auto">
            <a:xfrm>
              <a:off x="2527300" y="1828800"/>
              <a:ext cx="1589088" cy="862013"/>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p>
              <a:endParaRPr lang="ko-KR" altLang="en-US" sz="2000" dirty="0">
                <a:latin typeface="맑은 고딕" pitchFamily="50" charset="-127"/>
                <a:ea typeface="맑은 고딕" pitchFamily="50" charset="-127"/>
              </a:endParaRPr>
            </a:p>
          </p:txBody>
        </p:sp>
        <p:sp>
          <p:nvSpPr>
            <p:cNvPr id="12" name="Rectangle 39"/>
            <p:cNvSpPr>
              <a:spLocks noChangeArrowheads="1"/>
            </p:cNvSpPr>
            <p:nvPr/>
          </p:nvSpPr>
          <p:spPr bwMode="auto">
            <a:xfrm>
              <a:off x="2606675" y="1997075"/>
              <a:ext cx="1398588" cy="24878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3500" tIns="31750" rIns="63500" bIns="31750">
              <a:spAutoFit/>
            </a:bodyPr>
            <a:lstStyle/>
            <a:p>
              <a:pPr algn="ctr" defTabSz="431800" eaLnBrk="0" latinLnBrk="0" hangingPunct="0">
                <a:spcBef>
                  <a:spcPct val="50000"/>
                </a:spcBef>
              </a:pPr>
              <a:r>
                <a:rPr lang="en-US" altLang="ko-KR" sz="1200" b="1" dirty="0">
                  <a:latin typeface="맑은 고딕" pitchFamily="50" charset="-127"/>
                  <a:ea typeface="맑은 고딕" pitchFamily="50" charset="-127"/>
                </a:rPr>
                <a:t>Increase Revenue</a:t>
              </a:r>
            </a:p>
          </p:txBody>
        </p:sp>
        <p:sp>
          <p:nvSpPr>
            <p:cNvPr id="13" name="Text Box 45"/>
            <p:cNvSpPr txBox="1">
              <a:spLocks noChangeArrowheads="1"/>
            </p:cNvSpPr>
            <p:nvPr/>
          </p:nvSpPr>
          <p:spPr bwMode="auto">
            <a:xfrm>
              <a:off x="6296025" y="5541963"/>
              <a:ext cx="3305175"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101600"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spcBef>
                  <a:spcPct val="50000"/>
                </a:spcBef>
                <a:buFontTx/>
                <a:buChar char="•"/>
              </a:pPr>
              <a:r>
                <a:rPr lang="ko-KR" altLang="en-US" sz="1100" dirty="0">
                  <a:latin typeface="맑은 고딕" pitchFamily="50" charset="-127"/>
                  <a:ea typeface="맑은 고딕" pitchFamily="50" charset="-127"/>
                </a:rPr>
                <a:t>효율적인 인적 자원 및 시간 관리로 프로젝트 시간 단축</a:t>
              </a:r>
            </a:p>
            <a:p>
              <a:pPr eaLnBrk="1" hangingPunct="1">
                <a:spcBef>
                  <a:spcPct val="50000"/>
                </a:spcBef>
                <a:buFontTx/>
                <a:buChar char="•"/>
              </a:pPr>
              <a:r>
                <a:rPr lang="ko-KR" altLang="en-US" sz="1100" dirty="0">
                  <a:latin typeface="맑은 고딕" pitchFamily="50" charset="-127"/>
                  <a:ea typeface="맑은 고딕" pitchFamily="50" charset="-127"/>
                </a:rPr>
                <a:t>전사적 자원의 통합관리로 비용절감</a:t>
              </a:r>
            </a:p>
          </p:txBody>
        </p:sp>
        <p:sp>
          <p:nvSpPr>
            <p:cNvPr id="14" name="Text Box 46"/>
            <p:cNvSpPr txBox="1">
              <a:spLocks noChangeArrowheads="1"/>
            </p:cNvSpPr>
            <p:nvPr/>
          </p:nvSpPr>
          <p:spPr bwMode="auto">
            <a:xfrm>
              <a:off x="6283325" y="1371600"/>
              <a:ext cx="3470275" cy="79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1600" indent="-101600"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spcBef>
                  <a:spcPct val="50000"/>
                </a:spcBef>
                <a:buFontTx/>
                <a:buChar char="•"/>
              </a:pPr>
              <a:r>
                <a:rPr lang="ko-KR" altLang="en-US" sz="1100" dirty="0">
                  <a:latin typeface="맑은 고딕" pitchFamily="50" charset="-127"/>
                  <a:ea typeface="맑은 고딕" pitchFamily="50" charset="-127"/>
                </a:rPr>
                <a:t>팀원간 또는 프로젝트간 협업 기능을 통한 업무 효율화</a:t>
              </a:r>
            </a:p>
            <a:p>
              <a:pPr eaLnBrk="1" hangingPunct="1">
                <a:spcBef>
                  <a:spcPct val="50000"/>
                </a:spcBef>
                <a:buFontTx/>
                <a:buChar char="•"/>
              </a:pPr>
              <a:r>
                <a:rPr lang="ko-KR" altLang="en-US" sz="1100" dirty="0">
                  <a:latin typeface="맑은 고딕" pitchFamily="50" charset="-127"/>
                  <a:ea typeface="맑은 고딕" pitchFamily="50" charset="-127"/>
                </a:rPr>
                <a:t>반복적 단순업무의 감소로 직원 동기 부여</a:t>
              </a:r>
            </a:p>
          </p:txBody>
        </p:sp>
        <p:sp>
          <p:nvSpPr>
            <p:cNvPr id="15" name="Text Box 43"/>
            <p:cNvSpPr txBox="1">
              <a:spLocks noChangeArrowheads="1"/>
            </p:cNvSpPr>
            <p:nvPr/>
          </p:nvSpPr>
          <p:spPr bwMode="auto">
            <a:xfrm>
              <a:off x="6324600" y="3505200"/>
              <a:ext cx="3279775"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101600"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spcBef>
                  <a:spcPct val="50000"/>
                </a:spcBef>
                <a:buFontTx/>
                <a:buChar char="•"/>
              </a:pPr>
              <a:r>
                <a:rPr lang="en-US" altLang="ko-KR" sz="1100" dirty="0">
                  <a:latin typeface="맑은 고딕" pitchFamily="50" charset="-127"/>
                  <a:ea typeface="맑은 고딕" pitchFamily="50" charset="-127"/>
                </a:rPr>
                <a:t>Web </a:t>
              </a:r>
              <a:r>
                <a:rPr lang="ko-KR" altLang="en-US" sz="1100" dirty="0">
                  <a:latin typeface="맑은 고딕" pitchFamily="50" charset="-127"/>
                  <a:ea typeface="맑은 고딕" pitchFamily="50" charset="-127"/>
                </a:rPr>
                <a:t>기반의 프로젝트 정보 접속</a:t>
              </a:r>
            </a:p>
            <a:p>
              <a:pPr eaLnBrk="1" hangingPunct="1">
                <a:spcBef>
                  <a:spcPct val="50000"/>
                </a:spcBef>
                <a:buFontTx/>
                <a:buChar char="•"/>
              </a:pPr>
              <a:r>
                <a:rPr lang="ko-KR" altLang="en-US" sz="1100" dirty="0">
                  <a:latin typeface="맑은 고딕" pitchFamily="50" charset="-127"/>
                  <a:ea typeface="맑은 고딕" pitchFamily="50" charset="-127"/>
                </a:rPr>
                <a:t>전사적 프로젝트 및 자원정보의 통합 관리 및 정보 활용 </a:t>
              </a:r>
            </a:p>
          </p:txBody>
        </p:sp>
        <p:sp>
          <p:nvSpPr>
            <p:cNvPr id="16" name="Text Box 44"/>
            <p:cNvSpPr txBox="1">
              <a:spLocks noChangeArrowheads="1"/>
            </p:cNvSpPr>
            <p:nvPr/>
          </p:nvSpPr>
          <p:spPr bwMode="auto">
            <a:xfrm>
              <a:off x="6299200" y="4419600"/>
              <a:ext cx="345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101600"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spcBef>
                  <a:spcPct val="50000"/>
                </a:spcBef>
                <a:buFontTx/>
                <a:buChar char="•"/>
              </a:pPr>
              <a:r>
                <a:rPr lang="ko-KR" altLang="en-US" sz="1100" dirty="0">
                  <a:latin typeface="맑은 고딕" pitchFamily="50" charset="-127"/>
                  <a:ea typeface="맑은 고딕" pitchFamily="50" charset="-127"/>
                </a:rPr>
                <a:t>프로젝트 도구의 표준화</a:t>
              </a:r>
            </a:p>
            <a:p>
              <a:pPr eaLnBrk="1" hangingPunct="1">
                <a:spcBef>
                  <a:spcPct val="50000"/>
                </a:spcBef>
                <a:buFontTx/>
                <a:buChar char="•"/>
              </a:pPr>
              <a:r>
                <a:rPr lang="ko-KR" altLang="en-US" sz="1100" dirty="0">
                  <a:latin typeface="맑은 고딕" pitchFamily="50" charset="-127"/>
                  <a:ea typeface="맑은 고딕" pitchFamily="50" charset="-127"/>
                </a:rPr>
                <a:t>비즈니스 의사결정의 고도화 및 합리화</a:t>
              </a:r>
            </a:p>
            <a:p>
              <a:pPr eaLnBrk="1" hangingPunct="1">
                <a:spcBef>
                  <a:spcPct val="50000"/>
                </a:spcBef>
                <a:buFontTx/>
                <a:buChar char="•"/>
              </a:pPr>
              <a:r>
                <a:rPr lang="ko-KR" altLang="en-US" sz="1100" dirty="0">
                  <a:latin typeface="맑은 고딕" pitchFamily="50" charset="-127"/>
                  <a:ea typeface="맑은 고딕" pitchFamily="50" charset="-127"/>
                </a:rPr>
                <a:t>전사적 프로젝트 통합관리로 업무간 협력 원활 </a:t>
              </a:r>
            </a:p>
          </p:txBody>
        </p:sp>
        <p:sp>
          <p:nvSpPr>
            <p:cNvPr id="17" name="Rectangle 47"/>
            <p:cNvSpPr>
              <a:spLocks noChangeArrowheads="1"/>
            </p:cNvSpPr>
            <p:nvPr/>
          </p:nvSpPr>
          <p:spPr bwMode="auto">
            <a:xfrm>
              <a:off x="4724400" y="3530600"/>
              <a:ext cx="1447800" cy="569913"/>
            </a:xfrm>
            <a:prstGeom prst="rect">
              <a:avLst/>
            </a:prstGeom>
            <a:solidFill>
              <a:srgbClr val="EAEAEA"/>
            </a:solidFill>
            <a:ln w="9525">
              <a:solidFill>
                <a:schemeClr val="tx1"/>
              </a:solidFill>
              <a:miter lim="800000"/>
              <a:headEnd/>
              <a:tailEnd/>
            </a:ln>
            <a:effectLst>
              <a:outerShdw dist="35921" dir="2700000" algn="ctr" rotWithShape="0">
                <a:schemeClr val="tx1"/>
              </a:outerShdw>
            </a:effectLst>
          </p:spPr>
          <p:txBody>
            <a:bodyPr wrap="none" anchor="ctr"/>
            <a:lstStyle/>
            <a:p>
              <a:endParaRPr lang="ko-KR" altLang="en-US" sz="2000" dirty="0">
                <a:latin typeface="맑은 고딕" pitchFamily="50" charset="-127"/>
                <a:ea typeface="맑은 고딕" pitchFamily="50" charset="-127"/>
              </a:endParaRPr>
            </a:p>
          </p:txBody>
        </p:sp>
        <p:sp>
          <p:nvSpPr>
            <p:cNvPr id="18" name="Text Box 48"/>
            <p:cNvSpPr txBox="1">
              <a:spLocks noChangeArrowheads="1"/>
            </p:cNvSpPr>
            <p:nvPr/>
          </p:nvSpPr>
          <p:spPr bwMode="auto">
            <a:xfrm>
              <a:off x="4864100" y="3548063"/>
              <a:ext cx="116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ko-KR" altLang="en-US" sz="1200" b="1" dirty="0">
                  <a:latin typeface="맑은 고딕" pitchFamily="50" charset="-127"/>
                  <a:ea typeface="맑은 고딕" pitchFamily="50" charset="-127"/>
                </a:rPr>
                <a:t>정보관리의 효율</a:t>
              </a:r>
            </a:p>
          </p:txBody>
        </p:sp>
        <p:sp>
          <p:nvSpPr>
            <p:cNvPr id="19" name="Rectangle 49"/>
            <p:cNvSpPr>
              <a:spLocks noChangeArrowheads="1"/>
            </p:cNvSpPr>
            <p:nvPr/>
          </p:nvSpPr>
          <p:spPr bwMode="auto">
            <a:xfrm>
              <a:off x="4724400" y="4533900"/>
              <a:ext cx="1447800" cy="568325"/>
            </a:xfrm>
            <a:prstGeom prst="rect">
              <a:avLst/>
            </a:prstGeom>
            <a:solidFill>
              <a:srgbClr val="EAEAEA"/>
            </a:solidFill>
            <a:ln w="9525">
              <a:solidFill>
                <a:schemeClr val="tx1"/>
              </a:solidFill>
              <a:miter lim="800000"/>
              <a:headEnd/>
              <a:tailEnd/>
            </a:ln>
            <a:effectLst>
              <a:outerShdw dist="35921" dir="2700000" algn="ctr" rotWithShape="0">
                <a:schemeClr val="tx1"/>
              </a:outerShdw>
            </a:effectLst>
          </p:spPr>
          <p:txBody>
            <a:bodyPr wrap="none" anchor="ctr"/>
            <a:lstStyle/>
            <a:p>
              <a:endParaRPr lang="ko-KR" altLang="en-US" sz="2000" dirty="0">
                <a:latin typeface="맑은 고딕" pitchFamily="50" charset="-127"/>
                <a:ea typeface="맑은 고딕" pitchFamily="50" charset="-127"/>
              </a:endParaRPr>
            </a:p>
          </p:txBody>
        </p:sp>
        <p:sp>
          <p:nvSpPr>
            <p:cNvPr id="20" name="Text Box 50"/>
            <p:cNvSpPr txBox="1">
              <a:spLocks noChangeArrowheads="1"/>
            </p:cNvSpPr>
            <p:nvPr/>
          </p:nvSpPr>
          <p:spPr bwMode="auto">
            <a:xfrm>
              <a:off x="4889500" y="4548188"/>
              <a:ext cx="111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ko-KR" altLang="en-US" sz="1200" b="1" dirty="0">
                  <a:latin typeface="맑은 고딕" pitchFamily="50" charset="-127"/>
                  <a:ea typeface="맑은 고딕" pitchFamily="50" charset="-127"/>
                </a:rPr>
                <a:t>프로세스의 효율</a:t>
              </a:r>
            </a:p>
          </p:txBody>
        </p:sp>
        <p:sp>
          <p:nvSpPr>
            <p:cNvPr id="21" name="Rectangle 51"/>
            <p:cNvSpPr>
              <a:spLocks noChangeArrowheads="1"/>
            </p:cNvSpPr>
            <p:nvPr/>
          </p:nvSpPr>
          <p:spPr bwMode="auto">
            <a:xfrm>
              <a:off x="4733925" y="5619750"/>
              <a:ext cx="1447800" cy="568325"/>
            </a:xfrm>
            <a:prstGeom prst="rect">
              <a:avLst/>
            </a:prstGeom>
            <a:solidFill>
              <a:srgbClr val="EAEAEA"/>
            </a:solidFill>
            <a:ln w="9525">
              <a:solidFill>
                <a:schemeClr val="tx1"/>
              </a:solidFill>
              <a:miter lim="800000"/>
              <a:headEnd/>
              <a:tailEnd/>
            </a:ln>
            <a:effectLst>
              <a:outerShdw dist="35921" dir="2700000" algn="ctr" rotWithShape="0">
                <a:schemeClr val="tx1"/>
              </a:outerShdw>
            </a:effectLst>
          </p:spPr>
          <p:txBody>
            <a:bodyPr wrap="none" anchor="ctr"/>
            <a:lstStyle/>
            <a:p>
              <a:endParaRPr lang="ko-KR" altLang="en-US" sz="2000" dirty="0">
                <a:latin typeface="맑은 고딕" pitchFamily="50" charset="-127"/>
                <a:ea typeface="맑은 고딕" pitchFamily="50" charset="-127"/>
              </a:endParaRPr>
            </a:p>
          </p:txBody>
        </p:sp>
        <p:sp>
          <p:nvSpPr>
            <p:cNvPr id="22" name="Text Box 52"/>
            <p:cNvSpPr txBox="1">
              <a:spLocks noChangeArrowheads="1"/>
            </p:cNvSpPr>
            <p:nvPr/>
          </p:nvSpPr>
          <p:spPr bwMode="auto">
            <a:xfrm>
              <a:off x="4873625" y="5735638"/>
              <a:ext cx="1168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ko-KR" altLang="en-US" sz="1200" b="1" dirty="0">
                  <a:latin typeface="맑은 고딕" pitchFamily="50" charset="-127"/>
                  <a:ea typeface="맑은 고딕" pitchFamily="50" charset="-127"/>
                </a:rPr>
                <a:t>시간 단축</a:t>
              </a:r>
            </a:p>
          </p:txBody>
        </p:sp>
        <p:sp>
          <p:nvSpPr>
            <p:cNvPr id="23" name="Rectangle 53"/>
            <p:cNvSpPr>
              <a:spLocks noChangeArrowheads="1"/>
            </p:cNvSpPr>
            <p:nvPr/>
          </p:nvSpPr>
          <p:spPr bwMode="auto">
            <a:xfrm>
              <a:off x="4730750" y="1409700"/>
              <a:ext cx="1447800" cy="568325"/>
            </a:xfrm>
            <a:prstGeom prst="rect">
              <a:avLst/>
            </a:prstGeom>
            <a:solidFill>
              <a:srgbClr val="EAEAEA"/>
            </a:solidFill>
            <a:ln w="9525">
              <a:solidFill>
                <a:schemeClr val="tx1"/>
              </a:solidFill>
              <a:miter lim="800000"/>
              <a:headEnd/>
              <a:tailEnd/>
            </a:ln>
            <a:effectLst>
              <a:outerShdw dist="35921" dir="2700000" algn="ctr" rotWithShape="0">
                <a:schemeClr val="tx1"/>
              </a:outerShdw>
            </a:effectLst>
          </p:spPr>
          <p:txBody>
            <a:bodyPr wrap="none" anchor="ctr"/>
            <a:lstStyle/>
            <a:p>
              <a:endParaRPr lang="ko-KR" altLang="en-US" sz="2000" dirty="0">
                <a:latin typeface="맑은 고딕" pitchFamily="50" charset="-127"/>
                <a:ea typeface="맑은 고딕" pitchFamily="50" charset="-127"/>
              </a:endParaRPr>
            </a:p>
          </p:txBody>
        </p:sp>
        <p:sp>
          <p:nvSpPr>
            <p:cNvPr id="24" name="Text Box 54"/>
            <p:cNvSpPr txBox="1">
              <a:spLocks noChangeArrowheads="1"/>
            </p:cNvSpPr>
            <p:nvPr/>
          </p:nvSpPr>
          <p:spPr bwMode="auto">
            <a:xfrm>
              <a:off x="4914900" y="1430338"/>
              <a:ext cx="111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ko-KR" altLang="en-US" sz="1200" b="1" dirty="0">
                  <a:latin typeface="맑은 고딕" pitchFamily="50" charset="-127"/>
                  <a:ea typeface="맑은 고딕" pitchFamily="50" charset="-127"/>
                </a:rPr>
                <a:t>업무생산성</a:t>
              </a:r>
            </a:p>
            <a:p>
              <a:pPr algn="ctr" eaLnBrk="1" hangingPunct="1"/>
              <a:r>
                <a:rPr lang="ko-KR" altLang="en-US" sz="1200" b="1" dirty="0">
                  <a:latin typeface="맑은 고딕" pitchFamily="50" charset="-127"/>
                  <a:ea typeface="맑은 고딕" pitchFamily="50" charset="-127"/>
                </a:rPr>
                <a:t>향상</a:t>
              </a:r>
            </a:p>
          </p:txBody>
        </p:sp>
        <p:sp>
          <p:nvSpPr>
            <p:cNvPr id="25" name="Rectangle 55"/>
            <p:cNvSpPr>
              <a:spLocks noChangeArrowheads="1"/>
            </p:cNvSpPr>
            <p:nvPr/>
          </p:nvSpPr>
          <p:spPr bwMode="auto">
            <a:xfrm>
              <a:off x="4733925" y="2495550"/>
              <a:ext cx="1447800" cy="568325"/>
            </a:xfrm>
            <a:prstGeom prst="rect">
              <a:avLst/>
            </a:prstGeom>
            <a:solidFill>
              <a:srgbClr val="EAEAEA"/>
            </a:solidFill>
            <a:ln w="9525">
              <a:solidFill>
                <a:schemeClr val="tx1"/>
              </a:solidFill>
              <a:miter lim="800000"/>
              <a:headEnd/>
              <a:tailEnd/>
            </a:ln>
            <a:effectLst>
              <a:outerShdw dist="35921" dir="2700000" algn="ctr" rotWithShape="0">
                <a:schemeClr val="tx1"/>
              </a:outerShdw>
            </a:effectLst>
          </p:spPr>
          <p:txBody>
            <a:bodyPr wrap="none" anchor="ctr"/>
            <a:lstStyle/>
            <a:p>
              <a:endParaRPr lang="ko-KR" altLang="en-US" sz="2000" dirty="0">
                <a:latin typeface="맑은 고딕" pitchFamily="50" charset="-127"/>
                <a:ea typeface="맑은 고딕" pitchFamily="50" charset="-127"/>
              </a:endParaRPr>
            </a:p>
          </p:txBody>
        </p:sp>
        <p:sp>
          <p:nvSpPr>
            <p:cNvPr id="26" name="Text Box 56"/>
            <p:cNvSpPr txBox="1">
              <a:spLocks noChangeArrowheads="1"/>
            </p:cNvSpPr>
            <p:nvPr/>
          </p:nvSpPr>
          <p:spPr bwMode="auto">
            <a:xfrm>
              <a:off x="4899025" y="2509838"/>
              <a:ext cx="111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ko-KR" altLang="en-US" sz="1200" b="1" dirty="0">
                  <a:latin typeface="맑은 고딕" pitchFamily="50" charset="-127"/>
                  <a:ea typeface="맑은 고딕" pitchFamily="50" charset="-127"/>
                </a:rPr>
                <a:t>기업 가치</a:t>
              </a:r>
            </a:p>
            <a:p>
              <a:pPr algn="ctr" eaLnBrk="1" hangingPunct="1"/>
              <a:r>
                <a:rPr lang="ko-KR" altLang="en-US" sz="1200" b="1" dirty="0">
                  <a:latin typeface="맑은 고딕" pitchFamily="50" charset="-127"/>
                  <a:ea typeface="맑은 고딕" pitchFamily="50" charset="-127"/>
                </a:rPr>
                <a:t>제고</a:t>
              </a:r>
            </a:p>
          </p:txBody>
        </p:sp>
        <p:sp>
          <p:nvSpPr>
            <p:cNvPr id="27" name="Text Box 57"/>
            <p:cNvSpPr txBox="1">
              <a:spLocks noChangeArrowheads="1"/>
            </p:cNvSpPr>
            <p:nvPr/>
          </p:nvSpPr>
          <p:spPr bwMode="auto">
            <a:xfrm>
              <a:off x="6308725" y="2413000"/>
              <a:ext cx="3292475"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101600"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spcBef>
                  <a:spcPct val="50000"/>
                </a:spcBef>
                <a:buFontTx/>
                <a:buChar char="•"/>
              </a:pPr>
              <a:r>
                <a:rPr lang="ko-KR" altLang="en-US" sz="1100" dirty="0">
                  <a:latin typeface="맑은 고딕" pitchFamily="50" charset="-127"/>
                  <a:ea typeface="맑은 고딕" pitchFamily="50" charset="-127"/>
                </a:rPr>
                <a:t>기업의 전략적 목표 달성도 평가 및 조정 지원</a:t>
              </a:r>
            </a:p>
            <a:p>
              <a:pPr eaLnBrk="1" hangingPunct="1">
                <a:spcBef>
                  <a:spcPct val="50000"/>
                </a:spcBef>
                <a:buFontTx/>
                <a:buChar char="•"/>
              </a:pPr>
              <a:r>
                <a:rPr lang="ko-KR" altLang="en-US" sz="1100" dirty="0">
                  <a:latin typeface="맑은 고딕" pitchFamily="50" charset="-127"/>
                  <a:ea typeface="맑은 고딕" pitchFamily="50" charset="-127"/>
                </a:rPr>
                <a:t>상품 및 서비스의 </a:t>
              </a:r>
              <a:r>
                <a:rPr lang="en-US" altLang="ko-KR" sz="1100" dirty="0">
                  <a:latin typeface="맑은 고딕" pitchFamily="50" charset="-127"/>
                  <a:ea typeface="맑은 고딕" pitchFamily="50" charset="-127"/>
                </a:rPr>
                <a:t>Time-to-Market </a:t>
              </a:r>
              <a:r>
                <a:rPr lang="ko-KR" altLang="en-US" sz="1100" dirty="0">
                  <a:latin typeface="맑은 고딕" pitchFamily="50" charset="-127"/>
                  <a:ea typeface="맑은 고딕" pitchFamily="50" charset="-127"/>
                </a:rPr>
                <a:t>시간 단축으로 고객 만족도 향상</a:t>
              </a:r>
            </a:p>
          </p:txBody>
        </p:sp>
        <p:cxnSp>
          <p:nvCxnSpPr>
            <p:cNvPr id="28" name="AutoShape 59"/>
            <p:cNvCxnSpPr>
              <a:cxnSpLocks noChangeShapeType="1"/>
              <a:stCxn id="11" idx="3"/>
              <a:endCxn id="23" idx="1"/>
            </p:cNvCxnSpPr>
            <p:nvPr/>
          </p:nvCxnSpPr>
          <p:spPr bwMode="auto">
            <a:xfrm flipV="1">
              <a:off x="4116388" y="1693863"/>
              <a:ext cx="614362" cy="566737"/>
            </a:xfrm>
            <a:prstGeom prst="bentConnector3">
              <a:avLst>
                <a:gd name="adj1" fmla="val 49870"/>
              </a:avLst>
            </a:prstGeom>
            <a:noFill/>
            <a:ln w="9525">
              <a:solidFill>
                <a:srgbClr val="CC7419"/>
              </a:solidFill>
              <a:miter lim="800000"/>
              <a:headEnd/>
              <a:tailEnd/>
            </a:ln>
            <a:extLst>
              <a:ext uri="{909E8E84-426E-40DD-AFC4-6F175D3DCCD1}">
                <a14:hiddenFill xmlns:a14="http://schemas.microsoft.com/office/drawing/2010/main">
                  <a:noFill/>
                </a14:hiddenFill>
              </a:ext>
            </a:extLst>
          </p:spPr>
        </p:cxnSp>
        <p:cxnSp>
          <p:nvCxnSpPr>
            <p:cNvPr id="29" name="AutoShape 60"/>
            <p:cNvCxnSpPr>
              <a:cxnSpLocks noChangeShapeType="1"/>
              <a:stCxn id="11" idx="3"/>
              <a:endCxn id="25" idx="1"/>
            </p:cNvCxnSpPr>
            <p:nvPr/>
          </p:nvCxnSpPr>
          <p:spPr bwMode="auto">
            <a:xfrm>
              <a:off x="4116388" y="2260600"/>
              <a:ext cx="617537" cy="519113"/>
            </a:xfrm>
            <a:prstGeom prst="bentConnector3">
              <a:avLst>
                <a:gd name="adj1" fmla="val 49870"/>
              </a:avLst>
            </a:prstGeom>
            <a:noFill/>
            <a:ln w="9525">
              <a:solidFill>
                <a:srgbClr val="CC7419"/>
              </a:solidFill>
              <a:miter lim="800000"/>
              <a:headEnd/>
              <a:tailEnd/>
            </a:ln>
            <a:extLst>
              <a:ext uri="{909E8E84-426E-40DD-AFC4-6F175D3DCCD1}">
                <a14:hiddenFill xmlns:a14="http://schemas.microsoft.com/office/drawing/2010/main">
                  <a:noFill/>
                </a14:hiddenFill>
              </a:ext>
            </a:extLst>
          </p:spPr>
        </p:cxnSp>
        <p:cxnSp>
          <p:nvCxnSpPr>
            <p:cNvPr id="30" name="AutoShape 61"/>
            <p:cNvCxnSpPr>
              <a:cxnSpLocks noChangeShapeType="1"/>
              <a:stCxn id="9" idx="3"/>
              <a:endCxn id="17" idx="1"/>
            </p:cNvCxnSpPr>
            <p:nvPr/>
          </p:nvCxnSpPr>
          <p:spPr bwMode="auto">
            <a:xfrm flipV="1">
              <a:off x="4116388" y="3816350"/>
              <a:ext cx="608012" cy="996950"/>
            </a:xfrm>
            <a:prstGeom prst="bentConnector3">
              <a:avLst>
                <a:gd name="adj1" fmla="val 49870"/>
              </a:avLst>
            </a:prstGeom>
            <a:noFill/>
            <a:ln w="9525">
              <a:solidFill>
                <a:srgbClr val="CC7419"/>
              </a:solidFill>
              <a:miter lim="800000"/>
              <a:headEnd/>
              <a:tailEnd/>
            </a:ln>
            <a:extLst>
              <a:ext uri="{909E8E84-426E-40DD-AFC4-6F175D3DCCD1}">
                <a14:hiddenFill xmlns:a14="http://schemas.microsoft.com/office/drawing/2010/main">
                  <a:noFill/>
                </a14:hiddenFill>
              </a:ext>
            </a:extLst>
          </p:spPr>
        </p:cxnSp>
        <p:cxnSp>
          <p:nvCxnSpPr>
            <p:cNvPr id="31" name="AutoShape 62"/>
            <p:cNvCxnSpPr>
              <a:cxnSpLocks noChangeShapeType="1"/>
              <a:stCxn id="9" idx="3"/>
              <a:endCxn id="19" idx="1"/>
            </p:cNvCxnSpPr>
            <p:nvPr/>
          </p:nvCxnSpPr>
          <p:spPr bwMode="auto">
            <a:xfrm>
              <a:off x="4116388" y="4813300"/>
              <a:ext cx="608012" cy="4763"/>
            </a:xfrm>
            <a:prstGeom prst="bentConnector3">
              <a:avLst>
                <a:gd name="adj1" fmla="val 49870"/>
              </a:avLst>
            </a:prstGeom>
            <a:noFill/>
            <a:ln w="9525">
              <a:solidFill>
                <a:srgbClr val="CC7419"/>
              </a:solidFill>
              <a:miter lim="800000"/>
              <a:headEnd/>
              <a:tailEnd/>
            </a:ln>
            <a:extLst>
              <a:ext uri="{909E8E84-426E-40DD-AFC4-6F175D3DCCD1}">
                <a14:hiddenFill xmlns:a14="http://schemas.microsoft.com/office/drawing/2010/main">
                  <a:noFill/>
                </a14:hiddenFill>
              </a:ext>
            </a:extLst>
          </p:spPr>
        </p:cxnSp>
        <p:cxnSp>
          <p:nvCxnSpPr>
            <p:cNvPr id="32" name="AutoShape 63"/>
            <p:cNvCxnSpPr>
              <a:cxnSpLocks noChangeShapeType="1"/>
              <a:stCxn id="9" idx="3"/>
              <a:endCxn id="21" idx="1"/>
            </p:cNvCxnSpPr>
            <p:nvPr/>
          </p:nvCxnSpPr>
          <p:spPr bwMode="auto">
            <a:xfrm>
              <a:off x="4116388" y="4813300"/>
              <a:ext cx="617537" cy="1090613"/>
            </a:xfrm>
            <a:prstGeom prst="bentConnector3">
              <a:avLst>
                <a:gd name="adj1" fmla="val 49870"/>
              </a:avLst>
            </a:prstGeom>
            <a:noFill/>
            <a:ln w="9525">
              <a:solidFill>
                <a:srgbClr val="CC7419"/>
              </a:solidFill>
              <a:miter lim="800000"/>
              <a:headEnd/>
              <a:tailEnd/>
            </a:ln>
            <a:extLst>
              <a:ext uri="{909E8E84-426E-40DD-AFC4-6F175D3DCCD1}">
                <a14:hiddenFill xmlns:a14="http://schemas.microsoft.com/office/drawing/2010/main">
                  <a:noFill/>
                </a14:hiddenFill>
              </a:ext>
            </a:extLst>
          </p:spPr>
        </p:cxnSp>
        <p:cxnSp>
          <p:nvCxnSpPr>
            <p:cNvPr id="33" name="AutoShape 64"/>
            <p:cNvCxnSpPr>
              <a:cxnSpLocks noChangeShapeType="1"/>
              <a:stCxn id="7" idx="3"/>
              <a:endCxn id="11" idx="1"/>
            </p:cNvCxnSpPr>
            <p:nvPr/>
          </p:nvCxnSpPr>
          <p:spPr bwMode="auto">
            <a:xfrm flipV="1">
              <a:off x="1892300" y="2260600"/>
              <a:ext cx="635000" cy="1295400"/>
            </a:xfrm>
            <a:prstGeom prst="bentConnector3">
              <a:avLst>
                <a:gd name="adj1" fmla="val 50000"/>
              </a:avLst>
            </a:prstGeom>
            <a:noFill/>
            <a:ln w="9525">
              <a:solidFill>
                <a:srgbClr val="CC7419"/>
              </a:solidFill>
              <a:miter lim="800000"/>
              <a:headEnd/>
              <a:tailEnd/>
            </a:ln>
            <a:extLst>
              <a:ext uri="{909E8E84-426E-40DD-AFC4-6F175D3DCCD1}">
                <a14:hiddenFill xmlns:a14="http://schemas.microsoft.com/office/drawing/2010/main">
                  <a:noFill/>
                </a14:hiddenFill>
              </a:ext>
            </a:extLst>
          </p:spPr>
        </p:cxnSp>
        <p:cxnSp>
          <p:nvCxnSpPr>
            <p:cNvPr id="34" name="AutoShape 65"/>
            <p:cNvCxnSpPr>
              <a:cxnSpLocks noChangeShapeType="1"/>
              <a:stCxn id="7" idx="3"/>
              <a:endCxn id="9" idx="1"/>
            </p:cNvCxnSpPr>
            <p:nvPr/>
          </p:nvCxnSpPr>
          <p:spPr bwMode="auto">
            <a:xfrm>
              <a:off x="1892300" y="3556000"/>
              <a:ext cx="635000" cy="1257300"/>
            </a:xfrm>
            <a:prstGeom prst="bentConnector3">
              <a:avLst>
                <a:gd name="adj1" fmla="val 50000"/>
              </a:avLst>
            </a:prstGeom>
            <a:noFill/>
            <a:ln w="9525">
              <a:solidFill>
                <a:srgbClr val="CC7419"/>
              </a:solidFill>
              <a:miter lim="800000"/>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1664263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Microsoft Project</a:t>
            </a:r>
            <a:r>
              <a:rPr lang="ko-KR" altLang="en-US" dirty="0" smtClean="0"/>
              <a:t>의 혁신</a:t>
            </a:r>
            <a:endParaRPr lang="ko-KR" altLang="en-US" dirty="0"/>
          </a:p>
        </p:txBody>
      </p:sp>
      <p:sp>
        <p:nvSpPr>
          <p:cNvPr id="35" name="Rectangle 4"/>
          <p:cNvSpPr/>
          <p:nvPr/>
        </p:nvSpPr>
        <p:spPr>
          <a:xfrm>
            <a:off x="118379" y="749223"/>
            <a:ext cx="7736774" cy="369332"/>
          </a:xfrm>
          <a:prstGeom prst="rect">
            <a:avLst/>
          </a:prstGeom>
        </p:spPr>
        <p:txBody>
          <a:bodyPr wrap="square">
            <a:spAutoFit/>
          </a:bodyPr>
          <a:lstStyle/>
          <a:p>
            <a:pPr defTabSz="914445">
              <a:defRPr/>
            </a:pPr>
            <a:r>
              <a:rPr lang="en-US" altLang="ko-KR" kern="0" dirty="0">
                <a:solidFill>
                  <a:srgbClr val="FFFFFF">
                    <a:lumMod val="65000"/>
                  </a:srgbClr>
                </a:solidFill>
              </a:rPr>
              <a:t>Desktop</a:t>
            </a:r>
            <a:r>
              <a:rPr lang="ko-KR" altLang="en-US" kern="0" dirty="0">
                <a:solidFill>
                  <a:srgbClr val="FFFFFF">
                    <a:lumMod val="65000"/>
                  </a:srgbClr>
                </a:solidFill>
              </a:rPr>
              <a:t> 일정관리에서 </a:t>
            </a:r>
            <a:r>
              <a:rPr lang="en-US" altLang="ko-KR" kern="0" dirty="0">
                <a:solidFill>
                  <a:srgbClr val="FFFFFF">
                    <a:lumMod val="65000"/>
                  </a:srgbClr>
                </a:solidFill>
              </a:rPr>
              <a:t>EPM in the cloud</a:t>
            </a:r>
            <a:endParaRPr lang="en-US" kern="0" dirty="0">
              <a:solidFill>
                <a:srgbClr val="FFFFFF">
                  <a:lumMod val="65000"/>
                </a:srgbClr>
              </a:solidFill>
              <a:ea typeface="맑은 고딕" pitchFamily="50" charset="-127"/>
            </a:endParaRPr>
          </a:p>
        </p:txBody>
      </p:sp>
      <p:sp>
        <p:nvSpPr>
          <p:cNvPr id="37" name="Rounded Rectangle 32"/>
          <p:cNvSpPr/>
          <p:nvPr/>
        </p:nvSpPr>
        <p:spPr bwMode="auto">
          <a:xfrm>
            <a:off x="190841" y="1613132"/>
            <a:ext cx="1957798" cy="2969364"/>
          </a:xfrm>
          <a:prstGeom prst="roundRect">
            <a:avLst>
              <a:gd name="adj" fmla="val 0"/>
            </a:avLst>
          </a:prstGeom>
          <a:gradFill>
            <a:gsLst>
              <a:gs pos="31000">
                <a:srgbClr val="1C5D19">
                  <a:alpha val="87000"/>
                </a:srgbClr>
              </a:gs>
              <a:gs pos="100000">
                <a:srgbClr val="1C5D19">
                  <a:alpha val="0"/>
                </a:srgbClr>
              </a:gs>
            </a:gsLst>
            <a:lin ang="5400000" scaled="0"/>
          </a:gradFill>
          <a:ln w="63500" cap="flat" cmpd="sng" algn="ctr">
            <a:noFill/>
            <a:prstDash val="solid"/>
          </a:ln>
          <a:effectLst/>
        </p:spPr>
        <p:txBody>
          <a:bodyPr rtlCol="0" anchor="ctr"/>
          <a:lstStyle/>
          <a:p>
            <a:pPr algn="ctr"/>
            <a:endParaRPr lang="en-US" sz="1200" kern="0" dirty="0">
              <a:solidFill>
                <a:sysClr val="window" lastClr="FFFFFF"/>
              </a:solidFill>
              <a:latin typeface="Calibri"/>
            </a:endParaRPr>
          </a:p>
        </p:txBody>
      </p:sp>
      <p:sp>
        <p:nvSpPr>
          <p:cNvPr id="38" name="Rectangle 34"/>
          <p:cNvSpPr/>
          <p:nvPr/>
        </p:nvSpPr>
        <p:spPr>
          <a:xfrm>
            <a:off x="239107" y="3171282"/>
            <a:ext cx="184731" cy="338554"/>
          </a:xfrm>
          <a:prstGeom prst="rect">
            <a:avLst/>
          </a:prstGeom>
        </p:spPr>
        <p:txBody>
          <a:bodyPr wrap="none">
            <a:spAutoFit/>
          </a:bodyPr>
          <a:lstStyle/>
          <a:p>
            <a:pPr indent="-344505">
              <a:buClr>
                <a:srgbClr val="FFC515"/>
              </a:buClr>
              <a:defRPr/>
            </a:pPr>
            <a:endParaRPr lang="en-US" sz="1600" b="1" dirty="0">
              <a:solidFill>
                <a:srgbClr val="DF8045">
                  <a:lumMod val="60000"/>
                  <a:lumOff val="40000"/>
                </a:srgbClr>
              </a:solidFill>
              <a:latin typeface="Segoe UI" pitchFamily="34" charset="0"/>
              <a:cs typeface="Segoe UI" pitchFamily="34" charset="0"/>
              <a:sym typeface="Wingdings" pitchFamily="2" charset="2"/>
            </a:endParaRPr>
          </a:p>
        </p:txBody>
      </p:sp>
      <p:sp>
        <p:nvSpPr>
          <p:cNvPr id="39" name="Text Placeholder 33"/>
          <p:cNvSpPr txBox="1">
            <a:spLocks/>
          </p:cNvSpPr>
          <p:nvPr/>
        </p:nvSpPr>
        <p:spPr>
          <a:xfrm>
            <a:off x="349008" y="3316604"/>
            <a:ext cx="1970180" cy="121571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83" indent="-168283">
              <a:lnSpc>
                <a:spcPct val="100000"/>
              </a:lnSpc>
              <a:buNone/>
              <a:defRPr/>
            </a:pPr>
            <a:r>
              <a:rPr lang="en-US" sz="1600" b="1" dirty="0">
                <a:solidFill>
                  <a:schemeClr val="tx1"/>
                </a:solidFill>
                <a:latin typeface="Segoe UI" pitchFamily="34" charset="0"/>
                <a:cs typeface="Segoe UI" pitchFamily="34" charset="0"/>
                <a:sym typeface="Wingdings" pitchFamily="2" charset="2"/>
              </a:rPr>
              <a:t>1987</a:t>
            </a:r>
            <a:endParaRPr lang="en-US" sz="1600" dirty="0">
              <a:solidFill>
                <a:schemeClr val="tx1"/>
              </a:solidFill>
              <a:latin typeface="Segoe UI"/>
            </a:endParaRPr>
          </a:p>
          <a:p>
            <a:pPr marL="168283" indent="-168283">
              <a:lnSpc>
                <a:spcPct val="100000"/>
              </a:lnSpc>
              <a:defRPr/>
            </a:pPr>
            <a:r>
              <a:rPr lang="ko-KR" altLang="en-US" sz="1050" dirty="0">
                <a:solidFill>
                  <a:schemeClr val="tx1"/>
                </a:solidFill>
                <a:latin typeface="Segoe UI"/>
              </a:rPr>
              <a:t>일정관리</a:t>
            </a:r>
            <a:endParaRPr lang="en-US" sz="1050" dirty="0">
              <a:solidFill>
                <a:schemeClr val="tx1"/>
              </a:solidFill>
              <a:latin typeface="Segoe UI"/>
            </a:endParaRPr>
          </a:p>
          <a:p>
            <a:pPr marL="168283" indent="-168283">
              <a:lnSpc>
                <a:spcPct val="100000"/>
              </a:lnSpc>
              <a:defRPr/>
            </a:pPr>
            <a:r>
              <a:rPr lang="ko-KR" altLang="en-US" sz="1050" dirty="0">
                <a:solidFill>
                  <a:schemeClr val="tx1"/>
                </a:solidFill>
                <a:latin typeface="Segoe UI"/>
              </a:rPr>
              <a:t>간단한 보고기능</a:t>
            </a:r>
            <a:endParaRPr lang="en-US" sz="1050" dirty="0">
              <a:solidFill>
                <a:schemeClr val="tx1"/>
              </a:solidFill>
              <a:latin typeface="Segoe UI"/>
            </a:endParaRPr>
          </a:p>
          <a:p>
            <a:pPr marL="168283" indent="-168283">
              <a:lnSpc>
                <a:spcPct val="100000"/>
              </a:lnSpc>
              <a:defRPr/>
            </a:pPr>
            <a:r>
              <a:rPr lang="en-US" sz="1050" dirty="0">
                <a:solidFill>
                  <a:schemeClr val="tx1"/>
                </a:solidFill>
                <a:latin typeface="Segoe UI"/>
              </a:rPr>
              <a:t>Task </a:t>
            </a:r>
            <a:r>
              <a:rPr lang="ko-KR" altLang="en-US" sz="1050" dirty="0">
                <a:solidFill>
                  <a:schemeClr val="tx1"/>
                </a:solidFill>
                <a:latin typeface="Segoe UI"/>
              </a:rPr>
              <a:t>관리</a:t>
            </a:r>
            <a:endParaRPr lang="en-US" sz="1050" dirty="0">
              <a:solidFill>
                <a:schemeClr val="tx1"/>
              </a:solidFill>
              <a:latin typeface="Segoe UI"/>
            </a:endParaRPr>
          </a:p>
          <a:p>
            <a:pPr marL="168283" indent="-168283">
              <a:lnSpc>
                <a:spcPct val="100000"/>
              </a:lnSpc>
              <a:defRPr/>
            </a:pPr>
            <a:r>
              <a:rPr lang="ko-KR" altLang="en-US" sz="1050" dirty="0">
                <a:solidFill>
                  <a:schemeClr val="tx1"/>
                </a:solidFill>
                <a:latin typeface="Segoe UI"/>
              </a:rPr>
              <a:t>일정 프린트</a:t>
            </a:r>
            <a:r>
              <a:rPr lang="en-US" sz="1050" dirty="0">
                <a:solidFill>
                  <a:schemeClr val="tx1"/>
                </a:solidFill>
                <a:latin typeface="Segoe UI"/>
              </a:rPr>
              <a:t> </a:t>
            </a:r>
          </a:p>
          <a:p>
            <a:pPr marL="168283" indent="-168283">
              <a:lnSpc>
                <a:spcPct val="100000"/>
              </a:lnSpc>
              <a:defRPr/>
            </a:pPr>
            <a:r>
              <a:rPr lang="ko-KR" altLang="en-US" sz="1050" dirty="0">
                <a:solidFill>
                  <a:schemeClr val="tx1"/>
                </a:solidFill>
                <a:latin typeface="Segoe UI"/>
              </a:rPr>
              <a:t>자원 </a:t>
            </a:r>
            <a:r>
              <a:rPr lang="en-US" altLang="ko-KR" sz="1050" dirty="0">
                <a:solidFill>
                  <a:schemeClr val="tx1"/>
                </a:solidFill>
                <a:latin typeface="Segoe UI"/>
              </a:rPr>
              <a:t>Tracking</a:t>
            </a:r>
            <a:endParaRPr lang="en-US" sz="1050" dirty="0">
              <a:solidFill>
                <a:schemeClr val="tx1"/>
              </a:solidFill>
              <a:latin typeface="Segoe UI"/>
            </a:endParaRPr>
          </a:p>
        </p:txBody>
      </p:sp>
      <p:grpSp>
        <p:nvGrpSpPr>
          <p:cNvPr id="40" name="Group 50"/>
          <p:cNvGrpSpPr/>
          <p:nvPr/>
        </p:nvGrpSpPr>
        <p:grpSpPr>
          <a:xfrm>
            <a:off x="197526" y="1747925"/>
            <a:ext cx="1951113" cy="1423357"/>
            <a:chOff x="172525" y="1739863"/>
            <a:chExt cx="2160697" cy="1431354"/>
          </a:xfrm>
        </p:grpSpPr>
        <p:pic>
          <p:nvPicPr>
            <p:cNvPr id="41" name="Picture 2" descr="D:\0Projects\Microsoft\project2010_BDM\EBC\images\old.jpg"/>
            <p:cNvPicPr>
              <a:picLocks noChangeAspect="1" noChangeArrowheads="1"/>
            </p:cNvPicPr>
            <p:nvPr/>
          </p:nvPicPr>
          <p:blipFill>
            <a:blip r:embed="rId5" cstate="print">
              <a:grayscl/>
            </a:blip>
            <a:srcRect l="31362" b="14332"/>
            <a:stretch>
              <a:fillRect/>
            </a:stretch>
          </p:blipFill>
          <p:spPr bwMode="auto">
            <a:xfrm>
              <a:off x="172525" y="1739863"/>
              <a:ext cx="2160697" cy="1431354"/>
            </a:xfrm>
            <a:prstGeom prst="roundRect">
              <a:avLst>
                <a:gd name="adj" fmla="val 0"/>
              </a:avLst>
            </a:prstGeom>
            <a:noFill/>
            <a:ln>
              <a:noFill/>
            </a:ln>
          </p:spPr>
        </p:pic>
        <p:pic>
          <p:nvPicPr>
            <p:cNvPr id="42" name="Picture 3" descr="D:\0Projects\Microsoft\project2010_BDM\images\msPrj_old.png"/>
            <p:cNvPicPr>
              <a:picLocks noChangeAspect="1" noChangeArrowheads="1"/>
            </p:cNvPicPr>
            <p:nvPr/>
          </p:nvPicPr>
          <p:blipFill>
            <a:blip r:embed="rId6" cstate="print">
              <a:grayscl/>
            </a:blip>
            <a:srcRect/>
            <a:stretch>
              <a:fillRect/>
            </a:stretch>
          </p:blipFill>
          <p:spPr bwMode="auto">
            <a:xfrm>
              <a:off x="256519" y="1999811"/>
              <a:ext cx="802961" cy="821210"/>
            </a:xfrm>
            <a:prstGeom prst="rect">
              <a:avLst/>
            </a:prstGeom>
            <a:noFill/>
            <a:effectLst/>
          </p:spPr>
        </p:pic>
      </p:grpSp>
      <p:sp>
        <p:nvSpPr>
          <p:cNvPr id="43" name="Isosceles Triangle 59"/>
          <p:cNvSpPr/>
          <p:nvPr/>
        </p:nvSpPr>
        <p:spPr bwMode="auto">
          <a:xfrm rot="5400000">
            <a:off x="2235660" y="2252469"/>
            <a:ext cx="392712" cy="376350"/>
          </a:xfrm>
          <a:prstGeom prst="triangle">
            <a:avLst/>
          </a:prstGeom>
          <a:gradFill flip="none" rotWithShape="1">
            <a:gsLst>
              <a:gs pos="31000">
                <a:srgbClr val="89CC40"/>
              </a:gs>
              <a:gs pos="100000">
                <a:srgbClr val="1C5D19">
                  <a:alpha val="0"/>
                </a:srgbClr>
              </a:gs>
            </a:gsLst>
            <a:path path="shape">
              <a:fillToRect l="50000" t="50000" r="50000" b="50000"/>
            </a:path>
            <a:tileRect/>
          </a:gradFill>
          <a:ln w="63500" cap="flat" cmpd="sng" algn="ctr">
            <a:noFill/>
            <a:prstDash val="solid"/>
          </a:ln>
          <a:effectLst/>
        </p:spPr>
        <p:txBody>
          <a:bodyPr rtlCol="0" anchor="ctr"/>
          <a:lstStyle/>
          <a:p>
            <a:pPr algn="ctr"/>
            <a:endParaRPr lang="en-US" sz="1200" kern="0" dirty="0">
              <a:solidFill>
                <a:sysClr val="window" lastClr="FFFFFF"/>
              </a:solidFill>
              <a:latin typeface="Calibri"/>
            </a:endParaRPr>
          </a:p>
        </p:txBody>
      </p:sp>
      <p:grpSp>
        <p:nvGrpSpPr>
          <p:cNvPr id="13" name="그룹 12"/>
          <p:cNvGrpSpPr/>
          <p:nvPr/>
        </p:nvGrpSpPr>
        <p:grpSpPr>
          <a:xfrm>
            <a:off x="2667000" y="1592759"/>
            <a:ext cx="2860403" cy="3756094"/>
            <a:chOff x="3301821" y="1344852"/>
            <a:chExt cx="3386589" cy="4688882"/>
          </a:xfrm>
        </p:grpSpPr>
        <p:grpSp>
          <p:nvGrpSpPr>
            <p:cNvPr id="12" name="그룹 11"/>
            <p:cNvGrpSpPr/>
            <p:nvPr/>
          </p:nvGrpSpPr>
          <p:grpSpPr>
            <a:xfrm>
              <a:off x="3301821" y="1344852"/>
              <a:ext cx="3386589" cy="4674948"/>
              <a:chOff x="3301821" y="1344852"/>
              <a:chExt cx="3386589" cy="4674948"/>
            </a:xfrm>
          </p:grpSpPr>
          <p:grpSp>
            <p:nvGrpSpPr>
              <p:cNvPr id="11" name="그룹 10"/>
              <p:cNvGrpSpPr/>
              <p:nvPr/>
            </p:nvGrpSpPr>
            <p:grpSpPr>
              <a:xfrm>
                <a:off x="3301821" y="1344852"/>
                <a:ext cx="3386589" cy="4674948"/>
                <a:chOff x="3301821" y="1344852"/>
                <a:chExt cx="3386589" cy="4674948"/>
              </a:xfrm>
            </p:grpSpPr>
            <p:grpSp>
              <p:nvGrpSpPr>
                <p:cNvPr id="10" name="그룹 9"/>
                <p:cNvGrpSpPr/>
                <p:nvPr/>
              </p:nvGrpSpPr>
              <p:grpSpPr>
                <a:xfrm>
                  <a:off x="3301821" y="1344852"/>
                  <a:ext cx="3386589" cy="4674948"/>
                  <a:chOff x="3301821" y="1344852"/>
                  <a:chExt cx="3386589" cy="4674948"/>
                </a:xfrm>
              </p:grpSpPr>
              <p:sp>
                <p:nvSpPr>
                  <p:cNvPr id="36" name="Rounded Rectangle 27"/>
                  <p:cNvSpPr/>
                  <p:nvPr/>
                </p:nvSpPr>
                <p:spPr bwMode="auto">
                  <a:xfrm rot="10800000">
                    <a:off x="3303914" y="1344852"/>
                    <a:ext cx="3384496" cy="4674948"/>
                  </a:xfrm>
                  <a:prstGeom prst="roundRect">
                    <a:avLst>
                      <a:gd name="adj" fmla="val 3468"/>
                    </a:avLst>
                  </a:prstGeom>
                  <a:gradFill>
                    <a:gsLst>
                      <a:gs pos="68000">
                        <a:srgbClr val="C49100">
                          <a:alpha val="84000"/>
                        </a:srgbClr>
                      </a:gs>
                      <a:gs pos="100000">
                        <a:srgbClr val="FFC000">
                          <a:alpha val="78000"/>
                        </a:srgbClr>
                      </a:gs>
                    </a:gsLst>
                    <a:lin ang="5400000" scaled="0"/>
                  </a:gradFill>
                  <a:ln w="63500" cap="flat" cmpd="sng" algn="ctr">
                    <a:noFill/>
                    <a:prstDash val="solid"/>
                  </a:ln>
                  <a:effectLst/>
                </p:spPr>
                <p:txBody>
                  <a:bodyPr rtlCol="0" anchor="ctr"/>
                  <a:lstStyle/>
                  <a:p>
                    <a:pPr algn="ctr"/>
                    <a:endParaRPr lang="en-US" kern="0" dirty="0">
                      <a:solidFill>
                        <a:sysClr val="window" lastClr="FFFFFF"/>
                      </a:solidFill>
                      <a:latin typeface="Calibri"/>
                    </a:endParaRPr>
                  </a:p>
                </p:txBody>
              </p:sp>
              <p:grpSp>
                <p:nvGrpSpPr>
                  <p:cNvPr id="45" name="Group 26"/>
                  <p:cNvGrpSpPr/>
                  <p:nvPr/>
                </p:nvGrpSpPr>
                <p:grpSpPr>
                  <a:xfrm>
                    <a:off x="3301821" y="1512964"/>
                    <a:ext cx="3218412" cy="974694"/>
                    <a:chOff x="2666115" y="1542128"/>
                    <a:chExt cx="6456725" cy="1730691"/>
                  </a:xfrm>
                </p:grpSpPr>
                <p:pic>
                  <p:nvPicPr>
                    <p:cNvPr id="52" name="Picture 2" descr="D:\0Projects\Microsoft\project2010_BDM\EBC\images\old.jpg"/>
                    <p:cNvPicPr>
                      <a:picLocks noChangeAspect="1" noChangeArrowheads="1"/>
                    </p:cNvPicPr>
                    <p:nvPr/>
                  </p:nvPicPr>
                  <p:blipFill>
                    <a:blip r:embed="rId7" cstate="print"/>
                    <a:srcRect l="4722" t="12357" r="32826" b="6779"/>
                    <a:stretch>
                      <a:fillRect/>
                    </a:stretch>
                  </p:blipFill>
                  <p:spPr bwMode="auto">
                    <a:xfrm>
                      <a:off x="2666115" y="1544638"/>
                      <a:ext cx="2514600" cy="1728181"/>
                    </a:xfrm>
                    <a:prstGeom prst="rect">
                      <a:avLst/>
                    </a:prstGeom>
                    <a:noFill/>
                  </p:spPr>
                </p:pic>
                <p:pic>
                  <p:nvPicPr>
                    <p:cNvPr id="53" name="Picture 2" descr="D:\0Projects\Microsoft\project2010_BDM\EBC\images\old.jpg"/>
                    <p:cNvPicPr>
                      <a:picLocks noChangeAspect="1" noChangeArrowheads="1"/>
                    </p:cNvPicPr>
                    <p:nvPr/>
                  </p:nvPicPr>
                  <p:blipFill>
                    <a:blip r:embed="rId7" cstate="print"/>
                    <a:srcRect l="65420" t="12357" r="-30" b="6779"/>
                    <a:stretch>
                      <a:fillRect/>
                    </a:stretch>
                  </p:blipFill>
                  <p:spPr bwMode="auto">
                    <a:xfrm>
                      <a:off x="5157016" y="1542128"/>
                      <a:ext cx="3965824" cy="1728181"/>
                    </a:xfrm>
                    <a:prstGeom prst="rect">
                      <a:avLst/>
                    </a:prstGeom>
                    <a:noFill/>
                  </p:spPr>
                </p:pic>
              </p:grpSp>
              <p:sp>
                <p:nvSpPr>
                  <p:cNvPr id="47" name="Rounded Rectangle 31"/>
                  <p:cNvSpPr/>
                  <p:nvPr/>
                </p:nvSpPr>
                <p:spPr bwMode="auto">
                  <a:xfrm rot="16200000">
                    <a:off x="5074721" y="583995"/>
                    <a:ext cx="387148" cy="2407261"/>
                  </a:xfrm>
                  <a:prstGeom prst="roundRect">
                    <a:avLst>
                      <a:gd name="adj" fmla="val 0"/>
                    </a:avLst>
                  </a:prstGeom>
                  <a:gradFill>
                    <a:gsLst>
                      <a:gs pos="0">
                        <a:srgbClr val="1C5D19">
                          <a:alpha val="0"/>
                        </a:srgbClr>
                      </a:gs>
                      <a:gs pos="36000">
                        <a:srgbClr val="1C5D19">
                          <a:alpha val="93000"/>
                        </a:srgbClr>
                      </a:gs>
                      <a:gs pos="100000">
                        <a:srgbClr val="1C5D19">
                          <a:alpha val="0"/>
                        </a:srgbClr>
                      </a:gs>
                    </a:gsLst>
                    <a:lin ang="5400000" scaled="0"/>
                  </a:gradFill>
                  <a:ln w="63500" cap="flat" cmpd="sng" algn="ctr">
                    <a:noFill/>
                    <a:prstDash val="solid"/>
                  </a:ln>
                  <a:effectLst/>
                </p:spPr>
                <p:txBody>
                  <a:bodyPr rtlCol="0" anchor="ctr"/>
                  <a:lstStyle/>
                  <a:p>
                    <a:pPr algn="ctr" defTabSz="914445">
                      <a:defRPr/>
                    </a:pPr>
                    <a:endParaRPr lang="en-US" kern="0" dirty="0">
                      <a:solidFill>
                        <a:sysClr val="window" lastClr="FFFFFF"/>
                      </a:solidFill>
                      <a:latin typeface="Calibri"/>
                    </a:endParaRPr>
                  </a:p>
                </p:txBody>
              </p:sp>
              <p:sp>
                <p:nvSpPr>
                  <p:cNvPr id="48" name="Text Placeholder 33"/>
                  <p:cNvSpPr txBox="1">
                    <a:spLocks/>
                  </p:cNvSpPr>
                  <p:nvPr/>
                </p:nvSpPr>
                <p:spPr>
                  <a:xfrm>
                    <a:off x="4994072" y="1564477"/>
                    <a:ext cx="1206354" cy="461052"/>
                  </a:xfrm>
                  <a:prstGeom prst="rect">
                    <a:avLst/>
                  </a:prstGeom>
                </p:spPr>
                <p:txBody>
                  <a:bodyPr vert="horz" wrap="square" lIns="0" tIns="0" rIns="0" bIns="0" rtlCol="0">
                    <a:spAutoFit/>
                  </a:bodyPr>
                  <a:lstStyle/>
                  <a:p>
                    <a:pPr marL="168283" indent="-168283" defTabSz="914445">
                      <a:spcBef>
                        <a:spcPct val="20000"/>
                      </a:spcBef>
                      <a:buClr>
                        <a:srgbClr val="DF8045">
                          <a:lumMod val="60000"/>
                          <a:lumOff val="40000"/>
                        </a:srgbClr>
                      </a:buClr>
                      <a:defRPr/>
                    </a:pPr>
                    <a:r>
                      <a:rPr lang="en-US" sz="2400" kern="0" dirty="0">
                        <a:solidFill>
                          <a:schemeClr val="bg1"/>
                        </a:solidFill>
                        <a:latin typeface="+mj-ea"/>
                        <a:ea typeface="+mj-ea"/>
                        <a:cs typeface="Segoe UI" pitchFamily="34" charset="0"/>
                        <a:sym typeface="Wingdings" pitchFamily="2" charset="2"/>
                      </a:rPr>
                      <a:t>2010</a:t>
                    </a:r>
                    <a:endParaRPr lang="en-US" sz="2400" kern="0" dirty="0">
                      <a:solidFill>
                        <a:schemeClr val="bg1"/>
                      </a:solidFill>
                      <a:latin typeface="+mj-ea"/>
                      <a:ea typeface="+mj-ea"/>
                    </a:endParaRPr>
                  </a:p>
                </p:txBody>
              </p:sp>
            </p:grpSp>
            <p:grpSp>
              <p:nvGrpSpPr>
                <p:cNvPr id="46" name="Group 55"/>
                <p:cNvGrpSpPr/>
                <p:nvPr/>
              </p:nvGrpSpPr>
              <p:grpSpPr>
                <a:xfrm>
                  <a:off x="6074519" y="1827262"/>
                  <a:ext cx="470642" cy="782501"/>
                  <a:chOff x="6202907" y="4544056"/>
                  <a:chExt cx="800652" cy="1270763"/>
                </a:xfrm>
              </p:grpSpPr>
              <p:pic>
                <p:nvPicPr>
                  <p:cNvPr id="49" name="Picture 2" descr="D:\0Projects\Microsoft\project2010_BDM\images\EN_ProjectPro2010_3D_Left_27mm_72dpi.png"/>
                  <p:cNvPicPr>
                    <a:picLocks noChangeAspect="1" noChangeArrowheads="1"/>
                  </p:cNvPicPr>
                  <p:nvPr/>
                </p:nvPicPr>
                <p:blipFill>
                  <a:blip r:embed="rId8" cstate="print"/>
                  <a:srcRect r="25407"/>
                  <a:stretch>
                    <a:fillRect/>
                  </a:stretch>
                </p:blipFill>
                <p:spPr bwMode="auto">
                  <a:xfrm>
                    <a:off x="6202907" y="4544056"/>
                    <a:ext cx="800652" cy="1155655"/>
                  </a:xfrm>
                  <a:prstGeom prst="rect">
                    <a:avLst/>
                  </a:prstGeom>
                  <a:noFill/>
                </p:spPr>
              </p:pic>
              <p:sp>
                <p:nvSpPr>
                  <p:cNvPr id="50" name="Freeform 57"/>
                  <p:cNvSpPr/>
                  <p:nvPr/>
                </p:nvSpPr>
                <p:spPr bwMode="auto">
                  <a:xfrm>
                    <a:off x="6259108" y="5575412"/>
                    <a:ext cx="89777" cy="229431"/>
                  </a:xfrm>
                  <a:custGeom>
                    <a:avLst/>
                    <a:gdLst>
                      <a:gd name="connsiteX0" fmla="*/ 0 w 89777"/>
                      <a:gd name="connsiteY0" fmla="*/ 0 h 229431"/>
                      <a:gd name="connsiteX1" fmla="*/ 86452 w 89777"/>
                      <a:gd name="connsiteY1" fmla="*/ 83127 h 229431"/>
                      <a:gd name="connsiteX2" fmla="*/ 89777 w 89777"/>
                      <a:gd name="connsiteY2" fmla="*/ 229431 h 229431"/>
                      <a:gd name="connsiteX3" fmla="*/ 0 w 89777"/>
                      <a:gd name="connsiteY3" fmla="*/ 149629 h 229431"/>
                      <a:gd name="connsiteX4" fmla="*/ 0 w 89777"/>
                      <a:gd name="connsiteY4" fmla="*/ 0 h 22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7" h="229431">
                        <a:moveTo>
                          <a:pt x="0" y="0"/>
                        </a:moveTo>
                        <a:lnTo>
                          <a:pt x="86452" y="83127"/>
                        </a:lnTo>
                        <a:cubicBezTo>
                          <a:pt x="87560" y="131895"/>
                          <a:pt x="88669" y="180663"/>
                          <a:pt x="89777" y="229431"/>
                        </a:cubicBezTo>
                        <a:lnTo>
                          <a:pt x="0" y="149629"/>
                        </a:lnTo>
                        <a:lnTo>
                          <a:pt x="0" y="0"/>
                        </a:lnTo>
                        <a:close/>
                      </a:path>
                    </a:pathLst>
                  </a:custGeom>
                  <a:gradFill>
                    <a:gsLst>
                      <a:gs pos="19000">
                        <a:srgbClr val="FFFFFF">
                          <a:alpha val="50000"/>
                        </a:srgbClr>
                      </a:gs>
                      <a:gs pos="76000">
                        <a:srgbClr val="FFFFFF">
                          <a:alpha val="0"/>
                        </a:srgbClr>
                      </a:gs>
                    </a:gsLst>
                    <a:lin ang="4800000" scaled="0"/>
                  </a:gradFill>
                  <a:ln w="63500" cap="flat" cmpd="sng" algn="ctr">
                    <a:noFill/>
                    <a:prstDash val="solid"/>
                  </a:ln>
                  <a:effectLst/>
                </p:spPr>
                <p:txBody>
                  <a:bodyPr rtlCol="0" anchor="ctr"/>
                  <a:lstStyle/>
                  <a:p>
                    <a:pPr algn="ctr" defTabSz="914445">
                      <a:defRPr/>
                    </a:pPr>
                    <a:endParaRPr lang="en-US" kern="0" dirty="0">
                      <a:solidFill>
                        <a:sysClr val="window" lastClr="FFFFFF"/>
                      </a:solidFill>
                      <a:latin typeface="Calibri"/>
                    </a:endParaRPr>
                  </a:p>
                </p:txBody>
              </p:sp>
              <p:sp>
                <p:nvSpPr>
                  <p:cNvPr id="51" name="Freeform 58"/>
                  <p:cNvSpPr/>
                  <p:nvPr/>
                </p:nvSpPr>
                <p:spPr bwMode="auto">
                  <a:xfrm>
                    <a:off x="6345560" y="5542162"/>
                    <a:ext cx="651718" cy="272657"/>
                  </a:xfrm>
                  <a:custGeom>
                    <a:avLst/>
                    <a:gdLst>
                      <a:gd name="connsiteX0" fmla="*/ 3326 w 651718"/>
                      <a:gd name="connsiteY0" fmla="*/ 116378 h 272657"/>
                      <a:gd name="connsiteX1" fmla="*/ 651718 w 651718"/>
                      <a:gd name="connsiteY1" fmla="*/ 0 h 272657"/>
                      <a:gd name="connsiteX2" fmla="*/ 651718 w 651718"/>
                      <a:gd name="connsiteY2" fmla="*/ 152954 h 272657"/>
                      <a:gd name="connsiteX3" fmla="*/ 0 w 651718"/>
                      <a:gd name="connsiteY3" fmla="*/ 272657 h 272657"/>
                      <a:gd name="connsiteX4" fmla="*/ 3326 w 651718"/>
                      <a:gd name="connsiteY4" fmla="*/ 116378 h 27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718" h="272657">
                        <a:moveTo>
                          <a:pt x="3326" y="116378"/>
                        </a:moveTo>
                        <a:lnTo>
                          <a:pt x="651718" y="0"/>
                        </a:lnTo>
                        <a:lnTo>
                          <a:pt x="651718" y="152954"/>
                        </a:lnTo>
                        <a:lnTo>
                          <a:pt x="0" y="272657"/>
                        </a:lnTo>
                        <a:cubicBezTo>
                          <a:pt x="1109" y="220564"/>
                          <a:pt x="2217" y="168471"/>
                          <a:pt x="3326" y="116378"/>
                        </a:cubicBezTo>
                        <a:close/>
                      </a:path>
                    </a:pathLst>
                  </a:custGeom>
                  <a:gradFill>
                    <a:gsLst>
                      <a:gs pos="19000">
                        <a:srgbClr val="FFFFFF">
                          <a:alpha val="50000"/>
                        </a:srgbClr>
                      </a:gs>
                      <a:gs pos="76000">
                        <a:srgbClr val="FFFFFF">
                          <a:alpha val="0"/>
                        </a:srgbClr>
                      </a:gs>
                    </a:gsLst>
                    <a:lin ang="4800000" scaled="0"/>
                  </a:gradFill>
                  <a:ln w="63500" cap="flat" cmpd="sng" algn="ctr">
                    <a:noFill/>
                    <a:prstDash val="solid"/>
                  </a:ln>
                  <a:effectLst/>
                </p:spPr>
                <p:txBody>
                  <a:bodyPr rtlCol="0" anchor="ctr"/>
                  <a:lstStyle/>
                  <a:p>
                    <a:pPr algn="ctr" defTabSz="914445">
                      <a:defRPr/>
                    </a:pPr>
                    <a:endParaRPr lang="en-US" kern="0" dirty="0">
                      <a:solidFill>
                        <a:sysClr val="window" lastClr="FFFFFF"/>
                      </a:solidFill>
                      <a:latin typeface="Calibri"/>
                    </a:endParaRPr>
                  </a:p>
                </p:txBody>
              </p:sp>
            </p:grpSp>
          </p:grpSp>
          <p:grpSp>
            <p:nvGrpSpPr>
              <p:cNvPr id="56" name="Group 51"/>
              <p:cNvGrpSpPr/>
              <p:nvPr/>
            </p:nvGrpSpPr>
            <p:grpSpPr>
              <a:xfrm>
                <a:off x="4027834" y="5147150"/>
                <a:ext cx="1990378" cy="491650"/>
                <a:chOff x="2517336" y="4479791"/>
                <a:chExt cx="1990378" cy="491650"/>
              </a:xfrm>
            </p:grpSpPr>
            <p:sp>
              <p:nvSpPr>
                <p:cNvPr id="57" name="Rounded Rectangle 50"/>
                <p:cNvSpPr/>
                <p:nvPr/>
              </p:nvSpPr>
              <p:spPr bwMode="auto">
                <a:xfrm>
                  <a:off x="2517336" y="4532495"/>
                  <a:ext cx="1990378" cy="438946"/>
                </a:xfrm>
                <a:prstGeom prst="roundRect">
                  <a:avLst/>
                </a:prstGeom>
                <a:solidFill>
                  <a:srgbClr val="FFFFFF"/>
                </a:solidFill>
                <a:ln>
                  <a:noFill/>
                </a:ln>
                <a:effectLst>
                  <a:reflection blurRad="12700" stA="38000" endPos="28000" dist="5000" dir="5400000" sy="-100000" algn="bl" rotWithShape="0"/>
                </a:effectLst>
              </p:spPr>
              <p:txBody>
                <a:bodyPr rtlCol="0" anchor="ctr"/>
                <a:lstStyle/>
                <a:p>
                  <a:pPr algn="ctr" defTabSz="914445">
                    <a:defRPr/>
                  </a:pPr>
                  <a:endParaRPr lang="en-US" kern="0" dirty="0">
                    <a:solidFill>
                      <a:sysClr val="window" lastClr="FFFFFF"/>
                    </a:solidFill>
                    <a:latin typeface="Calibri"/>
                  </a:endParaRPr>
                </a:p>
              </p:txBody>
            </p:sp>
            <p:grpSp>
              <p:nvGrpSpPr>
                <p:cNvPr id="58" name="Group 47"/>
                <p:cNvGrpSpPr/>
                <p:nvPr/>
              </p:nvGrpSpPr>
              <p:grpSpPr>
                <a:xfrm>
                  <a:off x="2633555" y="4479791"/>
                  <a:ext cx="1752279" cy="475350"/>
                  <a:chOff x="4393198" y="4963885"/>
                  <a:chExt cx="1752279" cy="475350"/>
                </a:xfrm>
              </p:grpSpPr>
              <p:pic>
                <p:nvPicPr>
                  <p:cNvPr id="59" name="Picture 2" descr="D:\0Projects\Microsoft\project2010_Decks\EBC\images\sharepoint2010_logo.png"/>
                  <p:cNvPicPr>
                    <a:picLocks noChangeAspect="1" noChangeArrowheads="1"/>
                  </p:cNvPicPr>
                  <p:nvPr/>
                </p:nvPicPr>
                <p:blipFill>
                  <a:blip r:embed="rId9" cstate="print"/>
                  <a:srcRect t="-5157" r="79271"/>
                  <a:stretch>
                    <a:fillRect/>
                  </a:stretch>
                </p:blipFill>
                <p:spPr bwMode="auto">
                  <a:xfrm>
                    <a:off x="4393198" y="4963885"/>
                    <a:ext cx="363219" cy="475350"/>
                  </a:xfrm>
                  <a:prstGeom prst="rect">
                    <a:avLst/>
                  </a:prstGeom>
                  <a:noFill/>
                  <a:ln>
                    <a:noFill/>
                  </a:ln>
                </p:spPr>
              </p:pic>
              <p:pic>
                <p:nvPicPr>
                  <p:cNvPr id="60" name="Picture 2" descr="D:\0Projects\Microsoft\project2010_Decks\EBC\images\sharepoint2010_logo.png"/>
                  <p:cNvPicPr>
                    <a:picLocks noChangeAspect="1" noChangeArrowheads="1"/>
                  </p:cNvPicPr>
                  <p:nvPr/>
                </p:nvPicPr>
                <p:blipFill>
                  <a:blip r:embed="rId9" cstate="print">
                    <a:lum bright="-100000"/>
                  </a:blip>
                  <a:srcRect l="19851" t="1643"/>
                  <a:stretch>
                    <a:fillRect/>
                  </a:stretch>
                </p:blipFill>
                <p:spPr bwMode="auto">
                  <a:xfrm>
                    <a:off x="4741049" y="4994622"/>
                    <a:ext cx="1404428" cy="444613"/>
                  </a:xfrm>
                  <a:prstGeom prst="rect">
                    <a:avLst/>
                  </a:prstGeom>
                  <a:noFill/>
                  <a:ln>
                    <a:noFill/>
                  </a:ln>
                </p:spPr>
              </p:pic>
            </p:grpSp>
          </p:grpSp>
        </p:grpSp>
        <p:pic>
          <p:nvPicPr>
            <p:cNvPr id="55" name="Picture 3" descr="Y:\MicrosoftBranding\Imagery\DVD\Servers\ProLiant 10642 Rack.png"/>
            <p:cNvPicPr>
              <a:picLocks noChangeAspect="1" noChangeArrowheads="1"/>
            </p:cNvPicPr>
            <p:nvPr/>
          </p:nvPicPr>
          <p:blipFill>
            <a:blip r:embed="rId10" cstate="print"/>
            <a:srcRect/>
            <a:stretch>
              <a:fillRect/>
            </a:stretch>
          </p:blipFill>
          <p:spPr bwMode="auto">
            <a:xfrm>
              <a:off x="3342227" y="4494116"/>
              <a:ext cx="606610" cy="1539618"/>
            </a:xfrm>
            <a:prstGeom prst="rect">
              <a:avLst/>
            </a:prstGeom>
            <a:noFill/>
          </p:spPr>
        </p:pic>
      </p:grpSp>
      <p:grpSp>
        <p:nvGrpSpPr>
          <p:cNvPr id="61" name="Group 30"/>
          <p:cNvGrpSpPr/>
          <p:nvPr/>
        </p:nvGrpSpPr>
        <p:grpSpPr>
          <a:xfrm>
            <a:off x="2994726" y="2597036"/>
            <a:ext cx="2297693" cy="2127364"/>
            <a:chOff x="4981906" y="1255640"/>
            <a:chExt cx="3748505" cy="3749040"/>
          </a:xfrm>
        </p:grpSpPr>
        <p:sp>
          <p:nvSpPr>
            <p:cNvPr id="62" name="Oval 63"/>
            <p:cNvSpPr/>
            <p:nvPr/>
          </p:nvSpPr>
          <p:spPr>
            <a:xfrm>
              <a:off x="4981906" y="1255640"/>
              <a:ext cx="3748505" cy="3749040"/>
            </a:xfrm>
            <a:prstGeom prst="ellipse">
              <a:avLst/>
            </a:prstGeom>
            <a:gradFill flip="none" rotWithShape="1">
              <a:gsLst>
                <a:gs pos="60000">
                  <a:srgbClr val="FFFFFF"/>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algn="ctr" defTabSz="914445">
                <a:defRPr/>
              </a:pPr>
              <a:endParaRPr lang="en-US" kern="0">
                <a:solidFill>
                  <a:sysClr val="window" lastClr="FFFFFF"/>
                </a:solidFill>
                <a:latin typeface="Calibri"/>
              </a:endParaRPr>
            </a:p>
          </p:txBody>
        </p:sp>
        <p:pic>
          <p:nvPicPr>
            <p:cNvPr id="63" name="Picture 64"/>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4304" y="1325650"/>
              <a:ext cx="3494688" cy="3494688"/>
            </a:xfrm>
            <a:prstGeom prst="ellipse">
              <a:avLst/>
            </a:prstGeom>
            <a:effectLst>
              <a:glow rad="63500">
                <a:srgbClr val="FFFFFF">
                  <a:alpha val="40000"/>
                </a:srgbClr>
              </a:glow>
            </a:effectLst>
          </p:spPr>
        </p:pic>
      </p:grpSp>
      <p:sp>
        <p:nvSpPr>
          <p:cNvPr id="33" name="Isosceles Triangle 59"/>
          <p:cNvSpPr/>
          <p:nvPr/>
        </p:nvSpPr>
        <p:spPr bwMode="auto">
          <a:xfrm rot="5400000">
            <a:off x="5559069" y="2285827"/>
            <a:ext cx="392712" cy="376350"/>
          </a:xfrm>
          <a:prstGeom prst="triangle">
            <a:avLst/>
          </a:prstGeom>
          <a:gradFill flip="none" rotWithShape="1">
            <a:gsLst>
              <a:gs pos="31000">
                <a:srgbClr val="89CC40"/>
              </a:gs>
              <a:gs pos="100000">
                <a:srgbClr val="1C5D19">
                  <a:alpha val="0"/>
                </a:srgbClr>
              </a:gs>
            </a:gsLst>
            <a:path path="shape">
              <a:fillToRect l="50000" t="50000" r="50000" b="50000"/>
            </a:path>
            <a:tileRect/>
          </a:gradFill>
          <a:ln w="63500" cap="flat" cmpd="sng" algn="ctr">
            <a:noFill/>
            <a:prstDash val="solid"/>
          </a:ln>
          <a:effectLst/>
        </p:spPr>
        <p:txBody>
          <a:bodyPr rtlCol="0" anchor="ctr"/>
          <a:lstStyle/>
          <a:p>
            <a:pPr algn="ctr"/>
            <a:endParaRPr lang="en-US" kern="0" dirty="0">
              <a:solidFill>
                <a:sysClr val="window" lastClr="FFFFFF"/>
              </a:solidFill>
              <a:latin typeface="Calibri"/>
            </a:endParaRPr>
          </a:p>
        </p:txBody>
      </p:sp>
      <p:grpSp>
        <p:nvGrpSpPr>
          <p:cNvPr id="15" name="그룹 14"/>
          <p:cNvGrpSpPr/>
          <p:nvPr/>
        </p:nvGrpSpPr>
        <p:grpSpPr>
          <a:xfrm>
            <a:off x="5993993" y="1545557"/>
            <a:ext cx="3019373" cy="3971771"/>
            <a:chOff x="7494634" y="1324424"/>
            <a:chExt cx="3628978" cy="4695376"/>
          </a:xfrm>
        </p:grpSpPr>
        <p:sp>
          <p:nvSpPr>
            <p:cNvPr id="6" name="모서리가 둥근 직사각형 5"/>
            <p:cNvSpPr/>
            <p:nvPr/>
          </p:nvSpPr>
          <p:spPr>
            <a:xfrm>
              <a:off x="7494634" y="4448971"/>
              <a:ext cx="3628978" cy="1570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Rectangle 19"/>
            <p:cNvSpPr/>
            <p:nvPr/>
          </p:nvSpPr>
          <p:spPr bwMode="auto">
            <a:xfrm>
              <a:off x="7494634" y="1324424"/>
              <a:ext cx="3628978" cy="3509867"/>
            </a:xfrm>
            <a:prstGeom prst="roundRect">
              <a:avLst>
                <a:gd name="adj" fmla="val 4761"/>
              </a:avLst>
            </a:prstGeom>
            <a:solidFill>
              <a:srgbClr val="009E49"/>
            </a:solidFill>
            <a:ln w="19050">
              <a:solidFill>
                <a:schemeClr val="tx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r" defTabSz="914145" fontAlgn="base">
                <a:spcBef>
                  <a:spcPct val="0"/>
                </a:spcBef>
                <a:spcAft>
                  <a:spcPct val="0"/>
                </a:spcAft>
                <a:tabLst>
                  <a:tab pos="2802078" algn="l"/>
                </a:tabLst>
              </a:pPr>
              <a:endParaRPr lang="en-US" sz="2801" dirty="0">
                <a:solidFill>
                  <a:schemeClr val="bg1"/>
                </a:solidFill>
                <a:ea typeface="Segoe UI" pitchFamily="34" charset="0"/>
                <a:cs typeface="Segoe UI" pitchFamily="34" charset="0"/>
              </a:endParaRPr>
            </a:p>
          </p:txBody>
        </p:sp>
        <p:sp>
          <p:nvSpPr>
            <p:cNvPr id="66" name="Rounded Rectangle 31"/>
            <p:cNvSpPr/>
            <p:nvPr/>
          </p:nvSpPr>
          <p:spPr bwMode="auto">
            <a:xfrm rot="16200000">
              <a:off x="8962238" y="525702"/>
              <a:ext cx="387148" cy="2407261"/>
            </a:xfrm>
            <a:prstGeom prst="roundRect">
              <a:avLst>
                <a:gd name="adj" fmla="val 0"/>
              </a:avLst>
            </a:prstGeom>
            <a:gradFill>
              <a:gsLst>
                <a:gs pos="0">
                  <a:srgbClr val="1C5D19">
                    <a:alpha val="0"/>
                  </a:srgbClr>
                </a:gs>
                <a:gs pos="36000">
                  <a:srgbClr val="1C5D19">
                    <a:alpha val="93000"/>
                  </a:srgbClr>
                </a:gs>
                <a:gs pos="100000">
                  <a:srgbClr val="1C5D19">
                    <a:alpha val="0"/>
                  </a:srgbClr>
                </a:gs>
              </a:gsLst>
              <a:lin ang="5400000" scaled="0"/>
            </a:gradFill>
            <a:ln w="63500" cap="flat" cmpd="sng" algn="ctr">
              <a:noFill/>
              <a:prstDash val="solid"/>
            </a:ln>
            <a:effectLst/>
          </p:spPr>
          <p:txBody>
            <a:bodyPr rtlCol="0" anchor="ctr"/>
            <a:lstStyle/>
            <a:p>
              <a:pPr algn="ctr" defTabSz="914445">
                <a:defRPr/>
              </a:pPr>
              <a:endParaRPr lang="en-US" kern="0" dirty="0">
                <a:solidFill>
                  <a:sysClr val="window" lastClr="FFFFFF"/>
                </a:solidFill>
                <a:latin typeface="Calibri"/>
              </a:endParaRPr>
            </a:p>
          </p:txBody>
        </p:sp>
        <p:sp>
          <p:nvSpPr>
            <p:cNvPr id="67" name="Text Placeholder 33"/>
            <p:cNvSpPr txBox="1">
              <a:spLocks/>
            </p:cNvSpPr>
            <p:nvPr/>
          </p:nvSpPr>
          <p:spPr>
            <a:xfrm>
              <a:off x="8940622" y="1502811"/>
              <a:ext cx="1206355" cy="436619"/>
            </a:xfrm>
            <a:prstGeom prst="rect">
              <a:avLst/>
            </a:prstGeom>
          </p:spPr>
          <p:txBody>
            <a:bodyPr vert="horz" wrap="square" lIns="0" tIns="0" rIns="0" bIns="0" rtlCol="0">
              <a:spAutoFit/>
            </a:bodyPr>
            <a:lstStyle/>
            <a:p>
              <a:pPr marL="168283" indent="-168283" defTabSz="914445">
                <a:spcBef>
                  <a:spcPct val="20000"/>
                </a:spcBef>
                <a:buClr>
                  <a:srgbClr val="DF8045">
                    <a:lumMod val="60000"/>
                    <a:lumOff val="40000"/>
                  </a:srgbClr>
                </a:buClr>
                <a:defRPr/>
              </a:pPr>
              <a:r>
                <a:rPr lang="en-US" sz="2400" kern="0" dirty="0">
                  <a:solidFill>
                    <a:srgbClr val="DF8045">
                      <a:lumMod val="60000"/>
                      <a:lumOff val="40000"/>
                    </a:srgbClr>
                  </a:solidFill>
                  <a:latin typeface="+mj-ea"/>
                  <a:ea typeface="+mj-ea"/>
                  <a:cs typeface="Segoe UI" pitchFamily="34" charset="0"/>
                  <a:sym typeface="Wingdings" pitchFamily="2" charset="2"/>
                </a:rPr>
                <a:t>2013</a:t>
              </a:r>
              <a:endParaRPr lang="en-US" sz="2400" kern="0" dirty="0">
                <a:solidFill>
                  <a:srgbClr val="DF8045">
                    <a:lumMod val="60000"/>
                    <a:lumOff val="40000"/>
                  </a:srgbClr>
                </a:solidFill>
                <a:latin typeface="+mj-ea"/>
                <a:ea typeface="+mj-ea"/>
              </a:endParaRPr>
            </a:p>
          </p:txBody>
        </p:sp>
        <p:grpSp>
          <p:nvGrpSpPr>
            <p:cNvPr id="44" name="Group 30"/>
            <p:cNvGrpSpPr/>
            <p:nvPr/>
          </p:nvGrpSpPr>
          <p:grpSpPr>
            <a:xfrm>
              <a:off x="7943660" y="2057400"/>
              <a:ext cx="2720366" cy="2655674"/>
              <a:chOff x="4981906" y="1255640"/>
              <a:chExt cx="3748505" cy="3749040"/>
            </a:xfrm>
          </p:grpSpPr>
          <p:sp>
            <p:nvSpPr>
              <p:cNvPr id="54" name="Oval 63"/>
              <p:cNvSpPr/>
              <p:nvPr/>
            </p:nvSpPr>
            <p:spPr>
              <a:xfrm>
                <a:off x="4981906" y="1255640"/>
                <a:ext cx="3748505" cy="3749040"/>
              </a:xfrm>
              <a:prstGeom prst="ellipse">
                <a:avLst/>
              </a:prstGeom>
              <a:gradFill flip="none" rotWithShape="1">
                <a:gsLst>
                  <a:gs pos="60000">
                    <a:srgbClr val="FFFFFF"/>
                  </a:gs>
                  <a:gs pos="100000">
                    <a:srgbClr val="FFFFFF">
                      <a:alpha val="0"/>
                    </a:srgbClr>
                  </a:gs>
                </a:gsLst>
                <a:path path="shape">
                  <a:fillToRect l="50000" t="50000" r="50000" b="50000"/>
                </a:path>
                <a:tileRect/>
              </a:gradFill>
              <a:ln w="25400" cap="flat" cmpd="sng" algn="ctr">
                <a:noFill/>
                <a:prstDash val="solid"/>
              </a:ln>
              <a:effectLst/>
            </p:spPr>
            <p:txBody>
              <a:bodyPr rtlCol="0" anchor="ctr"/>
              <a:lstStyle/>
              <a:p>
                <a:pPr algn="ctr" defTabSz="914445">
                  <a:defRPr/>
                </a:pPr>
                <a:endParaRPr lang="en-US" kern="0">
                  <a:solidFill>
                    <a:sysClr val="window" lastClr="FFFFFF"/>
                  </a:solidFill>
                  <a:latin typeface="Calibri"/>
                </a:endParaRPr>
              </a:p>
            </p:txBody>
          </p:sp>
          <p:pic>
            <p:nvPicPr>
              <p:cNvPr id="64" name="Picture 64"/>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4304" y="1325650"/>
                <a:ext cx="3494688" cy="3494688"/>
              </a:xfrm>
              <a:prstGeom prst="ellipse">
                <a:avLst/>
              </a:prstGeom>
              <a:effectLst>
                <a:glow rad="63500">
                  <a:srgbClr val="FFFFFF">
                    <a:alpha val="40000"/>
                  </a:srgbClr>
                </a:glow>
              </a:effectLst>
            </p:spPr>
          </p:pic>
        </p:grpSp>
      </p:grpSp>
      <p:grpSp>
        <p:nvGrpSpPr>
          <p:cNvPr id="156" name="Group 15"/>
          <p:cNvGrpSpPr/>
          <p:nvPr/>
        </p:nvGrpSpPr>
        <p:grpSpPr>
          <a:xfrm>
            <a:off x="5943604" y="4572000"/>
            <a:ext cx="3200396" cy="969812"/>
            <a:chOff x="7279078" y="2040636"/>
            <a:chExt cx="3991913" cy="1242358"/>
          </a:xfrm>
        </p:grpSpPr>
        <p:grpSp>
          <p:nvGrpSpPr>
            <p:cNvPr id="157" name="Group 19"/>
            <p:cNvGrpSpPr/>
            <p:nvPr/>
          </p:nvGrpSpPr>
          <p:grpSpPr>
            <a:xfrm>
              <a:off x="9759295" y="2151524"/>
              <a:ext cx="1511696" cy="1023059"/>
              <a:chOff x="9826233" y="2083180"/>
              <a:chExt cx="1249335" cy="845504"/>
            </a:xfrm>
          </p:grpSpPr>
          <p:sp>
            <p:nvSpPr>
              <p:cNvPr id="166" name="Rectangle 34"/>
              <p:cNvSpPr/>
              <p:nvPr/>
            </p:nvSpPr>
            <p:spPr>
              <a:xfrm>
                <a:off x="9826233" y="2752729"/>
                <a:ext cx="1249335" cy="175955"/>
              </a:xfrm>
              <a:prstGeom prst="rect">
                <a:avLst/>
              </a:prstGeom>
              <a:noFill/>
            </p:spPr>
            <p:txBody>
              <a:bodyPr wrap="square" lIns="0" tIns="0" rIns="0" bIns="0">
                <a:spAutoFit/>
                <a:scene3d>
                  <a:camera prst="orthographicFront"/>
                  <a:lightRig rig="threePt" dir="t"/>
                </a:scene3d>
                <a:sp3d/>
              </a:bodyPr>
              <a:lstStyle/>
              <a:p>
                <a:pPr algn="ctr" defTabSz="609524">
                  <a:lnSpc>
                    <a:spcPct val="90000"/>
                  </a:lnSpc>
                  <a:spcBef>
                    <a:spcPct val="0"/>
                  </a:spcBef>
                  <a:spcAft>
                    <a:spcPct val="35000"/>
                  </a:spcAft>
                  <a:defRPr/>
                </a:pPr>
                <a:r>
                  <a:rPr lang="en-US" sz="1200" b="1" spc="-20" dirty="0">
                    <a:solidFill>
                      <a:srgbClr val="004B7E"/>
                    </a:solidFill>
                    <a:ea typeface="Segoe UI" pitchFamily="34" charset="0"/>
                    <a:cs typeface="Segoe UI" pitchFamily="34" charset="0"/>
                  </a:rPr>
                  <a:t>Online</a:t>
                </a:r>
              </a:p>
            </p:txBody>
          </p:sp>
          <p:pic>
            <p:nvPicPr>
              <p:cNvPr id="167" name="Picture 4"/>
              <p:cNvPicPr>
                <a:picLocks noChangeAspect="1" noChangeArrowheads="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006046" y="2083180"/>
                <a:ext cx="982412" cy="588368"/>
              </a:xfrm>
              <a:prstGeom prst="rect">
                <a:avLst/>
              </a:prstGeom>
              <a:noFill/>
            </p:spPr>
          </p:pic>
        </p:grpSp>
        <p:grpSp>
          <p:nvGrpSpPr>
            <p:cNvPr id="158" name="Group 18"/>
            <p:cNvGrpSpPr/>
            <p:nvPr/>
          </p:nvGrpSpPr>
          <p:grpSpPr>
            <a:xfrm>
              <a:off x="7279078" y="2040636"/>
              <a:ext cx="1511696" cy="1133944"/>
              <a:chOff x="7222195" y="1991539"/>
              <a:chExt cx="1249335" cy="937145"/>
            </a:xfrm>
          </p:grpSpPr>
          <p:sp>
            <p:nvSpPr>
              <p:cNvPr id="164" name="Rectangle 58"/>
              <p:cNvSpPr/>
              <p:nvPr/>
            </p:nvSpPr>
            <p:spPr>
              <a:xfrm>
                <a:off x="7222195" y="2752729"/>
                <a:ext cx="1249335" cy="175955"/>
              </a:xfrm>
              <a:prstGeom prst="rect">
                <a:avLst/>
              </a:prstGeom>
              <a:noFill/>
            </p:spPr>
            <p:txBody>
              <a:bodyPr wrap="square" lIns="0" tIns="0" rIns="0" bIns="0">
                <a:spAutoFit/>
                <a:scene3d>
                  <a:camera prst="orthographicFront"/>
                  <a:lightRig rig="threePt" dir="t"/>
                </a:scene3d>
                <a:sp3d/>
              </a:bodyPr>
              <a:lstStyle/>
              <a:p>
                <a:pPr algn="ctr" defTabSz="609524">
                  <a:lnSpc>
                    <a:spcPct val="90000"/>
                  </a:lnSpc>
                  <a:spcBef>
                    <a:spcPct val="0"/>
                  </a:spcBef>
                  <a:spcAft>
                    <a:spcPct val="35000"/>
                  </a:spcAft>
                  <a:defRPr/>
                </a:pPr>
                <a:r>
                  <a:rPr lang="en-US" sz="1200" b="1" spc="-20" dirty="0">
                    <a:solidFill>
                      <a:srgbClr val="004B7E"/>
                    </a:solidFill>
                    <a:ea typeface="Segoe UI" pitchFamily="34" charset="0"/>
                    <a:cs typeface="Segoe UI" pitchFamily="34" charset="0"/>
                  </a:rPr>
                  <a:t>On Premises</a:t>
                </a:r>
              </a:p>
            </p:txBody>
          </p:sp>
          <p:pic>
            <p:nvPicPr>
              <p:cNvPr id="165" name="Picture 5"/>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7430714" y="1991539"/>
                <a:ext cx="815202" cy="682400"/>
              </a:xfrm>
              <a:prstGeom prst="rect">
                <a:avLst/>
              </a:prstGeom>
              <a:noFill/>
            </p:spPr>
          </p:pic>
        </p:grpSp>
        <p:grpSp>
          <p:nvGrpSpPr>
            <p:cNvPr id="159" name="Group 5"/>
            <p:cNvGrpSpPr/>
            <p:nvPr/>
          </p:nvGrpSpPr>
          <p:grpSpPr>
            <a:xfrm>
              <a:off x="8688937" y="2126186"/>
              <a:ext cx="1162918" cy="1156808"/>
              <a:chOff x="8715545" y="2062240"/>
              <a:chExt cx="961090" cy="956040"/>
            </a:xfrm>
          </p:grpSpPr>
          <p:grpSp>
            <p:nvGrpSpPr>
              <p:cNvPr id="160" name="Group 38"/>
              <p:cNvGrpSpPr/>
              <p:nvPr/>
            </p:nvGrpSpPr>
            <p:grpSpPr>
              <a:xfrm>
                <a:off x="8717495" y="2062240"/>
                <a:ext cx="959140" cy="956040"/>
                <a:chOff x="7574707" y="2444561"/>
                <a:chExt cx="2484876" cy="2476841"/>
              </a:xfrm>
            </p:grpSpPr>
            <p:sp>
              <p:nvSpPr>
                <p:cNvPr id="162" name="Circular Arrow 39"/>
                <p:cNvSpPr/>
                <p:nvPr/>
              </p:nvSpPr>
              <p:spPr bwMode="auto">
                <a:xfrm rot="2744773">
                  <a:off x="7574707" y="2468623"/>
                  <a:ext cx="2452779" cy="2452779"/>
                </a:xfrm>
                <a:prstGeom prst="circularArrow">
                  <a:avLst/>
                </a:prstGeom>
                <a:gradFill>
                  <a:gsLst>
                    <a:gs pos="0">
                      <a:schemeClr val="bg1">
                        <a:lumMod val="75000"/>
                        <a:alpha val="0"/>
                      </a:schemeClr>
                    </a:gs>
                    <a:gs pos="88000">
                      <a:schemeClr val="accent1"/>
                    </a:gs>
                  </a:gsLst>
                  <a:lin ang="21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7" rIns="91436" bIns="45717" numCol="1" rtlCol="0" anchor="ctr" anchorCtr="0" compatLnSpc="1">
                  <a:prstTxWarp prst="textNoShape">
                    <a:avLst/>
                  </a:prstTxWarp>
                </a:bodyPr>
                <a:lstStyle/>
                <a:p>
                  <a:pPr algn="ctr" defTabSz="914145"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3" name="Circular Arrow 42"/>
                <p:cNvSpPr/>
                <p:nvPr/>
              </p:nvSpPr>
              <p:spPr bwMode="auto">
                <a:xfrm rot="14535608">
                  <a:off x="7606804" y="2444562"/>
                  <a:ext cx="2452779" cy="2452778"/>
                </a:xfrm>
                <a:prstGeom prst="circularArrow">
                  <a:avLst>
                    <a:gd name="adj1" fmla="val 12500"/>
                    <a:gd name="adj2" fmla="val 1142319"/>
                    <a:gd name="adj3" fmla="val 20457681"/>
                    <a:gd name="adj4" fmla="val 9032373"/>
                    <a:gd name="adj5" fmla="val 12500"/>
                  </a:avLst>
                </a:prstGeom>
                <a:gradFill>
                  <a:gsLst>
                    <a:gs pos="0">
                      <a:schemeClr val="bg1">
                        <a:lumMod val="75000"/>
                        <a:alpha val="0"/>
                      </a:schemeClr>
                    </a:gs>
                    <a:gs pos="88000">
                      <a:schemeClr val="accent1"/>
                    </a:gs>
                  </a:gsLst>
                  <a:lin ang="21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7" rIns="91436" bIns="45717" numCol="1" rtlCol="0" anchor="ctr" anchorCtr="0" compatLnSpc="1">
                  <a:prstTxWarp prst="textNoShape">
                    <a:avLst/>
                  </a:prstTxWarp>
                </a:bodyPr>
                <a:lstStyle/>
                <a:p>
                  <a:pPr algn="ctr" defTabSz="914145"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61" name="Rectangle 60"/>
              <p:cNvSpPr/>
              <p:nvPr/>
            </p:nvSpPr>
            <p:spPr>
              <a:xfrm>
                <a:off x="8715545" y="2439790"/>
                <a:ext cx="961016" cy="161292"/>
              </a:xfrm>
              <a:prstGeom prst="rect">
                <a:avLst/>
              </a:prstGeom>
              <a:noFill/>
            </p:spPr>
            <p:txBody>
              <a:bodyPr wrap="square" lIns="0" tIns="0" rIns="0" bIns="0">
                <a:spAutoFit/>
                <a:scene3d>
                  <a:camera prst="orthographicFront"/>
                  <a:lightRig rig="threePt" dir="t"/>
                </a:scene3d>
                <a:sp3d/>
              </a:bodyPr>
              <a:lstStyle/>
              <a:p>
                <a:pPr algn="ctr" defTabSz="609524">
                  <a:lnSpc>
                    <a:spcPct val="90000"/>
                  </a:lnSpc>
                  <a:spcBef>
                    <a:spcPct val="0"/>
                  </a:spcBef>
                  <a:spcAft>
                    <a:spcPct val="35000"/>
                  </a:spcAft>
                  <a:defRPr/>
                </a:pPr>
                <a:r>
                  <a:rPr lang="en-US" sz="1100" b="1" spc="-20" dirty="0">
                    <a:solidFill>
                      <a:srgbClr val="004B7E"/>
                    </a:solidFill>
                    <a:ea typeface="Segoe UI" pitchFamily="34" charset="0"/>
                    <a:cs typeface="Segoe UI" pitchFamily="34" charset="0"/>
                  </a:rPr>
                  <a:t>Hybrid</a:t>
                </a:r>
              </a:p>
            </p:txBody>
          </p:sp>
        </p:grpSp>
      </p:grpSp>
      <p:grpSp>
        <p:nvGrpSpPr>
          <p:cNvPr id="168" name="Group 3"/>
          <p:cNvGrpSpPr/>
          <p:nvPr/>
        </p:nvGrpSpPr>
        <p:grpSpPr>
          <a:xfrm>
            <a:off x="6248405" y="4572000"/>
            <a:ext cx="2665984" cy="929648"/>
            <a:chOff x="474168" y="1627561"/>
            <a:chExt cx="6262740" cy="2161373"/>
          </a:xfrm>
        </p:grpSpPr>
        <p:sp>
          <p:nvSpPr>
            <p:cNvPr id="169" name="TextBox 4"/>
            <p:cNvSpPr txBox="1"/>
            <p:nvPr/>
          </p:nvSpPr>
          <p:spPr>
            <a:xfrm>
              <a:off x="474168" y="3170087"/>
              <a:ext cx="6262740" cy="618847"/>
            </a:xfrm>
            <a:prstGeom prst="rect">
              <a:avLst/>
            </a:prstGeom>
            <a:noFill/>
          </p:spPr>
          <p:txBody>
            <a:bodyPr wrap="square" lIns="99016" tIns="49506" rIns="99016" bIns="49506" rtlCol="0">
              <a:spAutoFit/>
            </a:bodyPr>
            <a:lstStyle/>
            <a:p>
              <a:pPr algn="ctr" defTabSz="914305" fontAlgn="base">
                <a:lnSpc>
                  <a:spcPct val="90000"/>
                </a:lnSpc>
                <a:spcBef>
                  <a:spcPct val="20000"/>
                </a:spcBef>
                <a:spcAft>
                  <a:spcPct val="0"/>
                </a:spcAft>
                <a:buClr>
                  <a:srgbClr val="F69F1E"/>
                </a:buClr>
                <a:buSzPct val="90000"/>
                <a:defRPr/>
              </a:pPr>
              <a:r>
                <a:rPr lang="en-US" sz="1200" b="1" dirty="0">
                  <a:solidFill>
                    <a:schemeClr val="tx2"/>
                  </a:solidFill>
                  <a:latin typeface="Segoe UI Light" pitchFamily="34" charset="0"/>
                </a:rPr>
                <a:t>Best experience across devices</a:t>
              </a:r>
            </a:p>
          </p:txBody>
        </p:sp>
        <p:grpSp>
          <p:nvGrpSpPr>
            <p:cNvPr id="170" name="Group 1"/>
            <p:cNvGrpSpPr/>
            <p:nvPr/>
          </p:nvGrpSpPr>
          <p:grpSpPr>
            <a:xfrm>
              <a:off x="1346962" y="1627561"/>
              <a:ext cx="4053497" cy="1727275"/>
              <a:chOff x="2808117" y="1708932"/>
              <a:chExt cx="4053497" cy="1727275"/>
            </a:xfrm>
          </p:grpSpPr>
          <p:grpSp>
            <p:nvGrpSpPr>
              <p:cNvPr id="171" name="Group 17"/>
              <p:cNvGrpSpPr/>
              <p:nvPr/>
            </p:nvGrpSpPr>
            <p:grpSpPr>
              <a:xfrm>
                <a:off x="5940768" y="2947810"/>
                <a:ext cx="536410" cy="479812"/>
                <a:chOff x="5986228" y="3414801"/>
                <a:chExt cx="713962" cy="638629"/>
              </a:xfrm>
            </p:grpSpPr>
            <p:cxnSp>
              <p:nvCxnSpPr>
                <p:cNvPr id="181" name="Straight Connector 88"/>
                <p:cNvCxnSpPr/>
                <p:nvPr/>
              </p:nvCxnSpPr>
              <p:spPr>
                <a:xfrm>
                  <a:off x="6343209" y="3414801"/>
                  <a:ext cx="0" cy="63862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2" name="Straight Connector 89"/>
                <p:cNvCxnSpPr/>
                <p:nvPr/>
              </p:nvCxnSpPr>
              <p:spPr>
                <a:xfrm flipH="1">
                  <a:off x="5986228" y="3739271"/>
                  <a:ext cx="71396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72" name="Group 36"/>
              <p:cNvGrpSpPr/>
              <p:nvPr/>
            </p:nvGrpSpPr>
            <p:grpSpPr>
              <a:xfrm>
                <a:off x="3165039" y="1708932"/>
                <a:ext cx="2544744" cy="1671250"/>
                <a:chOff x="1224823" y="2690293"/>
                <a:chExt cx="2544744" cy="1671250"/>
              </a:xfrm>
            </p:grpSpPr>
            <p:pic>
              <p:nvPicPr>
                <p:cNvPr id="179" name="Picture 2"/>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1548569" y="2762672"/>
                  <a:ext cx="1794930" cy="111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40"/>
                <p:cNvPicPr>
                  <a:picLocks noChangeAspect="1"/>
                </p:cNvPicPr>
                <p:nvPr/>
              </p:nvPicPr>
              <p:blipFill rotWithShape="1">
                <a:blip r:embed="rId16" cstate="print">
                  <a:extLst>
                    <a:ext uri="{28A0092B-C50C-407E-A947-70E740481C1C}">
                      <a14:useLocalDpi xmlns:a14="http://schemas.microsoft.com/office/drawing/2010/main"/>
                    </a:ext>
                  </a:extLst>
                </a:blip>
                <a:srcRect l="-850" t="-1" r="-4680" b="-2439"/>
                <a:stretch/>
              </p:blipFill>
              <p:spPr>
                <a:xfrm>
                  <a:off x="1224823" y="2690293"/>
                  <a:ext cx="2544744" cy="1671250"/>
                </a:xfrm>
                <a:prstGeom prst="rect">
                  <a:avLst/>
                </a:prstGeom>
              </p:spPr>
            </p:pic>
          </p:grpSp>
          <p:grpSp>
            <p:nvGrpSpPr>
              <p:cNvPr id="173" name="Group 41"/>
              <p:cNvGrpSpPr/>
              <p:nvPr/>
            </p:nvGrpSpPr>
            <p:grpSpPr>
              <a:xfrm>
                <a:off x="5037268" y="2290923"/>
                <a:ext cx="1824346" cy="1145284"/>
                <a:chOff x="3275278" y="3328270"/>
                <a:chExt cx="1824346" cy="1145284"/>
              </a:xfrm>
            </p:grpSpPr>
            <p:pic>
              <p:nvPicPr>
                <p:cNvPr id="177" name="NYT Sport page with article"/>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275278" y="3328270"/>
                  <a:ext cx="1824346" cy="1145284"/>
                </a:xfrm>
                <a:prstGeom prst="rect">
                  <a:avLst/>
                </a:prstGeom>
              </p:spPr>
            </p:pic>
            <p:pic>
              <p:nvPicPr>
                <p:cNvPr id="178" name="Picture 2"/>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3338736" y="3388984"/>
                  <a:ext cx="1687028" cy="95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4" name="Group 45"/>
              <p:cNvGrpSpPr/>
              <p:nvPr/>
            </p:nvGrpSpPr>
            <p:grpSpPr>
              <a:xfrm>
                <a:off x="2808117" y="2406361"/>
                <a:ext cx="512179" cy="1012080"/>
                <a:chOff x="870285" y="3290463"/>
                <a:chExt cx="563397" cy="1113288"/>
              </a:xfrm>
            </p:grpSpPr>
            <p:pic>
              <p:nvPicPr>
                <p:cNvPr id="175" name="Picture 46"/>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870285" y="3290463"/>
                  <a:ext cx="563397" cy="1113288"/>
                </a:xfrm>
                <a:prstGeom prst="roundRect">
                  <a:avLst>
                    <a:gd name="adj" fmla="val 834"/>
                  </a:avLst>
                </a:prstGeom>
                <a:noFill/>
                <a:ln w="9525">
                  <a:noFill/>
                  <a:miter lim="800000"/>
                  <a:headEnd/>
                  <a:tailEnd/>
                </a:ln>
                <a:effectLst/>
              </p:spPr>
            </p:pic>
            <p:pic>
              <p:nvPicPr>
                <p:cNvPr id="176" name="Picture 2"/>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a:stretch/>
              </p:blipFill>
              <p:spPr bwMode="auto">
                <a:xfrm>
                  <a:off x="923925" y="3505200"/>
                  <a:ext cx="447947" cy="7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134565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xEl>
                                              <p:pRg st="1" end="1"/>
                                            </p:txEl>
                                          </p:spTgt>
                                        </p:tgtEl>
                                        <p:attrNameLst>
                                          <p:attrName>style.visibility</p:attrName>
                                        </p:attrNameLst>
                                      </p:cBhvr>
                                      <p:to>
                                        <p:strVal val="visible"/>
                                      </p:to>
                                    </p:set>
                                    <p:animEffect transition="in" filter="fade">
                                      <p:cBhvr>
                                        <p:cTn id="20" dur="500"/>
                                        <p:tgtEl>
                                          <p:spTgt spid="39">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
                                            <p:txEl>
                                              <p:pRg st="2" end="2"/>
                                            </p:txEl>
                                          </p:spTgt>
                                        </p:tgtEl>
                                        <p:attrNameLst>
                                          <p:attrName>style.visibility</p:attrName>
                                        </p:attrNameLst>
                                      </p:cBhvr>
                                      <p:to>
                                        <p:strVal val="visible"/>
                                      </p:to>
                                    </p:set>
                                    <p:animEffect transition="in" filter="fade">
                                      <p:cBhvr>
                                        <p:cTn id="23" dur="500"/>
                                        <p:tgtEl>
                                          <p:spTgt spid="39">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xEl>
                                              <p:pRg st="3" end="3"/>
                                            </p:txEl>
                                          </p:spTgt>
                                        </p:tgtEl>
                                        <p:attrNameLst>
                                          <p:attrName>style.visibility</p:attrName>
                                        </p:attrNameLst>
                                      </p:cBhvr>
                                      <p:to>
                                        <p:strVal val="visible"/>
                                      </p:to>
                                    </p:set>
                                    <p:animEffect transition="in" filter="fade">
                                      <p:cBhvr>
                                        <p:cTn id="26" dur="500"/>
                                        <p:tgtEl>
                                          <p:spTgt spid="39">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xEl>
                                              <p:pRg st="4" end="4"/>
                                            </p:txEl>
                                          </p:spTgt>
                                        </p:tgtEl>
                                        <p:attrNameLst>
                                          <p:attrName>style.visibility</p:attrName>
                                        </p:attrNameLst>
                                      </p:cBhvr>
                                      <p:to>
                                        <p:strVal val="visible"/>
                                      </p:to>
                                    </p:set>
                                    <p:animEffect transition="in" filter="fade">
                                      <p:cBhvr>
                                        <p:cTn id="29" dur="500"/>
                                        <p:tgtEl>
                                          <p:spTgt spid="39">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xEl>
                                              <p:pRg st="5" end="5"/>
                                            </p:txEl>
                                          </p:spTgt>
                                        </p:tgtEl>
                                        <p:attrNameLst>
                                          <p:attrName>style.visibility</p:attrName>
                                        </p:attrNameLst>
                                      </p:cBhvr>
                                      <p:to>
                                        <p:strVal val="visible"/>
                                      </p:to>
                                    </p:set>
                                    <p:animEffect transition="in" filter="fade">
                                      <p:cBhvr>
                                        <p:cTn id="32" dur="500"/>
                                        <p:tgtEl>
                                          <p:spTgt spid="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par>
                          <p:cTn id="38" fill="hold">
                            <p:stCondLst>
                              <p:cond delay="5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31" presetClass="entr" presetSubtype="0" fill="hold" nodeType="afterEffect">
                                  <p:stCondLst>
                                    <p:cond delay="0"/>
                                  </p:stCondLst>
                                  <p:iterate type="lt">
                                    <p:tmPct val="5000"/>
                                  </p:iterate>
                                  <p:childTnLst>
                                    <p:set>
                                      <p:cBhvr>
                                        <p:cTn id="46" dur="1" fill="hold">
                                          <p:stCondLst>
                                            <p:cond delay="0"/>
                                          </p:stCondLst>
                                        </p:cTn>
                                        <p:tgtEl>
                                          <p:spTgt spid="61"/>
                                        </p:tgtEl>
                                        <p:attrNameLst>
                                          <p:attrName>style.visibility</p:attrName>
                                        </p:attrNameLst>
                                      </p:cBhvr>
                                      <p:to>
                                        <p:strVal val="visible"/>
                                      </p:to>
                                    </p:set>
                                    <p:anim calcmode="lin" valueType="num">
                                      <p:cBhvr>
                                        <p:cTn id="47" dur="1000" fill="hold"/>
                                        <p:tgtEl>
                                          <p:spTgt spid="61"/>
                                        </p:tgtEl>
                                        <p:attrNameLst>
                                          <p:attrName>ppt_w</p:attrName>
                                        </p:attrNameLst>
                                      </p:cBhvr>
                                      <p:tavLst>
                                        <p:tav tm="0">
                                          <p:val>
                                            <p:fltVal val="0"/>
                                          </p:val>
                                        </p:tav>
                                        <p:tav tm="100000">
                                          <p:val>
                                            <p:strVal val="#ppt_w"/>
                                          </p:val>
                                        </p:tav>
                                      </p:tavLst>
                                    </p:anim>
                                    <p:anim calcmode="lin" valueType="num">
                                      <p:cBhvr>
                                        <p:cTn id="48" dur="1000" fill="hold"/>
                                        <p:tgtEl>
                                          <p:spTgt spid="61"/>
                                        </p:tgtEl>
                                        <p:attrNameLst>
                                          <p:attrName>ppt_h</p:attrName>
                                        </p:attrNameLst>
                                      </p:cBhvr>
                                      <p:tavLst>
                                        <p:tav tm="0">
                                          <p:val>
                                            <p:fltVal val="0"/>
                                          </p:val>
                                        </p:tav>
                                        <p:tav tm="100000">
                                          <p:val>
                                            <p:strVal val="#ppt_h"/>
                                          </p:val>
                                        </p:tav>
                                      </p:tavLst>
                                    </p:anim>
                                    <p:anim calcmode="lin" valueType="num">
                                      <p:cBhvr>
                                        <p:cTn id="49" dur="1000" fill="hold"/>
                                        <p:tgtEl>
                                          <p:spTgt spid="61"/>
                                        </p:tgtEl>
                                        <p:attrNameLst>
                                          <p:attrName>style.rotation</p:attrName>
                                        </p:attrNameLst>
                                      </p:cBhvr>
                                      <p:tavLst>
                                        <p:tav tm="0">
                                          <p:val>
                                            <p:fltVal val="90"/>
                                          </p:val>
                                        </p:tav>
                                        <p:tav tm="100000">
                                          <p:val>
                                            <p:fltVal val="0"/>
                                          </p:val>
                                        </p:tav>
                                      </p:tavLst>
                                    </p:anim>
                                    <p:animEffect transition="in" filter="fade">
                                      <p:cBhvr>
                                        <p:cTn id="50" dur="1000"/>
                                        <p:tgtEl>
                                          <p:spTgt spid="61"/>
                                        </p:tgtEl>
                                      </p:cBhvr>
                                    </p:animEffect>
                                  </p:childTnLst>
                                </p:cTn>
                              </p:par>
                              <p:par>
                                <p:cTn id="51" presetID="0" presetClass="path" presetSubtype="0" accel="50000" decel="50000" fill="hold" nodeType="withEffect">
                                  <p:stCondLst>
                                    <p:cond delay="0"/>
                                  </p:stCondLst>
                                  <p:iterate type="lt">
                                    <p:tmPct val="0"/>
                                  </p:iterate>
                                  <p:childTnLst>
                                    <p:animMotion origin="layout" path="M 5E-6 3.7037E-6 L -0.19167 -0.17176 " pathEditMode="relative" rAng="0" ptsTypes="AA">
                                      <p:cBhvr>
                                        <p:cTn id="52" dur="1000" spd="-100000" fill="hold"/>
                                        <p:tgtEl>
                                          <p:spTgt spid="61"/>
                                        </p:tgtEl>
                                        <p:attrNameLst>
                                          <p:attrName>ppt_x</p:attrName>
                                          <p:attrName>ppt_y</p:attrName>
                                        </p:attrNameLst>
                                      </p:cBhvr>
                                      <p:rCtr x="-9583" y="-8588"/>
                                    </p:animMotion>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par>
                          <p:cTn id="58" fill="hold">
                            <p:stCondLst>
                              <p:cond delay="500"/>
                            </p:stCondLst>
                            <p:childTnLst>
                              <p:par>
                                <p:cTn id="59" presetID="16" presetClass="entr" presetSubtype="2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decel="100000" fill="hold" nodeType="clickEffect">
                                  <p:stCondLst>
                                    <p:cond delay="0"/>
                                  </p:stCondLst>
                                  <p:childTnLst>
                                    <p:set>
                                      <p:cBhvr>
                                        <p:cTn id="65" dur="1" fill="hold">
                                          <p:stCondLst>
                                            <p:cond delay="0"/>
                                          </p:stCondLst>
                                        </p:cTn>
                                        <p:tgtEl>
                                          <p:spTgt spid="168"/>
                                        </p:tgtEl>
                                        <p:attrNameLst>
                                          <p:attrName>style.visibility</p:attrName>
                                        </p:attrNameLst>
                                      </p:cBhvr>
                                      <p:to>
                                        <p:strVal val="visible"/>
                                      </p:to>
                                    </p:set>
                                    <p:anim calcmode="lin" valueType="num">
                                      <p:cBhvr additive="base">
                                        <p:cTn id="66" dur="750" fill="hold"/>
                                        <p:tgtEl>
                                          <p:spTgt spid="168"/>
                                        </p:tgtEl>
                                        <p:attrNameLst>
                                          <p:attrName>ppt_x</p:attrName>
                                        </p:attrNameLst>
                                      </p:cBhvr>
                                      <p:tavLst>
                                        <p:tav tm="0">
                                          <p:val>
                                            <p:strVal val="0-#ppt_w/2"/>
                                          </p:val>
                                        </p:tav>
                                        <p:tav tm="100000">
                                          <p:val>
                                            <p:strVal val="#ppt_x"/>
                                          </p:val>
                                        </p:tav>
                                      </p:tavLst>
                                    </p:anim>
                                    <p:anim calcmode="lin" valueType="num">
                                      <p:cBhvr additive="base">
                                        <p:cTn id="67" dur="750" fill="hold"/>
                                        <p:tgtEl>
                                          <p:spTgt spid="168"/>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168"/>
                                        </p:tgtEl>
                                        <p:attrNameLst>
                                          <p:attrName>ppt_x</p:attrName>
                                        </p:attrNameLst>
                                      </p:cBhvr>
                                      <p:tavLst>
                                        <p:tav tm="0">
                                          <p:val>
                                            <p:strVal val="ppt_x"/>
                                          </p:val>
                                        </p:tav>
                                        <p:tav tm="100000">
                                          <p:val>
                                            <p:strVal val="ppt_x"/>
                                          </p:val>
                                        </p:tav>
                                      </p:tavLst>
                                    </p:anim>
                                    <p:anim calcmode="lin" valueType="num">
                                      <p:cBhvr additive="base">
                                        <p:cTn id="72" dur="500"/>
                                        <p:tgtEl>
                                          <p:spTgt spid="168"/>
                                        </p:tgtEl>
                                        <p:attrNameLst>
                                          <p:attrName>ppt_y</p:attrName>
                                        </p:attrNameLst>
                                      </p:cBhvr>
                                      <p:tavLst>
                                        <p:tav tm="0">
                                          <p:val>
                                            <p:strVal val="ppt_y"/>
                                          </p:val>
                                        </p:tav>
                                        <p:tav tm="100000">
                                          <p:val>
                                            <p:strVal val="1+ppt_h/2"/>
                                          </p:val>
                                        </p:tav>
                                      </p:tavLst>
                                    </p:anim>
                                    <p:set>
                                      <p:cBhvr>
                                        <p:cTn id="73" dur="1" fill="hold">
                                          <p:stCondLst>
                                            <p:cond delay="499"/>
                                          </p:stCondLst>
                                        </p:cTn>
                                        <p:tgtEl>
                                          <p:spTgt spid="168"/>
                                        </p:tgtEl>
                                        <p:attrNameLst>
                                          <p:attrName>style.visibility</p:attrName>
                                        </p:attrNameLst>
                                      </p:cBhvr>
                                      <p:to>
                                        <p:strVal val="hidden"/>
                                      </p:to>
                                    </p:set>
                                  </p:childTnLst>
                                </p:cTn>
                              </p:par>
                            </p:childTnLst>
                          </p:cTn>
                        </p:par>
                        <p:par>
                          <p:cTn id="74" fill="hold">
                            <p:stCondLst>
                              <p:cond delay="500"/>
                            </p:stCondLst>
                            <p:childTnLst>
                              <p:par>
                                <p:cTn id="75" presetID="45" presetClass="entr" presetSubtype="0" fill="hold" nodeType="afterEffect">
                                  <p:stCondLst>
                                    <p:cond delay="0"/>
                                  </p:stCondLst>
                                  <p:childTnLst>
                                    <p:set>
                                      <p:cBhvr>
                                        <p:cTn id="76" dur="1" fill="hold">
                                          <p:stCondLst>
                                            <p:cond delay="0"/>
                                          </p:stCondLst>
                                        </p:cTn>
                                        <p:tgtEl>
                                          <p:spTgt spid="156"/>
                                        </p:tgtEl>
                                        <p:attrNameLst>
                                          <p:attrName>style.visibility</p:attrName>
                                        </p:attrNameLst>
                                      </p:cBhvr>
                                      <p:to>
                                        <p:strVal val="visible"/>
                                      </p:to>
                                    </p:set>
                                    <p:animEffect transition="in" filter="fade">
                                      <p:cBhvr>
                                        <p:cTn id="77" dur="2000"/>
                                        <p:tgtEl>
                                          <p:spTgt spid="156"/>
                                        </p:tgtEl>
                                      </p:cBhvr>
                                    </p:animEffect>
                                    <p:anim calcmode="lin" valueType="num">
                                      <p:cBhvr>
                                        <p:cTn id="78" dur="2000" fill="hold"/>
                                        <p:tgtEl>
                                          <p:spTgt spid="156"/>
                                        </p:tgtEl>
                                        <p:attrNameLst>
                                          <p:attrName>ppt_w</p:attrName>
                                        </p:attrNameLst>
                                      </p:cBhvr>
                                      <p:tavLst>
                                        <p:tav tm="0" fmla="#ppt_w*sin(2.5*pi*$)">
                                          <p:val>
                                            <p:fltVal val="0"/>
                                          </p:val>
                                        </p:tav>
                                        <p:tav tm="100000">
                                          <p:val>
                                            <p:fltVal val="1"/>
                                          </p:val>
                                        </p:tav>
                                      </p:tavLst>
                                    </p:anim>
                                    <p:anim calcmode="lin" valueType="num">
                                      <p:cBhvr>
                                        <p:cTn id="79" dur="2000" fill="hold"/>
                                        <p:tgtEl>
                                          <p:spTgt spid="1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build="allAtOnce"/>
      <p:bldP spid="43"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5"/>
          <p:cNvSpPr>
            <a:spLocks/>
          </p:cNvSpPr>
          <p:nvPr/>
        </p:nvSpPr>
        <p:spPr bwMode="auto">
          <a:xfrm>
            <a:off x="45705" y="497591"/>
            <a:ext cx="9089575" cy="5446011"/>
          </a:xfrm>
          <a:custGeom>
            <a:avLst/>
            <a:gdLst/>
            <a:ahLst/>
            <a:cxnLst>
              <a:cxn ang="0">
                <a:pos x="3291" y="0"/>
              </a:cxn>
              <a:cxn ang="0">
                <a:pos x="3321" y="264"/>
              </a:cxn>
              <a:cxn ang="0">
                <a:pos x="458" y="843"/>
              </a:cxn>
              <a:cxn ang="0">
                <a:pos x="0" y="688"/>
              </a:cxn>
              <a:cxn ang="0">
                <a:pos x="0" y="2160"/>
              </a:cxn>
              <a:cxn ang="0">
                <a:pos x="2100" y="2160"/>
              </a:cxn>
              <a:cxn ang="0">
                <a:pos x="1803" y="1197"/>
              </a:cxn>
              <a:cxn ang="0">
                <a:pos x="3380" y="791"/>
              </a:cxn>
              <a:cxn ang="0">
                <a:pos x="3410" y="1055"/>
              </a:cxn>
              <a:cxn ang="0">
                <a:pos x="3849" y="422"/>
              </a:cxn>
              <a:cxn ang="0">
                <a:pos x="3291" y="0"/>
              </a:cxn>
            </a:cxnLst>
            <a:rect l="0" t="0" r="r" b="b"/>
            <a:pathLst>
              <a:path w="3849" h="2160">
                <a:moveTo>
                  <a:pt x="3291" y="0"/>
                </a:moveTo>
                <a:cubicBezTo>
                  <a:pt x="3321" y="264"/>
                  <a:pt x="3321" y="264"/>
                  <a:pt x="3321" y="264"/>
                </a:cubicBezTo>
                <a:cubicBezTo>
                  <a:pt x="2555" y="226"/>
                  <a:pt x="1162" y="445"/>
                  <a:pt x="458" y="843"/>
                </a:cubicBezTo>
                <a:cubicBezTo>
                  <a:pt x="125" y="831"/>
                  <a:pt x="0" y="688"/>
                  <a:pt x="0" y="688"/>
                </a:cubicBezTo>
                <a:cubicBezTo>
                  <a:pt x="0" y="2160"/>
                  <a:pt x="0" y="2160"/>
                  <a:pt x="0" y="2160"/>
                </a:cubicBezTo>
                <a:cubicBezTo>
                  <a:pt x="2100" y="2160"/>
                  <a:pt x="2100" y="2160"/>
                  <a:pt x="2100" y="2160"/>
                </a:cubicBezTo>
                <a:cubicBezTo>
                  <a:pt x="2100" y="2160"/>
                  <a:pt x="761" y="1767"/>
                  <a:pt x="1803" y="1197"/>
                </a:cubicBezTo>
                <a:cubicBezTo>
                  <a:pt x="2236" y="971"/>
                  <a:pt x="2760" y="831"/>
                  <a:pt x="3380" y="791"/>
                </a:cubicBezTo>
                <a:cubicBezTo>
                  <a:pt x="3410" y="1055"/>
                  <a:pt x="3410" y="1055"/>
                  <a:pt x="3410" y="1055"/>
                </a:cubicBezTo>
                <a:cubicBezTo>
                  <a:pt x="3849" y="422"/>
                  <a:pt x="3849" y="422"/>
                  <a:pt x="3849" y="422"/>
                </a:cubicBezTo>
                <a:lnTo>
                  <a:pt x="3291" y="0"/>
                </a:lnTo>
                <a:close/>
              </a:path>
            </a:pathLst>
          </a:custGeom>
          <a:gradFill>
            <a:gsLst>
              <a:gs pos="0">
                <a:srgbClr val="0F0F0F"/>
              </a:gs>
              <a:gs pos="77000">
                <a:schemeClr val="bg2">
                  <a:lumMod val="95000"/>
                  <a:lumOff val="5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42"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1260072"/>
            <a:ext cx="9325022" cy="4813300"/>
          </a:xfrm>
          <a:prstGeom prst="rect">
            <a:avLst/>
          </a:prstGeom>
          <a:noFill/>
        </p:spPr>
      </p:pic>
      <p:grpSp>
        <p:nvGrpSpPr>
          <p:cNvPr id="3" name="Group 84"/>
          <p:cNvGrpSpPr/>
          <p:nvPr/>
        </p:nvGrpSpPr>
        <p:grpSpPr>
          <a:xfrm>
            <a:off x="360853" y="838208"/>
            <a:ext cx="323934" cy="6574631"/>
            <a:chOff x="1203759" y="1447800"/>
            <a:chExt cx="431800" cy="6574631"/>
          </a:xfrm>
        </p:grpSpPr>
        <p:sp>
          <p:nvSpPr>
            <p:cNvPr id="56" name="Freeform 31"/>
            <p:cNvSpPr>
              <a:spLocks/>
            </p:cNvSpPr>
            <p:nvPr/>
          </p:nvSpPr>
          <p:spPr bwMode="auto">
            <a:xfrm>
              <a:off x="1203759" y="3570684"/>
              <a:ext cx="431800" cy="2328863"/>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alpha val="50000"/>
                  </a:schemeClr>
                </a:gs>
                <a:gs pos="50000">
                  <a:schemeClr val="tx1">
                    <a:alpha val="50000"/>
                  </a:schemeClr>
                </a:gs>
                <a:gs pos="100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7"/>
            <a:lstStyle/>
            <a:p>
              <a:pPr defTabSz="914445" fontAlgn="base">
                <a:spcBef>
                  <a:spcPct val="0"/>
                </a:spcBef>
                <a:spcAft>
                  <a:spcPct val="0"/>
                </a:spcAft>
                <a:defRPr/>
              </a:pPr>
              <a:endParaRPr lang="en-US" sz="2901" i="1" dirty="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58" name="Freeform 31"/>
            <p:cNvSpPr>
              <a:spLocks/>
            </p:cNvSpPr>
            <p:nvPr/>
          </p:nvSpPr>
          <p:spPr bwMode="auto">
            <a:xfrm>
              <a:off x="1203759" y="1447800"/>
              <a:ext cx="431800" cy="2328863"/>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alpha val="50000"/>
                  </a:schemeClr>
                </a:gs>
                <a:gs pos="50000">
                  <a:schemeClr val="tx1">
                    <a:alpha val="50000"/>
                  </a:schemeClr>
                </a:gs>
                <a:gs pos="100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7"/>
            <a:lstStyle/>
            <a:p>
              <a:pPr defTabSz="914445" fontAlgn="base">
                <a:spcBef>
                  <a:spcPct val="0"/>
                </a:spcBef>
                <a:spcAft>
                  <a:spcPct val="0"/>
                </a:spcAft>
                <a:defRPr/>
              </a:pPr>
              <a:endParaRPr lang="en-US" sz="2901" i="1" dirty="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59" name="Freeform 31"/>
            <p:cNvSpPr>
              <a:spLocks/>
            </p:cNvSpPr>
            <p:nvPr/>
          </p:nvSpPr>
          <p:spPr bwMode="auto">
            <a:xfrm>
              <a:off x="1203759" y="5693568"/>
              <a:ext cx="431800" cy="2328863"/>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alpha val="50000"/>
                  </a:schemeClr>
                </a:gs>
                <a:gs pos="42000">
                  <a:schemeClr val="tx1">
                    <a:alpha val="0"/>
                  </a:schemeClr>
                </a:gs>
                <a:gs pos="80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7"/>
            <a:lstStyle/>
            <a:p>
              <a:pPr defTabSz="914445" fontAlgn="base">
                <a:spcBef>
                  <a:spcPct val="0"/>
                </a:spcBef>
                <a:spcAft>
                  <a:spcPct val="0"/>
                </a:spcAft>
                <a:defRPr/>
              </a:pPr>
              <a:endParaRPr lang="en-US" sz="2901" i="1" dirty="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grpSp>
      <p:sp>
        <p:nvSpPr>
          <p:cNvPr id="2" name="Title 1"/>
          <p:cNvSpPr>
            <a:spLocks noGrp="1"/>
          </p:cNvSpPr>
          <p:nvPr>
            <p:ph type="title"/>
          </p:nvPr>
        </p:nvSpPr>
        <p:spPr/>
        <p:txBody>
          <a:bodyPr>
            <a:noAutofit/>
          </a:bodyPr>
          <a:lstStyle/>
          <a:p>
            <a:r>
              <a:rPr lang="en-US" sz="2400" dirty="0">
                <a:sym typeface="Wingdings" pitchFamily="2" charset="2"/>
              </a:rPr>
              <a:t>Choose the Right Tools that Can Evolve with You</a:t>
            </a:r>
            <a:br>
              <a:rPr lang="en-US" sz="2400" dirty="0">
                <a:sym typeface="Wingdings" pitchFamily="2" charset="2"/>
              </a:rPr>
            </a:br>
            <a:r>
              <a:rPr lang="en-US" sz="1400" dirty="0">
                <a:gradFill>
                  <a:gsLst>
                    <a:gs pos="50000">
                      <a:schemeClr val="accent2"/>
                    </a:gs>
                    <a:gs pos="100000">
                      <a:schemeClr val="accent2"/>
                    </a:gs>
                  </a:gsLst>
                  <a:lin ang="5400000" scaled="0"/>
                </a:gradFill>
                <a:sym typeface="Wingdings" pitchFamily="2" charset="2"/>
              </a:rPr>
              <a:t>Work Management Solutions for Individuals, Teams and the Enterprise</a:t>
            </a:r>
            <a:endParaRPr lang="en-US" sz="2400" dirty="0">
              <a:gradFill>
                <a:gsLst>
                  <a:gs pos="50000">
                    <a:schemeClr val="accent2"/>
                  </a:gs>
                  <a:gs pos="100000">
                    <a:schemeClr val="accent2"/>
                  </a:gs>
                </a:gsLst>
                <a:lin ang="5400000" scaled="0"/>
              </a:gradFill>
            </a:endParaRPr>
          </a:p>
        </p:txBody>
      </p:sp>
      <p:sp>
        <p:nvSpPr>
          <p:cNvPr id="113" name="Freeform 55"/>
          <p:cNvSpPr>
            <a:spLocks/>
          </p:cNvSpPr>
          <p:nvPr/>
        </p:nvSpPr>
        <p:spPr bwMode="auto">
          <a:xfrm>
            <a:off x="596692" y="5542367"/>
            <a:ext cx="8330159" cy="477436"/>
          </a:xfrm>
          <a:custGeom>
            <a:avLst/>
            <a:gdLst/>
            <a:ahLst/>
            <a:cxnLst>
              <a:cxn ang="0">
                <a:pos x="0" y="209"/>
              </a:cxn>
              <a:cxn ang="0">
                <a:pos x="7515" y="209"/>
              </a:cxn>
              <a:cxn ang="0">
                <a:pos x="7409" y="330"/>
              </a:cxn>
              <a:cxn ang="0">
                <a:pos x="7515" y="330"/>
              </a:cxn>
              <a:cxn ang="0">
                <a:pos x="7675" y="164"/>
              </a:cxn>
              <a:cxn ang="0">
                <a:pos x="7508" y="0"/>
              </a:cxn>
              <a:cxn ang="0">
                <a:pos x="7409" y="0"/>
              </a:cxn>
              <a:cxn ang="0">
                <a:pos x="7515" y="115"/>
              </a:cxn>
              <a:cxn ang="0">
                <a:pos x="0" y="115"/>
              </a:cxn>
            </a:cxnLst>
            <a:rect l="0" t="0" r="r" b="b"/>
            <a:pathLst>
              <a:path w="7675" h="330">
                <a:moveTo>
                  <a:pt x="0" y="209"/>
                </a:moveTo>
                <a:lnTo>
                  <a:pt x="7515" y="209"/>
                </a:lnTo>
                <a:lnTo>
                  <a:pt x="7409" y="330"/>
                </a:lnTo>
                <a:lnTo>
                  <a:pt x="7515" y="330"/>
                </a:lnTo>
                <a:lnTo>
                  <a:pt x="7675" y="164"/>
                </a:lnTo>
                <a:lnTo>
                  <a:pt x="7508" y="0"/>
                </a:lnTo>
                <a:lnTo>
                  <a:pt x="7409" y="0"/>
                </a:lnTo>
                <a:lnTo>
                  <a:pt x="7515" y="115"/>
                </a:lnTo>
                <a:lnTo>
                  <a:pt x="0" y="115"/>
                </a:lnTo>
              </a:path>
            </a:pathLst>
          </a:custGeom>
          <a:gradFill flip="none" rotWithShape="1">
            <a:gsLst>
              <a:gs pos="0">
                <a:schemeClr val="tx1">
                  <a:alpha val="50000"/>
                </a:schemeClr>
              </a:gs>
              <a:gs pos="50000">
                <a:schemeClr val="tx1">
                  <a:alpha val="50000"/>
                </a:schemeClr>
              </a:gs>
              <a:gs pos="100000">
                <a:schemeClr val="tx1">
                  <a:alpha val="0"/>
                </a:schemeClr>
              </a:gs>
            </a:gsLst>
            <a:lin ang="108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7"/>
          <a:lstStyle/>
          <a:p>
            <a:pPr defTabSz="914445" fontAlgn="base">
              <a:spcBef>
                <a:spcPct val="0"/>
              </a:spcBef>
              <a:spcAft>
                <a:spcPct val="0"/>
              </a:spcAft>
              <a:defRPr/>
            </a:pPr>
            <a:endParaRPr lang="en-US" sz="2901" i="1" dirty="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114" name="TextBox 113"/>
          <p:cNvSpPr txBox="1"/>
          <p:nvPr/>
        </p:nvSpPr>
        <p:spPr>
          <a:xfrm>
            <a:off x="1318185" y="5715007"/>
            <a:ext cx="445635"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74" fontAlgn="base">
              <a:lnSpc>
                <a:spcPct val="75000"/>
              </a:lnSpc>
              <a:spcBef>
                <a:spcPct val="0"/>
              </a:spcBef>
              <a:spcAft>
                <a:spcPct val="0"/>
              </a:spcAft>
              <a:defRPr/>
            </a:pPr>
            <a:r>
              <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Low</a:t>
            </a:r>
          </a:p>
        </p:txBody>
      </p:sp>
      <p:sp>
        <p:nvSpPr>
          <p:cNvPr id="115" name="TextBox 114"/>
          <p:cNvSpPr txBox="1"/>
          <p:nvPr/>
        </p:nvSpPr>
        <p:spPr>
          <a:xfrm>
            <a:off x="3803737" y="5715007"/>
            <a:ext cx="912109"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74" fontAlgn="base">
              <a:lnSpc>
                <a:spcPct val="75000"/>
              </a:lnSpc>
              <a:spcBef>
                <a:spcPct val="0"/>
              </a:spcBef>
              <a:spcAft>
                <a:spcPct val="0"/>
              </a:spcAft>
              <a:defRPr/>
            </a:pPr>
            <a:r>
              <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Medium</a:t>
            </a:r>
          </a:p>
        </p:txBody>
      </p:sp>
      <p:sp>
        <p:nvSpPr>
          <p:cNvPr id="116" name="TextBox 115"/>
          <p:cNvSpPr txBox="1"/>
          <p:nvPr/>
        </p:nvSpPr>
        <p:spPr>
          <a:xfrm>
            <a:off x="6752387" y="5715007"/>
            <a:ext cx="525785"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74" fontAlgn="base">
              <a:lnSpc>
                <a:spcPct val="75000"/>
              </a:lnSpc>
              <a:spcBef>
                <a:spcPct val="0"/>
              </a:spcBef>
              <a:spcAft>
                <a:spcPct val="0"/>
              </a:spcAft>
              <a:defRPr/>
            </a:pPr>
            <a:r>
              <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High</a:t>
            </a:r>
          </a:p>
        </p:txBody>
      </p:sp>
      <p:sp>
        <p:nvSpPr>
          <p:cNvPr id="117" name="TextBox 116"/>
          <p:cNvSpPr txBox="1"/>
          <p:nvPr/>
        </p:nvSpPr>
        <p:spPr>
          <a:xfrm rot="16200000">
            <a:off x="48481" y="5031875"/>
            <a:ext cx="1083630"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74" fontAlgn="base">
              <a:lnSpc>
                <a:spcPct val="75000"/>
              </a:lnSpc>
              <a:spcBef>
                <a:spcPct val="0"/>
              </a:spcBef>
              <a:spcAft>
                <a:spcPct val="0"/>
              </a:spcAft>
              <a:defRPr/>
            </a:pPr>
            <a:r>
              <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Individual</a:t>
            </a:r>
          </a:p>
        </p:txBody>
      </p:sp>
      <p:sp>
        <p:nvSpPr>
          <p:cNvPr id="118" name="TextBox 117"/>
          <p:cNvSpPr txBox="1"/>
          <p:nvPr/>
        </p:nvSpPr>
        <p:spPr>
          <a:xfrm rot="16200000">
            <a:off x="301919" y="3521875"/>
            <a:ext cx="576761"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74" fontAlgn="base">
              <a:lnSpc>
                <a:spcPct val="75000"/>
              </a:lnSpc>
              <a:spcBef>
                <a:spcPct val="0"/>
              </a:spcBef>
              <a:spcAft>
                <a:spcPct val="0"/>
              </a:spcAft>
              <a:defRPr/>
            </a:pPr>
            <a:r>
              <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Team</a:t>
            </a:r>
          </a:p>
        </p:txBody>
      </p:sp>
      <p:sp>
        <p:nvSpPr>
          <p:cNvPr id="119" name="TextBox 118"/>
          <p:cNvSpPr txBox="1"/>
          <p:nvPr/>
        </p:nvSpPr>
        <p:spPr>
          <a:xfrm rot="16200000">
            <a:off x="37389" y="1668239"/>
            <a:ext cx="1105816"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74" fontAlgn="base">
              <a:lnSpc>
                <a:spcPct val="75000"/>
              </a:lnSpc>
              <a:spcBef>
                <a:spcPct val="0"/>
              </a:spcBef>
              <a:spcAft>
                <a:spcPct val="0"/>
              </a:spcAft>
              <a:defRPr/>
            </a:pPr>
            <a:r>
              <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Enterprise</a:t>
            </a:r>
          </a:p>
        </p:txBody>
      </p:sp>
      <p:sp>
        <p:nvSpPr>
          <p:cNvPr id="120" name="TextBox 119"/>
          <p:cNvSpPr txBox="1"/>
          <p:nvPr/>
        </p:nvSpPr>
        <p:spPr>
          <a:xfrm>
            <a:off x="1170952" y="4228899"/>
            <a:ext cx="2144498" cy="307777"/>
          </a:xfrm>
          <a:prstGeom prst="rect">
            <a:avLst/>
          </a:prstGeom>
          <a:noFill/>
        </p:spPr>
        <p:txBody>
          <a:bodyPr wrap="none" lIns="0" tIns="0" rIns="0" bIns="0" rtlCol="0">
            <a:spAutoFit/>
          </a:bodyPr>
          <a:lstStyle/>
          <a:p>
            <a:r>
              <a:rPr lang="en-US" sz="2000" b="1" i="1" dirty="0">
                <a:gradFill>
                  <a:gsLst>
                    <a:gs pos="0">
                      <a:schemeClr val="tx1"/>
                    </a:gs>
                    <a:gs pos="86000">
                      <a:schemeClr val="tx1"/>
                    </a:gs>
                  </a:gsLst>
                  <a:lin ang="5400000" scaled="0"/>
                </a:gradFill>
              </a:rPr>
              <a:t>Project Managers</a:t>
            </a:r>
          </a:p>
        </p:txBody>
      </p:sp>
      <p:sp>
        <p:nvSpPr>
          <p:cNvPr id="121" name="TextBox 120"/>
          <p:cNvSpPr txBox="1"/>
          <p:nvPr/>
        </p:nvSpPr>
        <p:spPr>
          <a:xfrm>
            <a:off x="1953199" y="2537368"/>
            <a:ext cx="3493842" cy="615553"/>
          </a:xfrm>
          <a:prstGeom prst="rect">
            <a:avLst/>
          </a:prstGeom>
          <a:noFill/>
        </p:spPr>
        <p:txBody>
          <a:bodyPr wrap="none" lIns="0" tIns="0" rIns="0" bIns="0" rtlCol="0">
            <a:spAutoFit/>
          </a:bodyPr>
          <a:lstStyle/>
          <a:p>
            <a:pPr algn="ctr"/>
            <a:r>
              <a:rPr lang="en-US" sz="2000" b="1" i="1" dirty="0">
                <a:gradFill>
                  <a:gsLst>
                    <a:gs pos="0">
                      <a:schemeClr val="tx1"/>
                    </a:gs>
                    <a:gs pos="86000">
                      <a:schemeClr val="tx1"/>
                    </a:gs>
                  </a:gsLst>
                  <a:lin ang="5400000" scaled="0"/>
                </a:gradFill>
              </a:rPr>
              <a:t>Workgroup </a:t>
            </a:r>
            <a:br>
              <a:rPr lang="en-US" sz="2000" b="1" i="1" dirty="0">
                <a:gradFill>
                  <a:gsLst>
                    <a:gs pos="0">
                      <a:schemeClr val="tx1"/>
                    </a:gs>
                    <a:gs pos="86000">
                      <a:schemeClr val="tx1"/>
                    </a:gs>
                  </a:gsLst>
                  <a:lin ang="5400000" scaled="0"/>
                </a:gradFill>
              </a:rPr>
            </a:br>
            <a:r>
              <a:rPr lang="en-US" sz="2000" b="1" i="1" dirty="0">
                <a:gradFill>
                  <a:gsLst>
                    <a:gs pos="0">
                      <a:schemeClr val="tx1"/>
                    </a:gs>
                    <a:gs pos="86000">
                      <a:schemeClr val="tx1"/>
                    </a:gs>
                  </a:gsLst>
                  <a:lin ang="5400000" scaled="0"/>
                </a:gradFill>
              </a:rPr>
              <a:t>Collaboration and Reporting</a:t>
            </a:r>
          </a:p>
        </p:txBody>
      </p:sp>
      <p:sp>
        <p:nvSpPr>
          <p:cNvPr id="122" name="TextBox 121"/>
          <p:cNvSpPr txBox="1"/>
          <p:nvPr/>
        </p:nvSpPr>
        <p:spPr>
          <a:xfrm>
            <a:off x="5325454" y="1524008"/>
            <a:ext cx="3201234" cy="615553"/>
          </a:xfrm>
          <a:prstGeom prst="rect">
            <a:avLst/>
          </a:prstGeom>
          <a:noFill/>
        </p:spPr>
        <p:txBody>
          <a:bodyPr wrap="square" lIns="0" tIns="0" rIns="0" bIns="0" rtlCol="0">
            <a:spAutoFit/>
          </a:bodyPr>
          <a:lstStyle/>
          <a:p>
            <a:pPr algn="ctr"/>
            <a:r>
              <a:rPr lang="en-US" sz="2000" b="1" i="1" dirty="0">
                <a:gradFill>
                  <a:gsLst>
                    <a:gs pos="0">
                      <a:schemeClr val="tx1"/>
                    </a:gs>
                    <a:gs pos="86000">
                      <a:schemeClr val="tx1"/>
                    </a:gs>
                  </a:gsLst>
                  <a:lin ang="5400000" scaled="0"/>
                </a:gradFill>
              </a:rPr>
              <a:t>Project &amp; </a:t>
            </a:r>
            <a:br>
              <a:rPr lang="en-US" sz="2000" b="1" i="1" dirty="0">
                <a:gradFill>
                  <a:gsLst>
                    <a:gs pos="0">
                      <a:schemeClr val="tx1"/>
                    </a:gs>
                    <a:gs pos="86000">
                      <a:schemeClr val="tx1"/>
                    </a:gs>
                  </a:gsLst>
                  <a:lin ang="5400000" scaled="0"/>
                </a:gradFill>
              </a:rPr>
            </a:br>
            <a:r>
              <a:rPr lang="en-US" sz="2000" b="1" i="1" dirty="0">
                <a:gradFill>
                  <a:gsLst>
                    <a:gs pos="0">
                      <a:schemeClr val="tx1"/>
                    </a:gs>
                    <a:gs pos="86000">
                      <a:schemeClr val="tx1"/>
                    </a:gs>
                  </a:gsLst>
                  <a:lin ang="5400000" scaled="0"/>
                </a:gradFill>
              </a:rPr>
              <a:t>Portfolio Management</a:t>
            </a:r>
          </a:p>
        </p:txBody>
      </p:sp>
      <p:grpSp>
        <p:nvGrpSpPr>
          <p:cNvPr id="4" name="Group 125"/>
          <p:cNvGrpSpPr/>
          <p:nvPr/>
        </p:nvGrpSpPr>
        <p:grpSpPr>
          <a:xfrm>
            <a:off x="3087338" y="4696973"/>
            <a:ext cx="2352450" cy="256028"/>
            <a:chOff x="5564669" y="5538830"/>
            <a:chExt cx="3135783" cy="256028"/>
          </a:xfrm>
        </p:grpSpPr>
        <p:sp>
          <p:nvSpPr>
            <p:cNvPr id="123" name="Oval 122"/>
            <p:cNvSpPr/>
            <p:nvPr/>
          </p:nvSpPr>
          <p:spPr bwMode="auto">
            <a:xfrm>
              <a:off x="5564669" y="5538830"/>
              <a:ext cx="182832"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7" rIns="91436" bIns="45717" numCol="1" rtlCol="0" anchor="ctr" anchorCtr="0" compatLnSpc="1">
              <a:prstTxWarp prst="textNoShape">
                <a:avLst/>
              </a:prstTxWarp>
            </a:bodyPr>
            <a:lstStyle/>
            <a:p>
              <a:pPr algn="ctr" defTabSz="914145" fontAlgn="base">
                <a:spcBef>
                  <a:spcPct val="0"/>
                </a:spcBef>
                <a:spcAft>
                  <a:spcPct val="0"/>
                </a:spcAft>
              </a:pPr>
              <a:endParaRPr lang="en-US" sz="2299" dirty="0">
                <a:solidFill>
                  <a:srgbClr val="FFFFFF"/>
                </a:solidFill>
                <a:effectLst>
                  <a:outerShdw blurRad="38100" dist="38100" dir="2700000" algn="tl">
                    <a:srgbClr val="000000">
                      <a:alpha val="43137"/>
                    </a:srgbClr>
                  </a:outerShdw>
                </a:effectLst>
                <a:latin typeface="Segoe UI" pitchFamily="34" charset="0"/>
              </a:endParaRPr>
            </a:p>
          </p:txBody>
        </p:sp>
        <p:cxnSp>
          <p:nvCxnSpPr>
            <p:cNvPr id="124" name="Straight Connector 123"/>
            <p:cNvCxnSpPr/>
            <p:nvPr/>
          </p:nvCxnSpPr>
          <p:spPr>
            <a:xfrm>
              <a:off x="5865812" y="5791200"/>
              <a:ext cx="283464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123" idx="5"/>
            </p:cNvCxnSpPr>
            <p:nvPr/>
          </p:nvCxnSpPr>
          <p:spPr>
            <a:xfrm rot="16200000" flipV="1">
              <a:off x="5728230" y="5649960"/>
              <a:ext cx="137392" cy="152403"/>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5" name="Group 126"/>
          <p:cNvGrpSpPr/>
          <p:nvPr/>
        </p:nvGrpSpPr>
        <p:grpSpPr>
          <a:xfrm>
            <a:off x="4325069" y="3348023"/>
            <a:ext cx="1460678" cy="256028"/>
            <a:chOff x="5564669" y="5538830"/>
            <a:chExt cx="1947063" cy="256028"/>
          </a:xfrm>
        </p:grpSpPr>
        <p:sp>
          <p:nvSpPr>
            <p:cNvPr id="128" name="Oval 127"/>
            <p:cNvSpPr/>
            <p:nvPr/>
          </p:nvSpPr>
          <p:spPr bwMode="auto">
            <a:xfrm>
              <a:off x="5564669" y="5538830"/>
              <a:ext cx="182832"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7" rIns="91436" bIns="45717" numCol="1" rtlCol="0" anchor="ctr" anchorCtr="0" compatLnSpc="1">
              <a:prstTxWarp prst="textNoShape">
                <a:avLst/>
              </a:prstTxWarp>
            </a:bodyPr>
            <a:lstStyle/>
            <a:p>
              <a:pPr algn="ctr" defTabSz="914145" fontAlgn="base">
                <a:spcBef>
                  <a:spcPct val="0"/>
                </a:spcBef>
                <a:spcAft>
                  <a:spcPct val="0"/>
                </a:spcAft>
              </a:pPr>
              <a:endParaRPr lang="en-US" sz="2299" dirty="0">
                <a:solidFill>
                  <a:srgbClr val="FFFFFF"/>
                </a:solidFill>
                <a:effectLst>
                  <a:outerShdw blurRad="38100" dist="38100" dir="2700000" algn="tl">
                    <a:srgbClr val="000000">
                      <a:alpha val="43137"/>
                    </a:srgbClr>
                  </a:outerShdw>
                </a:effectLst>
                <a:latin typeface="Segoe UI" pitchFamily="34" charset="0"/>
              </a:endParaRPr>
            </a:p>
          </p:txBody>
        </p:sp>
        <p:cxnSp>
          <p:nvCxnSpPr>
            <p:cNvPr id="129" name="Straight Connector 128"/>
            <p:cNvCxnSpPr/>
            <p:nvPr/>
          </p:nvCxnSpPr>
          <p:spPr>
            <a:xfrm>
              <a:off x="5865812" y="5791200"/>
              <a:ext cx="164592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8" idx="5"/>
            </p:cNvCxnSpPr>
            <p:nvPr/>
          </p:nvCxnSpPr>
          <p:spPr>
            <a:xfrm rot="16200000" flipV="1">
              <a:off x="5728230" y="5649960"/>
              <a:ext cx="137392" cy="152403"/>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136" name="TextBox 135"/>
          <p:cNvSpPr txBox="1"/>
          <p:nvPr/>
        </p:nvSpPr>
        <p:spPr>
          <a:xfrm>
            <a:off x="4839561" y="3657025"/>
            <a:ext cx="3401311" cy="1027974"/>
          </a:xfrm>
          <a:prstGeom prst="rect">
            <a:avLst/>
          </a:prstGeom>
          <a:noFill/>
        </p:spPr>
        <p:txBody>
          <a:bodyPr wrap="square" rtlCol="0">
            <a:spAutoFit/>
          </a:bodyPr>
          <a:lstStyle/>
          <a:p>
            <a:pPr marL="227025" indent="-227025" fontAlgn="base">
              <a:lnSpc>
                <a:spcPct val="90000"/>
              </a:lnSpc>
              <a:spcBef>
                <a:spcPct val="20000"/>
              </a:spcBef>
              <a:spcAft>
                <a:spcPct val="0"/>
              </a:spcAft>
              <a:buBlip>
                <a:blip r:embed="rId4"/>
              </a:buBlip>
            </a:pPr>
            <a:r>
              <a:rPr lang="en-US" sz="1600" b="1" dirty="0">
                <a:gradFill>
                  <a:gsLst>
                    <a:gs pos="0">
                      <a:schemeClr val="tx1"/>
                    </a:gs>
                    <a:gs pos="100000">
                      <a:schemeClr val="tx1"/>
                    </a:gs>
                  </a:gsLst>
                  <a:lin ang="5400000" scaled="0"/>
                </a:gradFill>
              </a:rPr>
              <a:t>Project Pro Synch </a:t>
            </a:r>
            <a:br>
              <a:rPr lang="en-US" sz="1600" b="1" dirty="0">
                <a:gradFill>
                  <a:gsLst>
                    <a:gs pos="0">
                      <a:schemeClr val="tx1"/>
                    </a:gs>
                    <a:gs pos="100000">
                      <a:schemeClr val="tx1"/>
                    </a:gs>
                  </a:gsLst>
                  <a:lin ang="5400000" scaled="0"/>
                </a:gradFill>
              </a:rPr>
            </a:br>
            <a:r>
              <a:rPr lang="en-US" sz="1600" b="1" dirty="0">
                <a:gradFill>
                  <a:gsLst>
                    <a:gs pos="0">
                      <a:schemeClr val="tx1"/>
                    </a:gs>
                    <a:gs pos="100000">
                      <a:schemeClr val="tx1"/>
                    </a:gs>
                  </a:gsLst>
                  <a:lin ang="5400000" scaled="0"/>
                </a:gradFill>
              </a:rPr>
              <a:t>to SharePoint</a:t>
            </a:r>
          </a:p>
          <a:p>
            <a:pPr marL="227025" indent="-227025" fontAlgn="base">
              <a:lnSpc>
                <a:spcPct val="90000"/>
              </a:lnSpc>
              <a:spcBef>
                <a:spcPct val="20000"/>
              </a:spcBef>
              <a:spcAft>
                <a:spcPct val="0"/>
              </a:spcAft>
              <a:buBlip>
                <a:blip r:embed="rId4"/>
              </a:buBlip>
            </a:pPr>
            <a:r>
              <a:rPr lang="en-US" sz="1600" b="1" dirty="0">
                <a:gradFill>
                  <a:gsLst>
                    <a:gs pos="0">
                      <a:schemeClr val="tx1"/>
                    </a:gs>
                    <a:gs pos="100000">
                      <a:schemeClr val="tx1"/>
                    </a:gs>
                  </a:gsLst>
                  <a:lin ang="5400000" scaled="0"/>
                </a:gradFill>
              </a:rPr>
              <a:t>Web-Based Project Editing (Project Server)</a:t>
            </a:r>
          </a:p>
        </p:txBody>
      </p:sp>
      <p:sp>
        <p:nvSpPr>
          <p:cNvPr id="137" name="TextBox 136"/>
          <p:cNvSpPr txBox="1"/>
          <p:nvPr/>
        </p:nvSpPr>
        <p:spPr>
          <a:xfrm>
            <a:off x="4182157" y="4981582"/>
            <a:ext cx="3086904" cy="584775"/>
          </a:xfrm>
          <a:prstGeom prst="rect">
            <a:avLst/>
          </a:prstGeom>
          <a:noFill/>
        </p:spPr>
        <p:txBody>
          <a:bodyPr wrap="square" rtlCol="0">
            <a:spAutoFit/>
          </a:bodyPr>
          <a:lstStyle/>
          <a:p>
            <a:pPr marL="227025" indent="-227025" fontAlgn="base">
              <a:lnSpc>
                <a:spcPct val="90000"/>
              </a:lnSpc>
              <a:spcBef>
                <a:spcPct val="20000"/>
              </a:spcBef>
              <a:spcAft>
                <a:spcPct val="0"/>
              </a:spcAft>
              <a:buBlip>
                <a:blip r:embed="rId4"/>
              </a:buBlip>
            </a:pPr>
            <a:r>
              <a:rPr lang="en-US" sz="1600" b="1" dirty="0">
                <a:gradFill>
                  <a:gsLst>
                    <a:gs pos="0">
                      <a:schemeClr val="tx1"/>
                    </a:gs>
                    <a:gs pos="100000">
                      <a:schemeClr val="tx1"/>
                    </a:gs>
                  </a:gsLst>
                  <a:lin ang="5400000" scaled="0"/>
                </a:gradFill>
              </a:rPr>
              <a:t>Project Professional</a:t>
            </a:r>
          </a:p>
          <a:p>
            <a:pPr marL="227025" indent="-227025" fontAlgn="base">
              <a:lnSpc>
                <a:spcPct val="90000"/>
              </a:lnSpc>
              <a:spcBef>
                <a:spcPct val="20000"/>
              </a:spcBef>
              <a:spcAft>
                <a:spcPct val="0"/>
              </a:spcAft>
              <a:buBlip>
                <a:blip r:embed="rId4"/>
              </a:buBlip>
            </a:pPr>
            <a:r>
              <a:rPr lang="en-US" sz="1600" b="1" dirty="0">
                <a:gradFill>
                  <a:gsLst>
                    <a:gs pos="0">
                      <a:schemeClr val="tx1"/>
                    </a:gs>
                    <a:gs pos="100000">
                      <a:schemeClr val="tx1"/>
                    </a:gs>
                  </a:gsLst>
                  <a:lin ang="5400000" scaled="0"/>
                </a:gradFill>
              </a:rPr>
              <a:t>SharePoint Task Lists</a:t>
            </a:r>
          </a:p>
        </p:txBody>
      </p:sp>
      <p:sp>
        <p:nvSpPr>
          <p:cNvPr id="74" name="Rectangle 73"/>
          <p:cNvSpPr/>
          <p:nvPr/>
        </p:nvSpPr>
        <p:spPr>
          <a:xfrm>
            <a:off x="2765951" y="6096008"/>
            <a:ext cx="3397526" cy="196977"/>
          </a:xfrm>
          <a:prstGeom prst="rect">
            <a:avLst/>
          </a:prstGeom>
        </p:spPr>
        <p:txBody>
          <a:bodyPr wrap="square" lIns="0" tIns="0" rIns="0" bIns="0">
            <a:spAutoFit/>
          </a:bodyPr>
          <a:lstStyle/>
          <a:p>
            <a:pPr algn="ctr" defTabSz="914445" fontAlgn="base">
              <a:lnSpc>
                <a:spcPct val="80000"/>
              </a:lnSpc>
              <a:spcBef>
                <a:spcPct val="0"/>
              </a:spcBef>
              <a:spcAft>
                <a:spcPct val="0"/>
              </a:spcAft>
            </a:pPr>
            <a:r>
              <a:rPr lang="en-US" sz="1600" b="1" spc="-80" dirty="0">
                <a:ln w="3175">
                  <a:noFill/>
                </a:ln>
                <a:cs typeface="Segoe UI" pitchFamily="34" charset="0"/>
              </a:rPr>
              <a:t>Level of Complexity</a:t>
            </a:r>
          </a:p>
        </p:txBody>
      </p:sp>
      <p:grpSp>
        <p:nvGrpSpPr>
          <p:cNvPr id="6" name="Group 126"/>
          <p:cNvGrpSpPr/>
          <p:nvPr/>
        </p:nvGrpSpPr>
        <p:grpSpPr>
          <a:xfrm>
            <a:off x="6640246" y="2286001"/>
            <a:ext cx="1460678" cy="256028"/>
            <a:chOff x="5564669" y="5538830"/>
            <a:chExt cx="1947064" cy="256028"/>
          </a:xfrm>
        </p:grpSpPr>
        <p:sp>
          <p:nvSpPr>
            <p:cNvPr id="52" name="Oval 51"/>
            <p:cNvSpPr/>
            <p:nvPr/>
          </p:nvSpPr>
          <p:spPr bwMode="auto">
            <a:xfrm>
              <a:off x="5564669" y="5538830"/>
              <a:ext cx="182832"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7" rIns="91436" bIns="45717" numCol="1" rtlCol="0" anchor="ctr" anchorCtr="0" compatLnSpc="1">
              <a:prstTxWarp prst="textNoShape">
                <a:avLst/>
              </a:prstTxWarp>
            </a:bodyPr>
            <a:lstStyle/>
            <a:p>
              <a:pPr algn="ctr" defTabSz="914145" fontAlgn="base">
                <a:spcBef>
                  <a:spcPct val="0"/>
                </a:spcBef>
                <a:spcAft>
                  <a:spcPct val="0"/>
                </a:spcAft>
              </a:pPr>
              <a:endParaRPr lang="en-US" sz="2299" dirty="0">
                <a:solidFill>
                  <a:srgbClr val="FFFFFF"/>
                </a:solidFill>
                <a:effectLst>
                  <a:outerShdw blurRad="38100" dist="38100" dir="2700000" algn="tl">
                    <a:srgbClr val="000000">
                      <a:alpha val="43137"/>
                    </a:srgbClr>
                  </a:outerShdw>
                </a:effectLst>
                <a:latin typeface="Segoe UI" pitchFamily="34" charset="0"/>
              </a:endParaRPr>
            </a:p>
          </p:txBody>
        </p:sp>
        <p:cxnSp>
          <p:nvCxnSpPr>
            <p:cNvPr id="53" name="Straight Connector 52"/>
            <p:cNvCxnSpPr/>
            <p:nvPr/>
          </p:nvCxnSpPr>
          <p:spPr>
            <a:xfrm>
              <a:off x="5865812" y="5791200"/>
              <a:ext cx="1645921"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2" idx="5"/>
            </p:cNvCxnSpPr>
            <p:nvPr/>
          </p:nvCxnSpPr>
          <p:spPr>
            <a:xfrm rot="16200000" flipV="1">
              <a:off x="5728230" y="5649960"/>
              <a:ext cx="137392" cy="152403"/>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468761" y="2552707"/>
            <a:ext cx="2286595" cy="500137"/>
          </a:xfrm>
          <a:prstGeom prst="rect">
            <a:avLst/>
          </a:prstGeom>
          <a:noFill/>
        </p:spPr>
        <p:txBody>
          <a:bodyPr wrap="square" rtlCol="0">
            <a:spAutoFit/>
          </a:bodyPr>
          <a:lstStyle/>
          <a:p>
            <a:pPr marL="227025" indent="-227025" algn="ctr" fontAlgn="base">
              <a:lnSpc>
                <a:spcPct val="90000"/>
              </a:lnSpc>
              <a:spcBef>
                <a:spcPct val="20000"/>
              </a:spcBef>
              <a:spcAft>
                <a:spcPct val="0"/>
              </a:spcAft>
            </a:pPr>
            <a:r>
              <a:rPr lang="en-US" sz="1600" b="1" dirty="0">
                <a:gradFill>
                  <a:gsLst>
                    <a:gs pos="0">
                      <a:schemeClr val="tx1"/>
                    </a:gs>
                    <a:gs pos="100000">
                      <a:schemeClr val="tx1"/>
                    </a:gs>
                  </a:gsLst>
                  <a:lin ang="5400000" scaled="0"/>
                </a:gradFill>
              </a:rPr>
              <a:t>Project Server 2010</a:t>
            </a:r>
          </a:p>
          <a:p>
            <a:pPr marL="227025" indent="-227025" algn="ctr" fontAlgn="base">
              <a:lnSpc>
                <a:spcPct val="90000"/>
              </a:lnSpc>
              <a:spcBef>
                <a:spcPct val="20000"/>
              </a:spcBef>
              <a:spcAft>
                <a:spcPct val="0"/>
              </a:spcAft>
            </a:pPr>
            <a:r>
              <a:rPr lang="en-US" sz="1100" b="1" dirty="0">
                <a:gradFill>
                  <a:gsLst>
                    <a:gs pos="0">
                      <a:schemeClr val="tx1"/>
                    </a:gs>
                    <a:gs pos="100000">
                      <a:schemeClr val="tx1"/>
                    </a:gs>
                  </a:gsLst>
                  <a:lin ang="5400000" scaled="0"/>
                </a:gradFill>
              </a:rPr>
              <a:t>(Built on SharePoint</a:t>
            </a:r>
            <a:r>
              <a:rPr lang="en-US" sz="1100" b="1" baseline="30000" dirty="0">
                <a:gradFill>
                  <a:gsLst>
                    <a:gs pos="0">
                      <a:schemeClr val="tx1"/>
                    </a:gs>
                    <a:gs pos="100000">
                      <a:schemeClr val="tx1"/>
                    </a:gs>
                  </a:gsLst>
                  <a:lin ang="5400000" scaled="0"/>
                </a:gradFill>
              </a:rPr>
              <a:t>®</a:t>
            </a:r>
            <a:r>
              <a:rPr lang="en-US" sz="1100" b="1" dirty="0">
                <a:gradFill>
                  <a:gsLst>
                    <a:gs pos="0">
                      <a:schemeClr val="tx1"/>
                    </a:gs>
                    <a:gs pos="100000">
                      <a:schemeClr val="tx1"/>
                    </a:gs>
                  </a:gsLst>
                  <a:lin ang="5400000" scaled="0"/>
                </a:gradFill>
              </a:rPr>
              <a:t> Server)</a:t>
            </a:r>
          </a:p>
        </p:txBody>
      </p:sp>
      <p:grpSp>
        <p:nvGrpSpPr>
          <p:cNvPr id="9" name="그룹 8"/>
          <p:cNvGrpSpPr/>
          <p:nvPr/>
        </p:nvGrpSpPr>
        <p:grpSpPr>
          <a:xfrm>
            <a:off x="8196147" y="990600"/>
            <a:ext cx="1024053" cy="1092594"/>
            <a:chOff x="10480550" y="875923"/>
            <a:chExt cx="1817339" cy="1816865"/>
          </a:xfrm>
        </p:grpSpPr>
        <p:sp>
          <p:nvSpPr>
            <p:cNvPr id="7" name="직사각형 6"/>
            <p:cNvSpPr/>
            <p:nvPr/>
          </p:nvSpPr>
          <p:spPr>
            <a:xfrm>
              <a:off x="10590212" y="1020850"/>
              <a:ext cx="1524000" cy="1383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55" name="Text Placeholder 33"/>
            <p:cNvSpPr txBox="1">
              <a:spLocks/>
            </p:cNvSpPr>
            <p:nvPr/>
          </p:nvSpPr>
          <p:spPr>
            <a:xfrm>
              <a:off x="10734068" y="1174977"/>
              <a:ext cx="1206354" cy="230309"/>
            </a:xfrm>
            <a:prstGeom prst="rect">
              <a:avLst/>
            </a:prstGeom>
          </p:spPr>
          <p:txBody>
            <a:bodyPr vert="horz" wrap="square" lIns="0" tIns="0" rIns="0" bIns="0" rtlCol="0">
              <a:spAutoFit/>
            </a:bodyPr>
            <a:lstStyle/>
            <a:p>
              <a:pPr marL="168283" indent="-168283" defTabSz="914445">
                <a:spcBef>
                  <a:spcPct val="20000"/>
                </a:spcBef>
                <a:buClr>
                  <a:srgbClr val="DF8045">
                    <a:lumMod val="60000"/>
                    <a:lumOff val="40000"/>
                  </a:srgbClr>
                </a:buClr>
                <a:defRPr/>
              </a:pPr>
              <a:r>
                <a:rPr lang="en-US" sz="900" b="1" kern="0" dirty="0">
                  <a:solidFill>
                    <a:schemeClr val="bg1"/>
                  </a:solidFill>
                  <a:latin typeface="Segoe Semibold" pitchFamily="34" charset="0"/>
                  <a:cs typeface="Segoe UI" pitchFamily="34" charset="0"/>
                  <a:sym typeface="Wingdings" pitchFamily="2" charset="2"/>
                </a:rPr>
                <a:t>Project 2013</a:t>
              </a:r>
              <a:endParaRPr lang="en-US" sz="900" b="1" kern="0" dirty="0">
                <a:solidFill>
                  <a:schemeClr val="bg1"/>
                </a:solidFill>
                <a:latin typeface="Segoe Semibold" pitchFamily="34" charset="0"/>
              </a:endParaRPr>
            </a:p>
          </p:txBody>
        </p:sp>
        <p:pic>
          <p:nvPicPr>
            <p:cNvPr id="57" name="Picture 6" descr="C:\Users\hannahr\Dropbox\MOD Servers Metro Icon Library\victor melniciuc\PNGs\Icons_Infrastructure-05.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0480550" y="875923"/>
              <a:ext cx="1817339" cy="181686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C:\Users\petern\Desktop\Design Stuff\Icons\Microsoft logos\Ofc365_Wht_D_rgb.png"/>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01685" y="1760317"/>
              <a:ext cx="1136327" cy="3934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6957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fade">
                                      <p:cBhvr>
                                        <p:cTn id="15" dur="1000"/>
                                        <p:tgtEl>
                                          <p:spTgt spid="1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1000"/>
                                        <p:tgtEl>
                                          <p:spTgt spid="12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fade">
                                      <p:cBhvr>
                                        <p:cTn id="28" dur="1000"/>
                                        <p:tgtEl>
                                          <p:spTgt spid="1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1000"/>
                                        <p:tgtEl>
                                          <p:spTgt spid="122"/>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36" grpId="0"/>
      <p:bldP spid="1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rmAutofit fontScale="90000"/>
          </a:bodyPr>
          <a:lstStyle/>
          <a:p>
            <a:r>
              <a:rPr lang="en-US" altLang="ko-KR" dirty="0" smtClean="0"/>
              <a:t>MS EPM </a:t>
            </a:r>
            <a:r>
              <a:rPr lang="ko-KR" altLang="en-US" dirty="0" smtClean="0"/>
              <a:t>솔루션 구성</a:t>
            </a:r>
            <a:endParaRPr lang="ko-KR" altLang="en-US" dirty="0"/>
          </a:p>
        </p:txBody>
      </p:sp>
      <p:pic>
        <p:nvPicPr>
          <p:cNvPr id="5" name="Picture 7" descr="C:\Program Files\Microsoft Resource DVD Artwork\DVD_ART\Artwork_Imagery\Shapes and Graphics\Arrows - arrow\Straight\up blue arrow up.png"/>
          <p:cNvPicPr>
            <a:picLocks noChangeAspect="1" noChangeArrowheads="1"/>
          </p:cNvPicPr>
          <p:nvPr/>
        </p:nvPicPr>
        <p:blipFill>
          <a:blip r:embed="rId2" cstate="print">
            <a:lum bright="100000" contrast="10000"/>
          </a:blip>
          <a:srcRect/>
          <a:stretch>
            <a:fillRect/>
          </a:stretch>
        </p:blipFill>
        <p:spPr bwMode="auto">
          <a:xfrm flipH="1" flipV="1">
            <a:off x="7282089" y="3069325"/>
            <a:ext cx="971296" cy="826956"/>
          </a:xfrm>
          <a:prstGeom prst="rect">
            <a:avLst/>
          </a:prstGeom>
          <a:noFill/>
        </p:spPr>
      </p:pic>
      <p:pic>
        <p:nvPicPr>
          <p:cNvPr id="6" name="Picture 7" descr="C:\Program Files\Microsoft Resource DVD Artwork\DVD_ART\Artwork_Imagery\Shapes and Graphics\Arrows - arrow\Straight\up blue arrow up.png"/>
          <p:cNvPicPr>
            <a:picLocks noChangeAspect="1" noChangeArrowheads="1"/>
          </p:cNvPicPr>
          <p:nvPr/>
        </p:nvPicPr>
        <p:blipFill>
          <a:blip r:embed="rId2" cstate="print">
            <a:lum bright="100000" contrast="10000"/>
          </a:blip>
          <a:srcRect/>
          <a:stretch>
            <a:fillRect/>
          </a:stretch>
        </p:blipFill>
        <p:spPr bwMode="auto">
          <a:xfrm rot="10800000" flipH="1" flipV="1">
            <a:off x="7282089" y="3896281"/>
            <a:ext cx="971296" cy="826956"/>
          </a:xfrm>
          <a:prstGeom prst="rect">
            <a:avLst/>
          </a:prstGeom>
          <a:noFill/>
        </p:spPr>
      </p:pic>
      <p:pic>
        <p:nvPicPr>
          <p:cNvPr id="7" name="Picture 7" descr="C:\Program Files\Microsoft Resource DVD Artwork\DVD_ART\Artwork_Imagery\Shapes and Graphics\Arrows - arrow\Straight\up blue arrow up.png"/>
          <p:cNvPicPr>
            <a:picLocks noChangeAspect="1" noChangeArrowheads="1"/>
          </p:cNvPicPr>
          <p:nvPr/>
        </p:nvPicPr>
        <p:blipFill>
          <a:blip r:embed="rId2" cstate="print">
            <a:lum bright="100000" contrast="10000"/>
          </a:blip>
          <a:srcRect/>
          <a:stretch>
            <a:fillRect/>
          </a:stretch>
        </p:blipFill>
        <p:spPr bwMode="auto">
          <a:xfrm flipH="1" flipV="1">
            <a:off x="741589" y="3069325"/>
            <a:ext cx="971296" cy="826956"/>
          </a:xfrm>
          <a:prstGeom prst="rect">
            <a:avLst/>
          </a:prstGeom>
          <a:noFill/>
        </p:spPr>
      </p:pic>
      <p:pic>
        <p:nvPicPr>
          <p:cNvPr id="8" name="Picture 7" descr="C:\Program Files\Microsoft Resource DVD Artwork\DVD_ART\Artwork_Imagery\Shapes and Graphics\Arrows - arrow\Straight\up blue arrow up.png"/>
          <p:cNvPicPr>
            <a:picLocks noChangeAspect="1" noChangeArrowheads="1"/>
          </p:cNvPicPr>
          <p:nvPr/>
        </p:nvPicPr>
        <p:blipFill>
          <a:blip r:embed="rId2" cstate="print">
            <a:lum bright="100000" contrast="10000"/>
          </a:blip>
          <a:srcRect/>
          <a:stretch>
            <a:fillRect/>
          </a:stretch>
        </p:blipFill>
        <p:spPr bwMode="auto">
          <a:xfrm rot="10800000" flipH="1" flipV="1">
            <a:off x="741589" y="3896281"/>
            <a:ext cx="971296" cy="826956"/>
          </a:xfrm>
          <a:prstGeom prst="rect">
            <a:avLst/>
          </a:prstGeom>
          <a:noFill/>
        </p:spPr>
      </p:pic>
      <p:sp>
        <p:nvSpPr>
          <p:cNvPr id="9" name="Flowchart: Magnetic Disk 166"/>
          <p:cNvSpPr/>
          <p:nvPr/>
        </p:nvSpPr>
        <p:spPr bwMode="auto">
          <a:xfrm>
            <a:off x="910316" y="2219881"/>
            <a:ext cx="7162800" cy="3581400"/>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vert="horz" wrap="square" lIns="91440" tIns="45720" rIns="91440" bIns="45720" numCol="1" rtlCol="0" anchor="ctr" anchorCtr="0" compatLnSpc="1">
            <a:prstTxWarp prst="textNoShape">
              <a:avLst/>
            </a:prstTxWarp>
          </a:bodyPr>
          <a:lstStyle/>
          <a:p>
            <a:pPr marR="0" lvl="0" indent="0" defTabSz="1097280" fontAlgn="base">
              <a:lnSpc>
                <a:spcPts val="3200"/>
              </a:lnSpc>
              <a:spcBef>
                <a:spcPct val="0"/>
              </a:spcBef>
              <a:spcAft>
                <a:spcPct val="0"/>
              </a:spcAft>
              <a:buClr>
                <a:srgbClr val="F3AF35"/>
              </a:buClr>
              <a:buSzPct val="85000"/>
              <a:buFontTx/>
              <a:buNone/>
              <a:tabLst/>
              <a:defRPr/>
            </a:pPr>
            <a:endParaRPr lang="en-US" altLang="zh-CN" sz="2200" dirty="0" smtClean="0">
              <a:latin typeface="맑은 고딕" pitchFamily="50" charset="-127"/>
              <a:ea typeface="맑은 고딕" pitchFamily="50" charset="-127"/>
            </a:endParaRPr>
          </a:p>
        </p:txBody>
      </p:sp>
      <p:sp>
        <p:nvSpPr>
          <p:cNvPr id="10" name="Flowchart: Magnetic Disk 167"/>
          <p:cNvSpPr/>
          <p:nvPr/>
        </p:nvSpPr>
        <p:spPr bwMode="auto">
          <a:xfrm>
            <a:off x="910316" y="3285125"/>
            <a:ext cx="7162800" cy="2516155"/>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vert="horz" wrap="square" lIns="91440" tIns="45720" rIns="91440" bIns="45720" numCol="1" rtlCol="0" anchor="ctr" anchorCtr="0" compatLnSpc="1">
            <a:prstTxWarp prst="textNoShape">
              <a:avLst/>
            </a:prstTxWarp>
          </a:bodyPr>
          <a:lstStyle/>
          <a:p>
            <a:pPr marR="0" lvl="0" indent="0" defTabSz="1097280" fontAlgn="base">
              <a:lnSpc>
                <a:spcPts val="3200"/>
              </a:lnSpc>
              <a:spcBef>
                <a:spcPct val="0"/>
              </a:spcBef>
              <a:spcAft>
                <a:spcPct val="0"/>
              </a:spcAft>
              <a:buClr>
                <a:srgbClr val="F3AF35"/>
              </a:buClr>
              <a:buSzPct val="85000"/>
              <a:buFontTx/>
              <a:buNone/>
              <a:tabLst/>
              <a:defRPr/>
            </a:pPr>
            <a:endParaRPr lang="en-US" altLang="zh-CN" sz="2200" dirty="0" smtClean="0">
              <a:latin typeface="맑은 고딕" pitchFamily="50" charset="-127"/>
              <a:ea typeface="맑은 고딕" pitchFamily="50" charset="-127"/>
            </a:endParaRPr>
          </a:p>
        </p:txBody>
      </p:sp>
      <p:grpSp>
        <p:nvGrpSpPr>
          <p:cNvPr id="11" name="Group 60"/>
          <p:cNvGrpSpPr/>
          <p:nvPr/>
        </p:nvGrpSpPr>
        <p:grpSpPr>
          <a:xfrm>
            <a:off x="834116" y="4239181"/>
            <a:ext cx="7315200" cy="1665116"/>
            <a:chOff x="2436812" y="4724400"/>
            <a:chExt cx="7315200" cy="1665116"/>
          </a:xfrm>
        </p:grpSpPr>
        <p:grpSp>
          <p:nvGrpSpPr>
            <p:cNvPr id="12" name="Group 35"/>
            <p:cNvGrpSpPr/>
            <p:nvPr/>
          </p:nvGrpSpPr>
          <p:grpSpPr>
            <a:xfrm>
              <a:off x="2536974" y="4724400"/>
              <a:ext cx="7114877" cy="1665116"/>
              <a:chOff x="7184158" y="4022479"/>
              <a:chExt cx="5161306" cy="1207916"/>
            </a:xfrm>
          </p:grpSpPr>
          <p:pic>
            <p:nvPicPr>
              <p:cNvPr id="21" name="Picture 2" descr="C:\Users\maryfj\Desktop\DVD_ART35\Artwork_Imagery\Shapes\Glows\white oval shaped glow.png"/>
              <p:cNvPicPr>
                <a:picLocks noChangeAspect="1" noChangeArrowheads="1"/>
              </p:cNvPicPr>
              <p:nvPr/>
            </p:nvPicPr>
            <p:blipFill>
              <a:blip r:embed="rId3" cstate="print"/>
              <a:srcRect/>
              <a:stretch>
                <a:fillRect/>
              </a:stretch>
            </p:blipFill>
            <p:spPr bwMode="auto">
              <a:xfrm>
                <a:off x="7403302" y="4022479"/>
                <a:ext cx="4672383" cy="1207916"/>
              </a:xfrm>
              <a:prstGeom prst="rect">
                <a:avLst/>
              </a:prstGeom>
              <a:noFill/>
              <a:ln>
                <a:noFill/>
              </a:ln>
            </p:spPr>
          </p:pic>
          <p:sp>
            <p:nvSpPr>
              <p:cNvPr id="22"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marR="0" lvl="0" indent="0" algn="ctr" defTabSz="914400" fontAlgn="base">
                  <a:lnSpc>
                    <a:spcPct val="70000"/>
                  </a:lnSpc>
                  <a:spcBef>
                    <a:spcPct val="0"/>
                  </a:spcBef>
                  <a:spcAft>
                    <a:spcPct val="0"/>
                  </a:spcAft>
                  <a:buClrTx/>
                  <a:buSzTx/>
                  <a:buFontTx/>
                  <a:buNone/>
                  <a:tabLst/>
                  <a:defRPr/>
                </a:pPr>
                <a:endParaRPr lang="en-US" sz="2000" dirty="0">
                  <a:solidFill>
                    <a:srgbClr val="FFFFFF"/>
                  </a:solidFill>
                </a:endParaRPr>
              </a:p>
            </p:txBody>
          </p:sp>
        </p:grpSp>
        <p:pic>
          <p:nvPicPr>
            <p:cNvPr id="13" name="Picture 2" descr="\\SERVER3\Restrict\FTP_Root\Clients\White_Whale\2-20070_TAP_Airlift\Art\6-star pie cuts.png"/>
            <p:cNvPicPr>
              <a:picLocks noChangeAspect="1" noChangeArrowheads="1"/>
            </p:cNvPicPr>
            <p:nvPr/>
          </p:nvPicPr>
          <p:blipFill>
            <a:blip r:embed="rId4" cstate="print">
              <a:grayscl/>
            </a:blip>
            <a:stretch>
              <a:fillRect/>
            </a:stretch>
          </p:blipFill>
          <p:spPr bwMode="auto">
            <a:xfrm rot="5400000">
              <a:off x="5332413" y="1828801"/>
              <a:ext cx="1523998" cy="7315200"/>
            </a:xfrm>
            <a:prstGeom prst="rect">
              <a:avLst/>
            </a:prstGeom>
            <a:noFill/>
          </p:spPr>
        </p:pic>
        <p:sp>
          <p:nvSpPr>
            <p:cNvPr id="14" name="Rectangle 171"/>
            <p:cNvSpPr/>
            <p:nvPr/>
          </p:nvSpPr>
          <p:spPr>
            <a:xfrm>
              <a:off x="7666036" y="5029200"/>
              <a:ext cx="2085975" cy="323165"/>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ko-KR" altLang="en-US" sz="1400" b="1" i="1" dirty="0" smtClean="0">
                  <a:ln w="9525" cmpd="sng">
                    <a:noFill/>
                    <a:prstDash val="solid"/>
                  </a:ln>
                  <a:effectLst>
                    <a:glow rad="228600">
                      <a:srgbClr val="FFFFFF"/>
                    </a:glow>
                  </a:effectLst>
                  <a:latin typeface="맑은 고딕" pitchFamily="50" charset="-127"/>
                  <a:ea typeface="맑은 고딕" pitchFamily="50" charset="-127"/>
                </a:rPr>
                <a:t>개발 팀 커뮤니티 </a:t>
              </a:r>
              <a:r>
                <a:rPr lang="en-US" altLang="ko-KR" sz="1400" b="1" i="1" dirty="0" smtClean="0">
                  <a:ln w="9525" cmpd="sng">
                    <a:noFill/>
                    <a:prstDash val="solid"/>
                  </a:ln>
                  <a:effectLst>
                    <a:glow rad="228600">
                      <a:srgbClr val="FFFFFF"/>
                    </a:glow>
                  </a:effectLst>
                  <a:latin typeface="맑은 고딕" pitchFamily="50" charset="-127"/>
                  <a:ea typeface="맑은 고딕" pitchFamily="50" charset="-127"/>
                </a:rPr>
                <a:t>&amp; </a:t>
              </a:r>
              <a:r>
                <a:rPr lang="ko-KR" altLang="en-US" sz="1400" b="1" i="1" dirty="0" err="1" smtClean="0">
                  <a:ln w="9525" cmpd="sng">
                    <a:noFill/>
                    <a:prstDash val="solid"/>
                  </a:ln>
                  <a:effectLst>
                    <a:glow rad="228600">
                      <a:srgbClr val="FFFFFF"/>
                    </a:glow>
                  </a:effectLst>
                  <a:latin typeface="맑은 고딕" pitchFamily="50" charset="-127"/>
                  <a:ea typeface="맑은 고딕" pitchFamily="50" charset="-127"/>
                </a:rPr>
                <a:t>팀사이트</a:t>
              </a:r>
              <a:endParaRPr lang="en-US" sz="1400" b="1" i="1" dirty="0">
                <a:ln w="9525" cmpd="sng">
                  <a:noFill/>
                  <a:prstDash val="solid"/>
                </a:ln>
                <a:effectLst>
                  <a:glow rad="228600">
                    <a:srgbClr val="FFFFFF"/>
                  </a:glow>
                </a:effectLst>
                <a:latin typeface="맑은 고딕" pitchFamily="50" charset="-127"/>
                <a:ea typeface="맑은 고딕" pitchFamily="50" charset="-127"/>
              </a:endParaRPr>
            </a:p>
          </p:txBody>
        </p:sp>
        <p:sp>
          <p:nvSpPr>
            <p:cNvPr id="15" name="Rectangle 172"/>
            <p:cNvSpPr/>
            <p:nvPr/>
          </p:nvSpPr>
          <p:spPr>
            <a:xfrm>
              <a:off x="5385732" y="5943600"/>
              <a:ext cx="1417360" cy="161583"/>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altLang="ko-KR" sz="1400" b="1" i="1" dirty="0" smtClean="0">
                  <a:ln w="9525" cmpd="sng">
                    <a:noFill/>
                    <a:prstDash val="solid"/>
                  </a:ln>
                  <a:effectLst>
                    <a:glow rad="228600">
                      <a:srgbClr val="FFFFFF"/>
                    </a:glow>
                  </a:effectLst>
                  <a:latin typeface="맑은 고딕" pitchFamily="50" charset="-127"/>
                  <a:ea typeface="맑은 고딕" pitchFamily="50" charset="-127"/>
                </a:rPr>
                <a:t>Enterprise </a:t>
              </a:r>
              <a:r>
                <a:rPr lang="ko-KR" altLang="en-US" sz="1400" b="1" i="1" dirty="0" smtClean="0">
                  <a:ln w="9525" cmpd="sng">
                    <a:noFill/>
                    <a:prstDash val="solid"/>
                  </a:ln>
                  <a:effectLst>
                    <a:glow rad="228600">
                      <a:srgbClr val="FFFFFF"/>
                    </a:glow>
                  </a:effectLst>
                  <a:latin typeface="맑은 고딕" pitchFamily="50" charset="-127"/>
                  <a:ea typeface="맑은 고딕" pitchFamily="50" charset="-127"/>
                </a:rPr>
                <a:t>검색</a:t>
              </a:r>
              <a:endParaRPr lang="en-US" sz="1400" b="1" i="1" dirty="0">
                <a:ln w="9525" cmpd="sng">
                  <a:noFill/>
                  <a:prstDash val="solid"/>
                </a:ln>
                <a:effectLst>
                  <a:glow rad="228600">
                    <a:srgbClr val="FFFFFF"/>
                  </a:glow>
                </a:effectLst>
                <a:latin typeface="맑은 고딕" pitchFamily="50" charset="-127"/>
                <a:ea typeface="맑은 고딕" pitchFamily="50" charset="-127"/>
              </a:endParaRPr>
            </a:p>
          </p:txBody>
        </p:sp>
        <p:sp>
          <p:nvSpPr>
            <p:cNvPr id="16" name="Rectangle 173"/>
            <p:cNvSpPr/>
            <p:nvPr/>
          </p:nvSpPr>
          <p:spPr>
            <a:xfrm>
              <a:off x="2970212" y="5029200"/>
              <a:ext cx="1550406" cy="323165"/>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ko-KR" altLang="en-US" sz="1400" b="1" i="1" dirty="0" smtClean="0">
                  <a:ln w="9525" cmpd="sng">
                    <a:noFill/>
                    <a:prstDash val="solid"/>
                  </a:ln>
                  <a:effectLst>
                    <a:glow rad="228600">
                      <a:srgbClr val="FFFFFF"/>
                    </a:glow>
                  </a:effectLst>
                  <a:latin typeface="맑은 고딕" pitchFamily="50" charset="-127"/>
                  <a:ea typeface="맑은 고딕" pitchFamily="50" charset="-127"/>
                </a:rPr>
                <a:t>사이트 구성</a:t>
              </a:r>
              <a:endParaRPr lang="en-US" altLang="ko-KR" sz="1400" b="1" i="1" dirty="0" smtClean="0">
                <a:ln w="9525" cmpd="sng">
                  <a:noFill/>
                  <a:prstDash val="solid"/>
                </a:ln>
                <a:effectLst>
                  <a:glow rad="228600">
                    <a:srgbClr val="FFFFFF"/>
                  </a:glow>
                </a:effectLst>
                <a:latin typeface="맑은 고딕" pitchFamily="50" charset="-127"/>
                <a:ea typeface="맑은 고딕" pitchFamily="50" charset="-127"/>
              </a:endParaRPr>
            </a:p>
            <a:p>
              <a:pPr algn="ctr" defTabSz="1096919" fontAlgn="base">
                <a:lnSpc>
                  <a:spcPct val="75000"/>
                </a:lnSpc>
                <a:spcBef>
                  <a:spcPct val="0"/>
                </a:spcBef>
                <a:spcAft>
                  <a:spcPct val="0"/>
                </a:spcAft>
                <a:defRPr/>
              </a:pPr>
              <a:r>
                <a:rPr lang="ko-KR" altLang="en-US" sz="1400" b="1" i="1" dirty="0" smtClean="0">
                  <a:ln w="9525" cmpd="sng">
                    <a:noFill/>
                    <a:prstDash val="solid"/>
                  </a:ln>
                  <a:effectLst>
                    <a:glow rad="228600">
                      <a:srgbClr val="FFFFFF"/>
                    </a:glow>
                  </a:effectLst>
                  <a:latin typeface="맑은 고딕" pitchFamily="50" charset="-127"/>
                  <a:ea typeface="맑은 고딕" pitchFamily="50" charset="-127"/>
                </a:rPr>
                <a:t>및 운용</a:t>
              </a:r>
              <a:endParaRPr lang="en-US" sz="1400" b="1" i="1" dirty="0">
                <a:ln w="9525" cmpd="sng">
                  <a:noFill/>
                  <a:prstDash val="solid"/>
                </a:ln>
                <a:effectLst>
                  <a:glow rad="228600">
                    <a:srgbClr val="FFFFFF"/>
                  </a:glow>
                </a:effectLst>
                <a:latin typeface="맑은 고딕" pitchFamily="50" charset="-127"/>
                <a:ea typeface="맑은 고딕" pitchFamily="50" charset="-127"/>
              </a:endParaRPr>
            </a:p>
          </p:txBody>
        </p:sp>
        <p:sp>
          <p:nvSpPr>
            <p:cNvPr id="17" name="Rectangle 174"/>
            <p:cNvSpPr/>
            <p:nvPr/>
          </p:nvSpPr>
          <p:spPr>
            <a:xfrm>
              <a:off x="7366027" y="5784721"/>
              <a:ext cx="1932869" cy="161583"/>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ko-KR" altLang="en-US" sz="1400" b="1" i="1" dirty="0" smtClean="0">
                  <a:ln w="9525" cmpd="sng">
                    <a:noFill/>
                    <a:prstDash val="solid"/>
                  </a:ln>
                  <a:effectLst>
                    <a:glow rad="228600">
                      <a:srgbClr val="FFFFFF"/>
                    </a:glow>
                  </a:effectLst>
                  <a:latin typeface="맑은 고딕" pitchFamily="50" charset="-127"/>
                  <a:ea typeface="맑은 고딕" pitchFamily="50" charset="-127"/>
                </a:rPr>
                <a:t>개발 산출물 저장소</a:t>
              </a:r>
              <a:endParaRPr lang="en-US" sz="1400" b="1" i="1" dirty="0">
                <a:ln w="9525" cmpd="sng">
                  <a:noFill/>
                  <a:prstDash val="solid"/>
                </a:ln>
                <a:effectLst>
                  <a:glow rad="228600">
                    <a:srgbClr val="FFFFFF"/>
                  </a:glow>
                </a:effectLst>
                <a:latin typeface="맑은 고딕" pitchFamily="50" charset="-127"/>
                <a:ea typeface="맑은 고딕" pitchFamily="50" charset="-127"/>
              </a:endParaRPr>
            </a:p>
          </p:txBody>
        </p:sp>
        <p:sp>
          <p:nvSpPr>
            <p:cNvPr id="18" name="Rectangle 175"/>
            <p:cNvSpPr/>
            <p:nvPr/>
          </p:nvSpPr>
          <p:spPr>
            <a:xfrm>
              <a:off x="2974296" y="5676900"/>
              <a:ext cx="1371600" cy="323165"/>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altLang="ko-KR" sz="1400" b="1" i="1" dirty="0" smtClean="0">
                  <a:ln w="9525" cmpd="sng">
                    <a:noFill/>
                    <a:prstDash val="solid"/>
                  </a:ln>
                  <a:effectLst>
                    <a:glow rad="228600">
                      <a:srgbClr val="FFFFFF"/>
                    </a:glow>
                  </a:effectLst>
                  <a:latin typeface="맑은 고딕" pitchFamily="50" charset="-127"/>
                  <a:ea typeface="맑은 고딕" pitchFamily="50" charset="-127"/>
                </a:rPr>
                <a:t>Business</a:t>
              </a:r>
            </a:p>
            <a:p>
              <a:pPr algn="ctr" defTabSz="1096919" fontAlgn="base">
                <a:lnSpc>
                  <a:spcPct val="75000"/>
                </a:lnSpc>
                <a:spcBef>
                  <a:spcPct val="0"/>
                </a:spcBef>
                <a:spcAft>
                  <a:spcPct val="0"/>
                </a:spcAft>
                <a:defRPr/>
              </a:pPr>
              <a:r>
                <a:rPr lang="en-US" sz="1400" b="1" i="1" dirty="0" smtClean="0">
                  <a:ln w="9525" cmpd="sng">
                    <a:noFill/>
                    <a:prstDash val="solid"/>
                  </a:ln>
                  <a:effectLst>
                    <a:glow rad="228600">
                      <a:srgbClr val="FFFFFF"/>
                    </a:glow>
                  </a:effectLst>
                  <a:latin typeface="맑은 고딕" pitchFamily="50" charset="-127"/>
                  <a:ea typeface="맑은 고딕" pitchFamily="50" charset="-127"/>
                </a:rPr>
                <a:t>Intelligence</a:t>
              </a:r>
              <a:endParaRPr lang="en-US" sz="1400" b="1" i="1" dirty="0">
                <a:ln w="9525" cmpd="sng">
                  <a:noFill/>
                  <a:prstDash val="solid"/>
                </a:ln>
                <a:effectLst>
                  <a:glow rad="228600">
                    <a:srgbClr val="FFFFFF"/>
                  </a:glow>
                </a:effectLst>
                <a:latin typeface="맑은 고딕" pitchFamily="50" charset="-127"/>
                <a:ea typeface="맑은 고딕" pitchFamily="50" charset="-127"/>
              </a:endParaRPr>
            </a:p>
          </p:txBody>
        </p:sp>
        <p:pic>
          <p:nvPicPr>
            <p:cNvPr id="19" name="Picture 2" descr="C:\Users\maryfj\Desktop\DVD_ART35\Artwork_Imagery\Shapes\Glows\white oval shaped glow.png"/>
            <p:cNvPicPr>
              <a:picLocks noChangeAspect="1" noChangeArrowheads="1"/>
            </p:cNvPicPr>
            <p:nvPr/>
          </p:nvPicPr>
          <p:blipFill>
            <a:blip r:embed="rId3" cstate="print"/>
            <a:srcRect/>
            <a:stretch>
              <a:fillRect/>
            </a:stretch>
          </p:blipFill>
          <p:spPr bwMode="auto">
            <a:xfrm>
              <a:off x="4122737" y="4981575"/>
              <a:ext cx="3886200" cy="914400"/>
            </a:xfrm>
            <a:prstGeom prst="rect">
              <a:avLst/>
            </a:prstGeom>
            <a:noFill/>
            <a:ln>
              <a:noFill/>
            </a:ln>
          </p:spPr>
        </p:pic>
        <p:sp>
          <p:nvSpPr>
            <p:cNvPr id="20" name="Rectangle 177"/>
            <p:cNvSpPr/>
            <p:nvPr/>
          </p:nvSpPr>
          <p:spPr>
            <a:xfrm>
              <a:off x="5385733" y="4800600"/>
              <a:ext cx="1417359" cy="323165"/>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ko-KR" altLang="en-US" sz="1400" b="1" i="1" dirty="0" smtClean="0">
                  <a:ln w="9525" cmpd="sng">
                    <a:noFill/>
                    <a:prstDash val="solid"/>
                  </a:ln>
                  <a:effectLst>
                    <a:glow rad="228600">
                      <a:srgbClr val="FFFFFF"/>
                    </a:glow>
                  </a:effectLst>
                  <a:latin typeface="맑은 고딕" pitchFamily="50" charset="-127"/>
                  <a:ea typeface="맑은 고딕" pitchFamily="50" charset="-127"/>
                </a:rPr>
                <a:t>프로젝트 관련</a:t>
              </a:r>
              <a:endParaRPr lang="en-US" altLang="ko-KR" sz="1400" b="1" i="1" dirty="0" smtClean="0">
                <a:ln w="9525" cmpd="sng">
                  <a:noFill/>
                  <a:prstDash val="solid"/>
                </a:ln>
                <a:effectLst>
                  <a:glow rad="228600">
                    <a:srgbClr val="FFFFFF"/>
                  </a:glow>
                </a:effectLst>
                <a:latin typeface="맑은 고딕" pitchFamily="50" charset="-127"/>
                <a:ea typeface="맑은 고딕" pitchFamily="50" charset="-127"/>
              </a:endParaRPr>
            </a:p>
            <a:p>
              <a:pPr algn="ctr" defTabSz="1096919" fontAlgn="base">
                <a:lnSpc>
                  <a:spcPct val="75000"/>
                </a:lnSpc>
                <a:spcBef>
                  <a:spcPct val="0"/>
                </a:spcBef>
                <a:spcAft>
                  <a:spcPct val="0"/>
                </a:spcAft>
                <a:defRPr/>
              </a:pPr>
              <a:r>
                <a:rPr lang="ko-KR" altLang="en-US" sz="1400" b="1" i="1" dirty="0" smtClean="0">
                  <a:ln w="9525" cmpd="sng">
                    <a:noFill/>
                    <a:prstDash val="solid"/>
                  </a:ln>
                  <a:effectLst>
                    <a:glow rad="228600">
                      <a:srgbClr val="FFFFFF"/>
                    </a:glow>
                  </a:effectLst>
                  <a:latin typeface="맑은 고딕" pitchFamily="50" charset="-127"/>
                  <a:ea typeface="맑은 고딕" pitchFamily="50" charset="-127"/>
                </a:rPr>
                <a:t>포탈</a:t>
              </a:r>
              <a:endParaRPr lang="en-US" sz="1400" b="1" i="1" dirty="0">
                <a:ln w="9525" cmpd="sng">
                  <a:noFill/>
                  <a:prstDash val="solid"/>
                </a:ln>
                <a:effectLst>
                  <a:glow rad="228600">
                    <a:srgbClr val="FFFFFF"/>
                  </a:glow>
                </a:effectLst>
                <a:latin typeface="맑은 고딕" pitchFamily="50" charset="-127"/>
                <a:ea typeface="맑은 고딕" pitchFamily="50" charset="-127"/>
              </a:endParaRPr>
            </a:p>
          </p:txBody>
        </p:sp>
      </p:grpSp>
      <p:grpSp>
        <p:nvGrpSpPr>
          <p:cNvPr id="23" name="Group 58"/>
          <p:cNvGrpSpPr/>
          <p:nvPr/>
        </p:nvGrpSpPr>
        <p:grpSpPr>
          <a:xfrm>
            <a:off x="834116" y="1762681"/>
            <a:ext cx="7315200" cy="1728189"/>
            <a:chOff x="2589212" y="4813727"/>
            <a:chExt cx="7315200" cy="1728189"/>
          </a:xfrm>
        </p:grpSpPr>
        <p:grpSp>
          <p:nvGrpSpPr>
            <p:cNvPr id="24" name="Group 47"/>
            <p:cNvGrpSpPr/>
            <p:nvPr/>
          </p:nvGrpSpPr>
          <p:grpSpPr>
            <a:xfrm>
              <a:off x="2689374" y="4876800"/>
              <a:ext cx="7114877" cy="1665116"/>
              <a:chOff x="7184158" y="4022479"/>
              <a:chExt cx="5161306" cy="1207916"/>
            </a:xfrm>
          </p:grpSpPr>
          <p:pic>
            <p:nvPicPr>
              <p:cNvPr id="33" name="Picture 2" descr="C:\Users\maryfj\Desktop\DVD_ART35\Artwork_Imagery\Shapes\Glows\white oval shaped glow.png"/>
              <p:cNvPicPr>
                <a:picLocks noChangeAspect="1" noChangeArrowheads="1"/>
              </p:cNvPicPr>
              <p:nvPr/>
            </p:nvPicPr>
            <p:blipFill>
              <a:blip r:embed="rId3" cstate="print"/>
              <a:srcRect/>
              <a:stretch>
                <a:fillRect/>
              </a:stretch>
            </p:blipFill>
            <p:spPr bwMode="auto">
              <a:xfrm>
                <a:off x="7403302" y="4022479"/>
                <a:ext cx="4672383" cy="1207916"/>
              </a:xfrm>
              <a:prstGeom prst="rect">
                <a:avLst/>
              </a:prstGeom>
              <a:noFill/>
              <a:ln>
                <a:noFill/>
              </a:ln>
            </p:spPr>
          </p:pic>
          <p:sp>
            <p:nvSpPr>
              <p:cNvPr id="34"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0">
                    <a:srgbClr val="D6B19C"/>
                  </a:gs>
                  <a:gs pos="30000">
                    <a:srgbClr val="D49E6C"/>
                  </a:gs>
                  <a:gs pos="70000">
                    <a:srgbClr val="A65528"/>
                  </a:gs>
                  <a:gs pos="100000">
                    <a:srgbClr val="663012"/>
                  </a:gs>
                </a:gsLst>
                <a:lin ang="16200000" scaled="0"/>
              </a:gradFill>
              <a:ln>
                <a:noFill/>
                <a:headEnd type="none" w="med" len="med"/>
                <a:tailEnd type="none" w="med" len="med"/>
              </a:ln>
              <a:effectLst>
                <a:outerShdw blurRad="215900" dist="38100" dir="5400000" algn="t" rotWithShape="0">
                  <a:prstClr val="black"/>
                </a:outerShdw>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lnSpc>
                    <a:spcPct val="70000"/>
                  </a:lnSpc>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맑은 고딕" pitchFamily="50" charset="-127"/>
                  <a:ea typeface="맑은 고딕" pitchFamily="50" charset="-127"/>
                </a:endParaRPr>
              </a:p>
            </p:txBody>
          </p:sp>
        </p:grpSp>
        <p:pic>
          <p:nvPicPr>
            <p:cNvPr id="25" name="Picture 2" descr="\\SERVER3\Restrict\FTP_Root\Clients\White_Whale\2-20070_TAP_Airlift\Art\6-star pie cuts.png"/>
            <p:cNvPicPr>
              <a:picLocks noChangeAspect="1" noChangeArrowheads="1"/>
            </p:cNvPicPr>
            <p:nvPr/>
          </p:nvPicPr>
          <p:blipFill>
            <a:blip r:embed="rId4" cstate="print">
              <a:grayscl/>
            </a:blip>
            <a:stretch>
              <a:fillRect/>
            </a:stretch>
          </p:blipFill>
          <p:spPr bwMode="auto">
            <a:xfrm rot="5400000">
              <a:off x="5484813" y="1981201"/>
              <a:ext cx="1523998" cy="7315200"/>
            </a:xfrm>
            <a:prstGeom prst="rect">
              <a:avLst/>
            </a:prstGeom>
            <a:noFill/>
          </p:spPr>
        </p:pic>
        <p:sp>
          <p:nvSpPr>
            <p:cNvPr id="26" name="Rectangle 183"/>
            <p:cNvSpPr/>
            <p:nvPr/>
          </p:nvSpPr>
          <p:spPr>
            <a:xfrm>
              <a:off x="8075612" y="5076825"/>
              <a:ext cx="1676400" cy="323165"/>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ko-KR" alt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rPr>
                <a:t>포트폴리오 구성 및 관리</a:t>
              </a:r>
              <a:endParaRPr 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endParaRPr>
            </a:p>
          </p:txBody>
        </p:sp>
        <p:sp>
          <p:nvSpPr>
            <p:cNvPr id="27" name="Rectangle 184"/>
            <p:cNvSpPr/>
            <p:nvPr/>
          </p:nvSpPr>
          <p:spPr>
            <a:xfrm>
              <a:off x="5538132" y="6000750"/>
              <a:ext cx="1550964" cy="161583"/>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ko-KR" alt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rPr>
                <a:t>일정관리</a:t>
              </a:r>
              <a:endParaRPr 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endParaRPr>
            </a:p>
          </p:txBody>
        </p:sp>
        <p:sp>
          <p:nvSpPr>
            <p:cNvPr id="28" name="Rectangle 185"/>
            <p:cNvSpPr/>
            <p:nvPr/>
          </p:nvSpPr>
          <p:spPr>
            <a:xfrm>
              <a:off x="2817812" y="5076825"/>
              <a:ext cx="1550406" cy="323165"/>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rPr>
                <a:t>Dashboard </a:t>
              </a:r>
              <a:r>
                <a:rPr lang="ko-KR" alt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rPr>
                <a:t>및</a:t>
              </a:r>
              <a:endParaRPr 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endParaRPr>
            </a:p>
            <a:p>
              <a:pPr algn="ctr" defTabSz="1096919" fontAlgn="base">
                <a:lnSpc>
                  <a:spcPct val="75000"/>
                </a:lnSpc>
                <a:spcBef>
                  <a:spcPct val="0"/>
                </a:spcBef>
                <a:spcAft>
                  <a:spcPct val="0"/>
                </a:spcAft>
                <a:defRPr/>
              </a:pPr>
              <a:r>
                <a:rPr lang="ko-KR" altLang="en-US" sz="1400" b="1" i="1" dirty="0" err="1"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rPr>
                <a:t>리포팅</a:t>
              </a:r>
              <a:endParaRPr 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endParaRPr>
            </a:p>
          </p:txBody>
        </p:sp>
        <p:sp>
          <p:nvSpPr>
            <p:cNvPr id="29" name="Rectangle 186"/>
            <p:cNvSpPr/>
            <p:nvPr/>
          </p:nvSpPr>
          <p:spPr>
            <a:xfrm>
              <a:off x="7694612" y="5753100"/>
              <a:ext cx="1447800" cy="161583"/>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ko-KR" alt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rPr>
                <a:t>개발 자원관리</a:t>
              </a:r>
              <a:endParaRPr 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endParaRPr>
            </a:p>
          </p:txBody>
        </p:sp>
        <p:sp>
          <p:nvSpPr>
            <p:cNvPr id="30" name="Rectangle 187"/>
            <p:cNvSpPr/>
            <p:nvPr/>
          </p:nvSpPr>
          <p:spPr>
            <a:xfrm>
              <a:off x="3198812" y="5753100"/>
              <a:ext cx="1524000" cy="323165"/>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ko-KR" alt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rPr>
                <a:t>개발팀</a:t>
              </a:r>
              <a:endParaRPr lang="en-US" altLang="ko-KR"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endParaRPr>
            </a:p>
            <a:p>
              <a:pPr algn="ctr" defTabSz="1096919" fontAlgn="base">
                <a:lnSpc>
                  <a:spcPct val="75000"/>
                </a:lnSpc>
                <a:spcBef>
                  <a:spcPct val="0"/>
                </a:spcBef>
                <a:spcAft>
                  <a:spcPct val="0"/>
                </a:spcAft>
                <a:defRPr/>
              </a:pPr>
              <a:r>
                <a:rPr lang="ko-KR" alt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rPr>
                <a:t>협업</a:t>
              </a:r>
              <a:endParaRPr 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endParaRPr>
            </a:p>
          </p:txBody>
        </p:sp>
        <p:pic>
          <p:nvPicPr>
            <p:cNvPr id="31" name="Picture 2" descr="C:\Users\maryfj\Desktop\DVD_ART35\Artwork_Imagery\Shapes\Glows\white oval shaped glow.png"/>
            <p:cNvPicPr>
              <a:picLocks noChangeAspect="1" noChangeArrowheads="1"/>
            </p:cNvPicPr>
            <p:nvPr/>
          </p:nvPicPr>
          <p:blipFill>
            <a:blip r:embed="rId3" cstate="print"/>
            <a:srcRect/>
            <a:stretch>
              <a:fillRect/>
            </a:stretch>
          </p:blipFill>
          <p:spPr bwMode="auto">
            <a:xfrm>
              <a:off x="4275137" y="5133975"/>
              <a:ext cx="3886200" cy="914400"/>
            </a:xfrm>
            <a:prstGeom prst="rect">
              <a:avLst/>
            </a:prstGeom>
            <a:noFill/>
            <a:ln>
              <a:noFill/>
            </a:ln>
          </p:spPr>
        </p:pic>
        <p:sp>
          <p:nvSpPr>
            <p:cNvPr id="32" name="Rectangle 189"/>
            <p:cNvSpPr/>
            <p:nvPr/>
          </p:nvSpPr>
          <p:spPr>
            <a:xfrm>
              <a:off x="5538133" y="4813727"/>
              <a:ext cx="1550963" cy="323165"/>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rgbClr val="CA4C06"/>
                      </a:gs>
                    </a:gsLst>
                    <a:lin ang="16200000" scaled="1"/>
                  </a:gradFill>
                  <a:effectLst>
                    <a:glow rad="228600">
                      <a:srgbClr val="FFFFFF"/>
                    </a:glow>
                  </a:effectLst>
                  <a:latin typeface="맑은 고딕" pitchFamily="50" charset="-127"/>
                  <a:ea typeface="맑은 고딕" pitchFamily="50" charset="-127"/>
                </a:rPr>
                <a:t> Demand Management</a:t>
              </a:r>
            </a:p>
          </p:txBody>
        </p:sp>
      </p:grpSp>
      <p:grpSp>
        <p:nvGrpSpPr>
          <p:cNvPr id="35" name="Group 68"/>
          <p:cNvGrpSpPr/>
          <p:nvPr/>
        </p:nvGrpSpPr>
        <p:grpSpPr>
          <a:xfrm flipH="1">
            <a:off x="2514134" y="5728705"/>
            <a:ext cx="1124102" cy="256027"/>
            <a:chOff x="5564670" y="5538830"/>
            <a:chExt cx="1124102" cy="256027"/>
          </a:xfrm>
        </p:grpSpPr>
        <p:sp>
          <p:nvSpPr>
            <p:cNvPr id="36" name="Oval 193"/>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37" name="Straight Connector 194"/>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195"/>
            <p:cNvCxnSpPr>
              <a:endCxn id="36"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39" name="Group 72"/>
          <p:cNvGrpSpPr/>
          <p:nvPr/>
        </p:nvGrpSpPr>
        <p:grpSpPr>
          <a:xfrm flipV="1">
            <a:off x="5701165" y="1906588"/>
            <a:ext cx="1077532" cy="256027"/>
            <a:chOff x="5564670" y="5538830"/>
            <a:chExt cx="1124102" cy="256027"/>
          </a:xfrm>
        </p:grpSpPr>
        <p:sp>
          <p:nvSpPr>
            <p:cNvPr id="40" name="Oval 19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endParaRPr>
            </a:p>
          </p:txBody>
        </p:sp>
        <p:cxnSp>
          <p:nvCxnSpPr>
            <p:cNvPr id="41" name="Straight Connector 198"/>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199"/>
            <p:cNvCxnSpPr>
              <a:endCxn id="40"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45" name="Rectangle 202"/>
          <p:cNvSpPr/>
          <p:nvPr/>
        </p:nvSpPr>
        <p:spPr>
          <a:xfrm>
            <a:off x="4432295" y="6000690"/>
            <a:ext cx="4483105" cy="400110"/>
          </a:xfrm>
          <a:prstGeom prst="rect">
            <a:avLst/>
          </a:prstGeom>
        </p:spPr>
        <p:txBody>
          <a:bodyPr wrap="square">
            <a:spAutoFit/>
          </a:bodyPr>
          <a:lstStyle/>
          <a:p>
            <a:r>
              <a:rPr lang="ko-KR" altLang="en-US" sz="2000" b="1" i="1" dirty="0" smtClean="0">
                <a:solidFill>
                  <a:srgbClr val="009E49"/>
                </a:solidFill>
                <a:effectLst>
                  <a:outerShdw blurRad="38100" dist="38100" dir="2700000" algn="tl">
                    <a:srgbClr val="000000">
                      <a:alpha val="43137"/>
                    </a:srgbClr>
                  </a:outerShdw>
                </a:effectLst>
              </a:rPr>
              <a:t>웹을 통한 전사 프로젝</a:t>
            </a:r>
            <a:r>
              <a:rPr lang="ko-KR" altLang="en-US" sz="2000" b="1" i="1" dirty="0">
                <a:solidFill>
                  <a:srgbClr val="009E49"/>
                </a:solidFill>
                <a:effectLst>
                  <a:outerShdw blurRad="38100" dist="38100" dir="2700000" algn="tl">
                    <a:srgbClr val="000000">
                      <a:alpha val="43137"/>
                    </a:srgbClr>
                  </a:outerShdw>
                </a:effectLst>
              </a:rPr>
              <a:t>트</a:t>
            </a:r>
            <a:r>
              <a:rPr lang="ko-KR" altLang="en-US" sz="2000" b="1" i="1" dirty="0" smtClean="0">
                <a:solidFill>
                  <a:srgbClr val="009E49"/>
                </a:solidFill>
                <a:effectLst>
                  <a:outerShdw blurRad="38100" dist="38100" dir="2700000" algn="tl">
                    <a:srgbClr val="000000">
                      <a:alpha val="43137"/>
                    </a:srgbClr>
                  </a:outerShdw>
                </a:effectLst>
              </a:rPr>
              <a:t>관리 플랫폼</a:t>
            </a:r>
            <a:endParaRPr lang="en-US" sz="2000" b="1" dirty="0">
              <a:solidFill>
                <a:srgbClr val="009E49"/>
              </a:solidFill>
              <a:effectLst>
                <a:outerShdw blurRad="38100" dist="38100" dir="2700000" algn="tl">
                  <a:srgbClr val="000000">
                    <a:alpha val="43137"/>
                  </a:srgbClr>
                </a:outerShdw>
              </a:effectLst>
            </a:endParaRPr>
          </a:p>
        </p:txBody>
      </p:sp>
      <p:grpSp>
        <p:nvGrpSpPr>
          <p:cNvPr id="49" name="Group 66"/>
          <p:cNvGrpSpPr/>
          <p:nvPr/>
        </p:nvGrpSpPr>
        <p:grpSpPr>
          <a:xfrm flipH="1" flipV="1">
            <a:off x="5558779" y="3858128"/>
            <a:ext cx="874047" cy="256027"/>
            <a:chOff x="5564670" y="5538830"/>
            <a:chExt cx="808862" cy="256027"/>
          </a:xfrm>
        </p:grpSpPr>
        <p:sp>
          <p:nvSpPr>
            <p:cNvPr id="50" name="Oval 20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endParaRPr>
            </a:p>
          </p:txBody>
        </p:sp>
        <p:cxnSp>
          <p:nvCxnSpPr>
            <p:cNvPr id="51" name="Straight Connector 208"/>
            <p:cNvCxnSpPr/>
            <p:nvPr/>
          </p:nvCxnSpPr>
          <p:spPr>
            <a:xfrm>
              <a:off x="5865809" y="5791200"/>
              <a:ext cx="507723"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209"/>
            <p:cNvCxnSpPr>
              <a:endCxn id="50"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7845" y="5804537"/>
            <a:ext cx="2759282" cy="369332"/>
          </a:xfrm>
          <a:prstGeom prst="rect">
            <a:avLst/>
          </a:prstGeom>
          <a:noFill/>
        </p:spPr>
        <p:txBody>
          <a:bodyPr wrap="none" rtlCol="0">
            <a:spAutoFit/>
          </a:bodyPr>
          <a:lstStyle/>
          <a:p>
            <a:r>
              <a:rPr lang="en-US" altLang="ko-KR" b="1" dirty="0" smtClean="0"/>
              <a:t>SharePoint Server 2013</a:t>
            </a:r>
            <a:endParaRPr lang="ko-KR" altLang="en-US" b="1" dirty="0"/>
          </a:p>
        </p:txBody>
      </p:sp>
      <p:sp>
        <p:nvSpPr>
          <p:cNvPr id="55" name="TextBox 54"/>
          <p:cNvSpPr txBox="1"/>
          <p:nvPr/>
        </p:nvSpPr>
        <p:spPr>
          <a:xfrm>
            <a:off x="2916031" y="3667574"/>
            <a:ext cx="2983317" cy="369332"/>
          </a:xfrm>
          <a:prstGeom prst="rect">
            <a:avLst/>
          </a:prstGeom>
          <a:noFill/>
        </p:spPr>
        <p:txBody>
          <a:bodyPr wrap="none" rtlCol="0">
            <a:spAutoFit/>
          </a:bodyPr>
          <a:lstStyle/>
          <a:p>
            <a:r>
              <a:rPr lang="en-US" altLang="ko-KR" b="1" dirty="0" smtClean="0"/>
              <a:t>Project Professional 2013</a:t>
            </a:r>
            <a:endParaRPr lang="ko-KR" altLang="en-US" b="1" dirty="0"/>
          </a:p>
        </p:txBody>
      </p:sp>
      <p:sp>
        <p:nvSpPr>
          <p:cNvPr id="56" name="TextBox 55"/>
          <p:cNvSpPr txBox="1"/>
          <p:nvPr/>
        </p:nvSpPr>
        <p:spPr>
          <a:xfrm>
            <a:off x="5834396" y="1444026"/>
            <a:ext cx="2343334" cy="369332"/>
          </a:xfrm>
          <a:prstGeom prst="rect">
            <a:avLst/>
          </a:prstGeom>
          <a:noFill/>
        </p:spPr>
        <p:txBody>
          <a:bodyPr wrap="none" rtlCol="0">
            <a:spAutoFit/>
          </a:bodyPr>
          <a:lstStyle/>
          <a:p>
            <a:r>
              <a:rPr lang="en-US" altLang="ko-KR" b="1" dirty="0" smtClean="0"/>
              <a:t>Project Server 2013</a:t>
            </a:r>
            <a:endParaRPr lang="ko-KR" altLang="en-US" b="1" dirty="0"/>
          </a:p>
        </p:txBody>
      </p:sp>
    </p:spTree>
    <p:extLst>
      <p:ext uri="{BB962C8B-B14F-4D97-AF65-F5344CB8AC3E}">
        <p14:creationId xmlns:p14="http://schemas.microsoft.com/office/powerpoint/2010/main" val="1762110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2000"/>
                            </p:stCondLst>
                            <p:childTnLst>
                              <p:par>
                                <p:cTn id="20" presetID="6" presetClass="entr" presetSubtype="16"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circle(in)">
                                      <p:cBhvr>
                                        <p:cTn id="22" dur="20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childTnLst>
                                </p:cTn>
                              </p:par>
                              <p:par>
                                <p:cTn id="37" presetID="2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10" presetClass="exit" presetSubtype="0" fill="hold" grpId="0" nodeType="withEffect">
                                  <p:stCondLst>
                                    <p:cond delay="30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4"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Server 2013 Architecture</a:t>
            </a:r>
            <a:endParaRPr lang="en-US" dirty="0"/>
          </a:p>
        </p:txBody>
      </p:sp>
      <p:sp>
        <p:nvSpPr>
          <p:cNvPr id="4" name="AutoShape 2" descr="Project Server architecture"/>
          <p:cNvSpPr>
            <a:spLocks noChangeAspect="1" noChangeArrowheads="1"/>
          </p:cNvSpPr>
          <p:nvPr/>
        </p:nvSpPr>
        <p:spPr bwMode="auto">
          <a:xfrm>
            <a:off x="47638" y="748205"/>
            <a:ext cx="228660" cy="228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3" tIns="34297" rIns="68593" bIns="34297" numCol="1" anchor="t" anchorCtr="0" compatLnSpc="1">
            <a:prstTxWarp prst="textNoShape">
              <a:avLst/>
            </a:prstTxWarp>
          </a:bodyPr>
          <a:lstStyle/>
          <a:p>
            <a:endParaRPr lang="en-US" sz="1350"/>
          </a:p>
        </p:txBody>
      </p:sp>
      <p:sp>
        <p:nvSpPr>
          <p:cNvPr id="5" name="AutoShape 4" descr="Project Server architecture"/>
          <p:cNvSpPr>
            <a:spLocks noChangeAspect="1" noChangeArrowheads="1"/>
          </p:cNvSpPr>
          <p:nvPr/>
        </p:nvSpPr>
        <p:spPr bwMode="auto">
          <a:xfrm>
            <a:off x="161968" y="862536"/>
            <a:ext cx="228660" cy="228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3" tIns="34297" rIns="68593" bIns="34297" numCol="1" anchor="t" anchorCtr="0" compatLnSpc="1">
            <a:prstTxWarp prst="textNoShape">
              <a:avLst/>
            </a:prstTxWarp>
          </a:bodyPr>
          <a:lstStyle/>
          <a:p>
            <a:endParaRPr lang="en-US" sz="1350"/>
          </a:p>
        </p:txBody>
      </p:sp>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4278" y="1091196"/>
            <a:ext cx="6947122" cy="533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404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3" name="내용 개체 틀 9"/>
          <p:cNvSpPr txBox="1">
            <a:spLocks/>
          </p:cNvSpPr>
          <p:nvPr>
            <p:custDataLst>
              <p:tags r:id="rId1"/>
            </p:custDataLst>
          </p:nvPr>
        </p:nvSpPr>
        <p:spPr>
          <a:xfrm>
            <a:off x="457200" y="1391918"/>
            <a:ext cx="7924800" cy="401301"/>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r>
              <a:rPr lang="en-US" altLang="ko-KR" sz="1600" dirty="0" smtClean="0"/>
              <a:t>EPM </a:t>
            </a:r>
            <a:r>
              <a:rPr lang="ko-KR" altLang="en-US" sz="1600" dirty="0" smtClean="0"/>
              <a:t>솔루션은 통합 프로젝트 관리를 위한 다양한 기능을 제공합니다</a:t>
            </a:r>
            <a:r>
              <a:rPr lang="en-US" altLang="ko-KR" sz="1600" dirty="0" smtClean="0"/>
              <a:t>.</a:t>
            </a:r>
            <a:endParaRPr lang="en-US" altLang="ko-KR" sz="1600" dirty="0"/>
          </a:p>
        </p:txBody>
      </p:sp>
      <p:grpSp>
        <p:nvGrpSpPr>
          <p:cNvPr id="4" name="그룹 3"/>
          <p:cNvGrpSpPr/>
          <p:nvPr>
            <p:custDataLst>
              <p:tags r:id="rId2"/>
            </p:custDataLst>
          </p:nvPr>
        </p:nvGrpSpPr>
        <p:grpSpPr>
          <a:xfrm>
            <a:off x="506841" y="2403814"/>
            <a:ext cx="8241623" cy="3844586"/>
            <a:chOff x="251520" y="2157315"/>
            <a:chExt cx="8639871" cy="4000500"/>
          </a:xfrm>
        </p:grpSpPr>
        <p:grpSp>
          <p:nvGrpSpPr>
            <p:cNvPr id="5" name="그룹 67"/>
            <p:cNvGrpSpPr>
              <a:grpSpLocks/>
            </p:cNvGrpSpPr>
            <p:nvPr/>
          </p:nvGrpSpPr>
          <p:grpSpPr bwMode="auto">
            <a:xfrm>
              <a:off x="251520" y="3093090"/>
              <a:ext cx="3146628" cy="581882"/>
              <a:chOff x="452406" y="2838446"/>
              <a:chExt cx="3357586" cy="642942"/>
            </a:xfrm>
          </p:grpSpPr>
          <p:sp>
            <p:nvSpPr>
              <p:cNvPr id="38" name="모서리가 둥근 직사각형 37"/>
              <p:cNvSpPr/>
              <p:nvPr/>
            </p:nvSpPr>
            <p:spPr>
              <a:xfrm>
                <a:off x="452406" y="2838446"/>
                <a:ext cx="3357586" cy="642942"/>
              </a:xfrm>
              <a:prstGeom prst="roundRect">
                <a:avLst>
                  <a:gd name="adj" fmla="val 0"/>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fontAlgn="auto">
                  <a:spcBef>
                    <a:spcPts val="0"/>
                  </a:spcBef>
                  <a:spcAft>
                    <a:spcPts val="0"/>
                  </a:spcAft>
                  <a:defRPr/>
                </a:pPr>
                <a:endParaRPr kumimoji="0" lang="ko-KR" altLang="en-US" sz="2000" dirty="0">
                  <a:latin typeface="맑은 고딕" pitchFamily="50" charset="-127"/>
                  <a:ea typeface="맑은 고딕" pitchFamily="50" charset="-127"/>
                </a:endParaRPr>
              </a:p>
            </p:txBody>
          </p:sp>
          <p:sp>
            <p:nvSpPr>
              <p:cNvPr id="39" name="TextBox 11"/>
              <p:cNvSpPr txBox="1">
                <a:spLocks noChangeArrowheads="1"/>
              </p:cNvSpPr>
              <p:nvPr/>
            </p:nvSpPr>
            <p:spPr bwMode="auto">
              <a:xfrm>
                <a:off x="1452537" y="2909884"/>
                <a:ext cx="1282818" cy="4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kumimoji="0" lang="ko-KR" altLang="en-US" sz="1200" dirty="0">
                    <a:latin typeface="맑은 고딕" pitchFamily="50" charset="-127"/>
                    <a:ea typeface="맑은 고딕" pitchFamily="50" charset="-127"/>
                  </a:rPr>
                  <a:t>프로젝트 통제</a:t>
                </a:r>
                <a:r>
                  <a:rPr kumimoji="0" lang="en-US" altLang="ko-KR" sz="1200" dirty="0">
                    <a:latin typeface="맑은 고딕" pitchFamily="50" charset="-127"/>
                    <a:ea typeface="맑은 고딕" pitchFamily="50" charset="-127"/>
                  </a:rPr>
                  <a:t>, </a:t>
                </a:r>
              </a:p>
              <a:p>
                <a:pPr eaLnBrk="1" hangingPunct="1"/>
                <a:r>
                  <a:rPr kumimoji="0" lang="en-US" altLang="ko-KR" sz="1200" dirty="0">
                    <a:latin typeface="맑은 고딕" pitchFamily="50" charset="-127"/>
                    <a:ea typeface="맑은 고딕" pitchFamily="50" charset="-127"/>
                  </a:rPr>
                  <a:t>Early Warning</a:t>
                </a:r>
                <a:endParaRPr kumimoji="0" lang="ko-KR" altLang="en-US" sz="1200" dirty="0">
                  <a:latin typeface="맑은 고딕" pitchFamily="50" charset="-127"/>
                  <a:ea typeface="맑은 고딕" pitchFamily="50" charset="-127"/>
                </a:endParaRPr>
              </a:p>
            </p:txBody>
          </p:sp>
        </p:grpSp>
        <p:grpSp>
          <p:nvGrpSpPr>
            <p:cNvPr id="6" name="그룹 70"/>
            <p:cNvGrpSpPr>
              <a:grpSpLocks/>
            </p:cNvGrpSpPr>
            <p:nvPr/>
          </p:nvGrpSpPr>
          <p:grpSpPr bwMode="auto">
            <a:xfrm>
              <a:off x="251520" y="3877711"/>
              <a:ext cx="3146628" cy="581882"/>
              <a:chOff x="452406" y="1890702"/>
              <a:chExt cx="3357586" cy="642942"/>
            </a:xfrm>
          </p:grpSpPr>
          <p:sp>
            <p:nvSpPr>
              <p:cNvPr id="36" name="모서리가 둥근 직사각형 35"/>
              <p:cNvSpPr/>
              <p:nvPr/>
            </p:nvSpPr>
            <p:spPr>
              <a:xfrm>
                <a:off x="452406" y="1890702"/>
                <a:ext cx="3357586" cy="642942"/>
              </a:xfrm>
              <a:prstGeom prst="roundRect">
                <a:avLst>
                  <a:gd name="adj" fmla="val 0"/>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fontAlgn="auto">
                  <a:spcBef>
                    <a:spcPts val="0"/>
                  </a:spcBef>
                  <a:spcAft>
                    <a:spcPts val="0"/>
                  </a:spcAft>
                  <a:defRPr/>
                </a:pPr>
                <a:endParaRPr kumimoji="0" lang="ko-KR" altLang="en-US" sz="2000" dirty="0">
                  <a:latin typeface="맑은 고딕" pitchFamily="50" charset="-127"/>
                  <a:ea typeface="맑은 고딕" pitchFamily="50" charset="-127"/>
                </a:endParaRPr>
              </a:p>
            </p:txBody>
          </p:sp>
          <p:sp>
            <p:nvSpPr>
              <p:cNvPr id="37" name="TextBox 14"/>
              <p:cNvSpPr txBox="1">
                <a:spLocks noChangeArrowheads="1"/>
              </p:cNvSpPr>
              <p:nvPr/>
            </p:nvSpPr>
            <p:spPr bwMode="auto">
              <a:xfrm>
                <a:off x="1356438" y="1943752"/>
                <a:ext cx="1721824" cy="4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kumimoji="0" lang="ko-KR" altLang="en-US" sz="1200" dirty="0">
                    <a:latin typeface="맑은 고딕" pitchFamily="50" charset="-127"/>
                    <a:ea typeface="맑은 고딕" pitchFamily="50" charset="-127"/>
                  </a:rPr>
                  <a:t>전사 차원의 모든</a:t>
                </a:r>
                <a:endParaRPr kumimoji="0" lang="en-US" altLang="ko-KR" sz="1200" dirty="0">
                  <a:latin typeface="맑은 고딕" pitchFamily="50" charset="-127"/>
                  <a:ea typeface="맑은 고딕" pitchFamily="50" charset="-127"/>
                </a:endParaRPr>
              </a:p>
              <a:p>
                <a:pPr eaLnBrk="1" hangingPunct="1"/>
                <a:r>
                  <a:rPr kumimoji="0" lang="ko-KR" altLang="en-US" sz="1200" dirty="0">
                    <a:latin typeface="맑은 고딕" pitchFamily="50" charset="-127"/>
                    <a:ea typeface="맑은 고딕" pitchFamily="50" charset="-127"/>
                  </a:rPr>
                  <a:t>프로젝트의 통합 관리</a:t>
                </a:r>
              </a:p>
            </p:txBody>
          </p:sp>
        </p:grpSp>
        <p:grpSp>
          <p:nvGrpSpPr>
            <p:cNvPr id="7" name="그룹 73"/>
            <p:cNvGrpSpPr>
              <a:grpSpLocks/>
            </p:cNvGrpSpPr>
            <p:nvPr/>
          </p:nvGrpSpPr>
          <p:grpSpPr bwMode="auto">
            <a:xfrm>
              <a:off x="251520" y="4677891"/>
              <a:ext cx="3146628" cy="581882"/>
              <a:chOff x="452406" y="1928802"/>
              <a:chExt cx="3357586" cy="642942"/>
            </a:xfrm>
          </p:grpSpPr>
          <p:sp>
            <p:nvSpPr>
              <p:cNvPr id="34" name="모서리가 둥근 직사각형 33"/>
              <p:cNvSpPr/>
              <p:nvPr/>
            </p:nvSpPr>
            <p:spPr>
              <a:xfrm>
                <a:off x="452406" y="1928802"/>
                <a:ext cx="3357586" cy="642942"/>
              </a:xfrm>
              <a:prstGeom prst="roundRect">
                <a:avLst>
                  <a:gd name="adj" fmla="val 0"/>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fontAlgn="auto">
                  <a:spcBef>
                    <a:spcPts val="0"/>
                  </a:spcBef>
                  <a:spcAft>
                    <a:spcPts val="0"/>
                  </a:spcAft>
                  <a:defRPr/>
                </a:pPr>
                <a:endParaRPr kumimoji="0" lang="ko-KR" altLang="en-US" sz="2000" dirty="0">
                  <a:latin typeface="맑은 고딕" pitchFamily="50" charset="-127"/>
                  <a:ea typeface="맑은 고딕" pitchFamily="50" charset="-127"/>
                </a:endParaRPr>
              </a:p>
            </p:txBody>
          </p:sp>
          <p:sp>
            <p:nvSpPr>
              <p:cNvPr id="35" name="TextBox 17"/>
              <p:cNvSpPr txBox="1">
                <a:spLocks noChangeArrowheads="1"/>
              </p:cNvSpPr>
              <p:nvPr/>
            </p:nvSpPr>
            <p:spPr bwMode="auto">
              <a:xfrm>
                <a:off x="1356438" y="1966902"/>
                <a:ext cx="1840208" cy="4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kumimoji="0" lang="ko-KR" altLang="en-US" sz="1200" dirty="0">
                    <a:latin typeface="맑은 고딕" pitchFamily="50" charset="-127"/>
                    <a:ea typeface="맑은 고딕" pitchFamily="50" charset="-127"/>
                  </a:rPr>
                  <a:t>프로젝트에 대한</a:t>
                </a:r>
                <a:endParaRPr kumimoji="0" lang="en-US" altLang="ko-KR" sz="1200" dirty="0">
                  <a:latin typeface="맑은 고딕" pitchFamily="50" charset="-127"/>
                  <a:ea typeface="맑은 고딕" pitchFamily="50" charset="-127"/>
                </a:endParaRPr>
              </a:p>
              <a:p>
                <a:pPr eaLnBrk="1" hangingPunct="1"/>
                <a:r>
                  <a:rPr kumimoji="0" lang="ko-KR" altLang="en-US" sz="1200" dirty="0">
                    <a:latin typeface="맑은 고딕" pitchFamily="50" charset="-127"/>
                    <a:ea typeface="맑은 고딕" pitchFamily="50" charset="-127"/>
                  </a:rPr>
                  <a:t>가시성 확보 </a:t>
                </a:r>
                <a:r>
                  <a:rPr kumimoji="0" lang="en-US" altLang="ko-KR" sz="1200" dirty="0">
                    <a:latin typeface="맑은 고딕" pitchFamily="50" charset="-127"/>
                    <a:ea typeface="맑은 고딕" pitchFamily="50" charset="-127"/>
                  </a:rPr>
                  <a:t>/ </a:t>
                </a:r>
                <a:r>
                  <a:rPr kumimoji="0" lang="ko-KR" altLang="en-US" sz="1200" dirty="0">
                    <a:latin typeface="맑은 고딕" pitchFamily="50" charset="-127"/>
                    <a:ea typeface="맑은 고딕" pitchFamily="50" charset="-127"/>
                  </a:rPr>
                  <a:t>분석기능</a:t>
                </a:r>
              </a:p>
            </p:txBody>
          </p:sp>
        </p:grpSp>
        <p:grpSp>
          <p:nvGrpSpPr>
            <p:cNvPr id="8" name="그룹 76"/>
            <p:cNvGrpSpPr>
              <a:grpSpLocks/>
            </p:cNvGrpSpPr>
            <p:nvPr/>
          </p:nvGrpSpPr>
          <p:grpSpPr bwMode="auto">
            <a:xfrm>
              <a:off x="251520" y="5480902"/>
              <a:ext cx="3146628" cy="581882"/>
              <a:chOff x="452406" y="1928802"/>
              <a:chExt cx="3357586" cy="642942"/>
            </a:xfrm>
          </p:grpSpPr>
          <p:sp>
            <p:nvSpPr>
              <p:cNvPr id="32" name="모서리가 둥근 직사각형 31"/>
              <p:cNvSpPr/>
              <p:nvPr/>
            </p:nvSpPr>
            <p:spPr>
              <a:xfrm>
                <a:off x="452406" y="1928802"/>
                <a:ext cx="3357586" cy="642942"/>
              </a:xfrm>
              <a:prstGeom prst="roundRect">
                <a:avLst>
                  <a:gd name="adj" fmla="val 0"/>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fontAlgn="auto">
                  <a:spcBef>
                    <a:spcPts val="0"/>
                  </a:spcBef>
                  <a:spcAft>
                    <a:spcPts val="0"/>
                  </a:spcAft>
                  <a:defRPr/>
                </a:pPr>
                <a:endParaRPr kumimoji="0" lang="ko-KR" altLang="en-US" sz="2000" dirty="0">
                  <a:latin typeface="맑은 고딕" pitchFamily="50" charset="-127"/>
                  <a:ea typeface="맑은 고딕" pitchFamily="50" charset="-127"/>
                </a:endParaRPr>
              </a:p>
            </p:txBody>
          </p:sp>
          <p:sp>
            <p:nvSpPr>
              <p:cNvPr id="33" name="TextBox 20"/>
              <p:cNvSpPr txBox="1">
                <a:spLocks noChangeArrowheads="1"/>
              </p:cNvSpPr>
              <p:nvPr/>
            </p:nvSpPr>
            <p:spPr bwMode="auto">
              <a:xfrm>
                <a:off x="1368013" y="1966902"/>
                <a:ext cx="1470259" cy="4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kumimoji="0" lang="ko-KR" altLang="en-US" sz="1200" dirty="0">
                    <a:latin typeface="맑은 고딕" pitchFamily="50" charset="-127"/>
                    <a:ea typeface="맑은 고딕" pitchFamily="50" charset="-127"/>
                  </a:rPr>
                  <a:t>프로젝트 교훈 및</a:t>
                </a:r>
                <a:endParaRPr kumimoji="0" lang="en-US" altLang="ko-KR" sz="1200" dirty="0">
                  <a:latin typeface="맑은 고딕" pitchFamily="50" charset="-127"/>
                  <a:ea typeface="맑은 고딕" pitchFamily="50" charset="-127"/>
                </a:endParaRPr>
              </a:p>
              <a:p>
                <a:pPr eaLnBrk="1" hangingPunct="1"/>
                <a:r>
                  <a:rPr kumimoji="0" lang="en-US" altLang="ko-KR" sz="1200" dirty="0">
                    <a:latin typeface="맑은 고딕" pitchFamily="50" charset="-127"/>
                    <a:ea typeface="맑은 고딕" pitchFamily="50" charset="-127"/>
                  </a:rPr>
                  <a:t>Best Practice </a:t>
                </a:r>
                <a:r>
                  <a:rPr kumimoji="0" lang="ko-KR" altLang="en-US" sz="1200" dirty="0">
                    <a:latin typeface="맑은 고딕" pitchFamily="50" charset="-127"/>
                    <a:ea typeface="맑은 고딕" pitchFamily="50" charset="-127"/>
                  </a:rPr>
                  <a:t>제공</a:t>
                </a:r>
              </a:p>
            </p:txBody>
          </p:sp>
        </p:grpSp>
        <p:grpSp>
          <p:nvGrpSpPr>
            <p:cNvPr id="9" name="그룹 79"/>
            <p:cNvGrpSpPr>
              <a:grpSpLocks/>
            </p:cNvGrpSpPr>
            <p:nvPr/>
          </p:nvGrpSpPr>
          <p:grpSpPr bwMode="auto">
            <a:xfrm>
              <a:off x="251520" y="2278747"/>
              <a:ext cx="3146628" cy="581882"/>
              <a:chOff x="452406" y="1819264"/>
              <a:chExt cx="3357586" cy="642942"/>
            </a:xfrm>
          </p:grpSpPr>
          <p:grpSp>
            <p:nvGrpSpPr>
              <p:cNvPr id="26" name="그룹 80"/>
              <p:cNvGrpSpPr>
                <a:grpSpLocks/>
              </p:cNvGrpSpPr>
              <p:nvPr/>
            </p:nvGrpSpPr>
            <p:grpSpPr bwMode="auto">
              <a:xfrm>
                <a:off x="452406" y="1819264"/>
                <a:ext cx="3357586" cy="642942"/>
                <a:chOff x="452406" y="1928802"/>
                <a:chExt cx="3357586" cy="642942"/>
              </a:xfrm>
            </p:grpSpPr>
            <p:sp>
              <p:nvSpPr>
                <p:cNvPr id="30" name="모서리가 둥근 직사각형 29"/>
                <p:cNvSpPr/>
                <p:nvPr/>
              </p:nvSpPr>
              <p:spPr>
                <a:xfrm>
                  <a:off x="452406" y="1928802"/>
                  <a:ext cx="3357586" cy="642942"/>
                </a:xfrm>
                <a:prstGeom prst="roundRect">
                  <a:avLst>
                    <a:gd name="adj" fmla="val 0"/>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fontAlgn="auto">
                    <a:spcBef>
                      <a:spcPts val="0"/>
                    </a:spcBef>
                    <a:spcAft>
                      <a:spcPts val="0"/>
                    </a:spcAft>
                    <a:defRPr/>
                  </a:pPr>
                  <a:endParaRPr kumimoji="0" lang="ko-KR" altLang="en-US" sz="2000" dirty="0">
                    <a:latin typeface="맑은 고딕" pitchFamily="50" charset="-127"/>
                    <a:ea typeface="맑은 고딕" pitchFamily="50" charset="-127"/>
                  </a:endParaRPr>
                </a:p>
              </p:txBody>
            </p:sp>
            <p:sp>
              <p:nvSpPr>
                <p:cNvPr id="31" name="TextBox 27"/>
                <p:cNvSpPr txBox="1">
                  <a:spLocks noChangeArrowheads="1"/>
                </p:cNvSpPr>
                <p:nvPr/>
              </p:nvSpPr>
              <p:spPr bwMode="auto">
                <a:xfrm>
                  <a:off x="1437463" y="1966902"/>
                  <a:ext cx="1983255" cy="4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kumimoji="0" lang="ko-KR" altLang="en-US" sz="1200" dirty="0">
                      <a:latin typeface="맑은 고딕" pitchFamily="50" charset="-127"/>
                      <a:ea typeface="맑은 고딕" pitchFamily="50" charset="-127"/>
                    </a:rPr>
                    <a:t>프로젝트</a:t>
                  </a:r>
                  <a:r>
                    <a:rPr kumimoji="0" lang="en-US" altLang="ko-KR" sz="1200" dirty="0">
                      <a:latin typeface="맑은 고딕" pitchFamily="50" charset="-127"/>
                      <a:ea typeface="맑은 고딕" pitchFamily="50" charset="-127"/>
                    </a:rPr>
                    <a:t>, </a:t>
                  </a:r>
                  <a:r>
                    <a:rPr kumimoji="0" lang="ko-KR" altLang="en-US" sz="1200" dirty="0">
                      <a:latin typeface="맑은 고딕" pitchFamily="50" charset="-127"/>
                      <a:ea typeface="맑은 고딕" pitchFamily="50" charset="-127"/>
                    </a:rPr>
                    <a:t>자원</a:t>
                  </a:r>
                  <a:r>
                    <a:rPr kumimoji="0" lang="en-US" altLang="ko-KR" sz="1200" dirty="0">
                      <a:latin typeface="맑은 고딕" pitchFamily="50" charset="-127"/>
                      <a:ea typeface="맑은 고딕" pitchFamily="50" charset="-127"/>
                    </a:rPr>
                    <a:t>, </a:t>
                  </a:r>
                  <a:r>
                    <a:rPr kumimoji="0" lang="ko-KR" altLang="en-US" sz="1200" dirty="0">
                      <a:latin typeface="맑은 고딕" pitchFamily="50" charset="-127"/>
                      <a:ea typeface="맑은 고딕" pitchFamily="50" charset="-127"/>
                    </a:rPr>
                    <a:t>프로세스</a:t>
                  </a:r>
                  <a:r>
                    <a:rPr kumimoji="0" lang="en-US" altLang="ko-KR" sz="1200" dirty="0">
                      <a:latin typeface="맑은 고딕" pitchFamily="50" charset="-127"/>
                      <a:ea typeface="맑은 고딕" pitchFamily="50" charset="-127"/>
                    </a:rPr>
                    <a:t>,</a:t>
                  </a:r>
                  <a:br>
                    <a:rPr kumimoji="0" lang="en-US" altLang="ko-KR" sz="1200" dirty="0">
                      <a:latin typeface="맑은 고딕" pitchFamily="50" charset="-127"/>
                      <a:ea typeface="맑은 고딕" pitchFamily="50" charset="-127"/>
                    </a:rPr>
                  </a:br>
                  <a:r>
                    <a:rPr kumimoji="0" lang="ko-KR" altLang="en-US" sz="1200" dirty="0">
                      <a:latin typeface="맑은 고딕" pitchFamily="50" charset="-127"/>
                      <a:ea typeface="맑은 고딕" pitchFamily="50" charset="-127"/>
                    </a:rPr>
                    <a:t>의사소통 체계 통합관리</a:t>
                  </a:r>
                </a:p>
              </p:txBody>
            </p:sp>
          </p:grpSp>
          <p:pic>
            <p:nvPicPr>
              <p:cNvPr id="27" name="Picture 120" descr="stocks line graph chart icon"/>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52472" y="1886736"/>
                <a:ext cx="353827"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0" descr="disk people users green"/>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95282" y="1962140"/>
                <a:ext cx="494142" cy="27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3" descr="envelope email"/>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09596" y="2105016"/>
                <a:ext cx="2952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3" descr="Z:\05_클립아트\01_클립아트\Shapes and Artwork\Charts and Graphs\diagrams\layered complex diagram illustration icon.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18664" y="3990287"/>
              <a:ext cx="401341" cy="4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0" descr="stocks line graph chart icon"/>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95589" y="4771459"/>
              <a:ext cx="332670" cy="3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Z:\05_클립아트\01_클립아트\Shapes and Artwork\Charts and Graphs\pie charts\3 peice unequal Pie chart.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385809" y="4837250"/>
              <a:ext cx="405918" cy="24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Z:\05_클립아트\01_클립아트\Shapes and Artwork\Charts and Graphs\diagrams\layered complex diagram illustration icon.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599450" y="3985900"/>
              <a:ext cx="402866" cy="40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24"/>
            <p:cNvGrpSpPr>
              <a:grpSpLocks/>
            </p:cNvGrpSpPr>
            <p:nvPr/>
          </p:nvGrpSpPr>
          <p:grpSpPr bwMode="auto">
            <a:xfrm>
              <a:off x="318664" y="3287537"/>
              <a:ext cx="735536" cy="263163"/>
              <a:chOff x="146" y="1526"/>
              <a:chExt cx="2256" cy="714"/>
            </a:xfrm>
          </p:grpSpPr>
          <p:pic>
            <p:nvPicPr>
              <p:cNvPr id="24" name="Picture 25" descr="cooltools-shape"/>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146" y="1526"/>
                <a:ext cx="2256"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 name="Picture 26" descr="cooltools-shape"/>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182" y="1558"/>
                <a:ext cx="218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5" name="Picture 11" descr="pyramid"/>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385809" y="3093090"/>
              <a:ext cx="386080" cy="38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Z:\05_클립아트\01_클립아트\Shapes and Artwork\Charts and Graphs\diagrams\sdm diagram.png"/>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518572" y="3223208"/>
              <a:ext cx="604299" cy="1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a:blip r:embed="rId16" cstate="print"/>
            <a:srcRect/>
            <a:stretch>
              <a:fillRect/>
            </a:stretch>
          </p:blipFill>
          <p:spPr bwMode="auto">
            <a:xfrm>
              <a:off x="318094" y="5610408"/>
              <a:ext cx="629116" cy="323283"/>
            </a:xfrm>
            <a:prstGeom prst="rect">
              <a:avLst/>
            </a:prstGeom>
            <a:noFill/>
            <a:ln w="9525">
              <a:noFill/>
              <a:miter lim="800000"/>
              <a:headEnd/>
              <a:tailEnd/>
            </a:ln>
            <a:effectLst>
              <a:glow rad="63500">
                <a:schemeClr val="accent2">
                  <a:satMod val="175000"/>
                  <a:alpha val="40000"/>
                </a:schemeClr>
              </a:glow>
            </a:effectLst>
            <a:scene3d>
              <a:camera prst="perspectiveHeroicExtremeLeftFacing"/>
              <a:lightRig rig="threePt" dir="t"/>
            </a:scene3d>
          </p:spPr>
        </p:pic>
        <p:pic>
          <p:nvPicPr>
            <p:cNvPr id="18" name="Picture 100" descr="detection tool magnifier"/>
            <p:cNvPicPr>
              <a:picLocks noChangeAspect="1" noChangeArrowheads="1"/>
            </p:cNvPicPr>
            <p:nvPr/>
          </p:nvPicPr>
          <p:blipFill>
            <a:blip r:embed="rId17" cstate="screen">
              <a:lum bright="20000"/>
              <a:extLst>
                <a:ext uri="{28A0092B-C50C-407E-A947-70E740481C1C}">
                  <a14:useLocalDpi xmlns:a14="http://schemas.microsoft.com/office/drawing/2010/main" val="0"/>
                </a:ext>
              </a:extLst>
            </a:blip>
            <a:srcRect/>
            <a:stretch>
              <a:fillRect/>
            </a:stretch>
          </p:blipFill>
          <p:spPr bwMode="auto">
            <a:xfrm>
              <a:off x="452953" y="5675350"/>
              <a:ext cx="271629" cy="3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9" name="직사각형 18"/>
            <p:cNvSpPr/>
            <p:nvPr/>
          </p:nvSpPr>
          <p:spPr bwMode="auto">
            <a:xfrm>
              <a:off x="3546546" y="2157315"/>
              <a:ext cx="5344844" cy="776288"/>
            </a:xfrm>
            <a:prstGeom prst="rect">
              <a:avLst/>
            </a:prstGeom>
            <a:solidFill>
              <a:schemeClr val="bg1"/>
            </a:solidFill>
            <a:ln w="19050">
              <a:solidFill>
                <a:schemeClr val="bg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marL="0" lvl="1" eaLnBrk="0" fontAlgn="auto" hangingPunct="0">
                <a:spcBef>
                  <a:spcPts val="0"/>
                </a:spcBef>
                <a:spcAft>
                  <a:spcPts val="0"/>
                </a:spcAft>
                <a:buFont typeface="Arial" pitchFamily="34" charset="0"/>
                <a:buChar char="•"/>
                <a:defRPr/>
              </a:pPr>
              <a:r>
                <a:rPr kumimoji="0" lang="ko-KR" altLang="en-US" sz="1100" dirty="0">
                  <a:solidFill>
                    <a:srgbClr val="000000"/>
                  </a:solidFill>
                  <a:latin typeface="맑은 고딕" pitchFamily="50" charset="-127"/>
                  <a:ea typeface="맑은 고딕" pitchFamily="50" charset="-127"/>
                </a:rPr>
                <a:t>  프로젝트</a:t>
              </a: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일정</a:t>
              </a: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범위</a:t>
              </a: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비용</a:t>
              </a: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성과</a:t>
              </a: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이슈</a:t>
              </a: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위험에 대한 관리기능</a:t>
              </a:r>
              <a:endParaRPr kumimoji="0" lang="en-US" altLang="ko-KR" sz="1100" dirty="0">
                <a:solidFill>
                  <a:srgbClr val="000000"/>
                </a:solidFill>
                <a:latin typeface="맑은 고딕" pitchFamily="50" charset="-127"/>
                <a:ea typeface="맑은 고딕" pitchFamily="50" charset="-127"/>
              </a:endParaRPr>
            </a:p>
            <a:p>
              <a:pPr marL="0" lvl="1" eaLnBrk="0" fontAlgn="auto" hangingPunct="0">
                <a:spcBef>
                  <a:spcPts val="0"/>
                </a:spcBef>
                <a:spcAft>
                  <a:spcPts val="0"/>
                </a:spcAft>
                <a:buFont typeface="Arial" pitchFamily="34" charset="0"/>
                <a:buChar char="•"/>
                <a:defRPr/>
              </a:pPr>
              <a:r>
                <a:rPr kumimoji="0" lang="ko-KR" altLang="en-US" sz="1100" dirty="0">
                  <a:solidFill>
                    <a:srgbClr val="000000"/>
                  </a:solidFill>
                  <a:latin typeface="맑은 고딕" pitchFamily="50" charset="-127"/>
                  <a:ea typeface="맑은 고딕" pitchFamily="50" charset="-127"/>
                </a:rPr>
                <a:t>  프로젝트 팀원들의 원만한 협업을 지원하고 체계적인 산출물의 관리기능을 제공</a:t>
              </a:r>
              <a:endParaRPr kumimoji="0" lang="en-US" altLang="ko-KR" sz="1100" dirty="0">
                <a:solidFill>
                  <a:srgbClr val="000000"/>
                </a:solidFill>
                <a:latin typeface="맑은 고딕" pitchFamily="50" charset="-127"/>
                <a:ea typeface="맑은 고딕" pitchFamily="50" charset="-127"/>
              </a:endParaRPr>
            </a:p>
            <a:p>
              <a:pPr marL="0" lvl="1" eaLnBrk="0" fontAlgn="auto" hangingPunct="0">
                <a:spcBef>
                  <a:spcPts val="0"/>
                </a:spcBef>
                <a:spcAft>
                  <a:spcPts val="0"/>
                </a:spcAft>
                <a:buFont typeface="Arial" pitchFamily="34" charset="0"/>
                <a:buChar char="•"/>
                <a:defRPr/>
              </a:pP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조직 고유의 프로젝트 관리 프로세스</a:t>
              </a:r>
              <a:r>
                <a:rPr kumimoji="0" lang="en-US" altLang="ko-KR" sz="1100" dirty="0">
                  <a:solidFill>
                    <a:srgbClr val="000000"/>
                  </a:solidFill>
                  <a:latin typeface="맑은 고딕" pitchFamily="50" charset="-127"/>
                  <a:ea typeface="맑은 고딕" pitchFamily="50" charset="-127"/>
                </a:rPr>
                <a:t>(Work Flow)</a:t>
              </a:r>
              <a:r>
                <a:rPr kumimoji="0" lang="ko-KR" altLang="en-US" sz="1100" dirty="0">
                  <a:solidFill>
                    <a:srgbClr val="000000"/>
                  </a:solidFill>
                  <a:latin typeface="맑은 고딕" pitchFamily="50" charset="-127"/>
                  <a:ea typeface="맑은 고딕" pitchFamily="50" charset="-127"/>
                </a:rPr>
                <a:t> 지원</a:t>
              </a:r>
              <a:endParaRPr kumimoji="0" lang="en-US" altLang="ko-KR" sz="1100" dirty="0">
                <a:solidFill>
                  <a:srgbClr val="000000"/>
                </a:solidFill>
                <a:latin typeface="맑은 고딕" pitchFamily="50" charset="-127"/>
                <a:ea typeface="맑은 고딕" pitchFamily="50" charset="-127"/>
              </a:endParaRPr>
            </a:p>
          </p:txBody>
        </p:sp>
        <p:sp>
          <p:nvSpPr>
            <p:cNvPr id="20" name="직사각형 19"/>
            <p:cNvSpPr/>
            <p:nvPr/>
          </p:nvSpPr>
          <p:spPr bwMode="auto">
            <a:xfrm>
              <a:off x="3546546" y="2968528"/>
              <a:ext cx="5344844" cy="774700"/>
            </a:xfrm>
            <a:prstGeom prst="rect">
              <a:avLst/>
            </a:prstGeom>
            <a:solidFill>
              <a:schemeClr val="bg1"/>
            </a:solidFill>
            <a:ln w="19050">
              <a:solidFill>
                <a:schemeClr val="bg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marL="0" lvl="1" eaLnBrk="0" fontAlgn="auto" hangingPunct="0">
                <a:spcBef>
                  <a:spcPts val="0"/>
                </a:spcBef>
                <a:spcAft>
                  <a:spcPts val="0"/>
                </a:spcAft>
                <a:buFont typeface="Arial" pitchFamily="34" charset="0"/>
                <a:buChar char="•"/>
                <a:defRPr/>
              </a:pP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현재 프로젝트 상태에서 향후 위험을 고려한 최적의 프로젝트 일정변경 지원</a:t>
              </a:r>
              <a:r>
                <a:rPr kumimoji="0" lang="en-US" altLang="ko-KR" sz="1100" dirty="0">
                  <a:solidFill>
                    <a:srgbClr val="000000"/>
                  </a:solidFill>
                  <a:latin typeface="맑은 고딕" pitchFamily="50" charset="-127"/>
                  <a:ea typeface="맑은 고딕" pitchFamily="50" charset="-127"/>
                </a:rPr>
                <a:t>(CPM, PERT)</a:t>
              </a:r>
            </a:p>
            <a:p>
              <a:pPr marL="0" lvl="1" eaLnBrk="0" fontAlgn="auto" hangingPunct="0">
                <a:spcBef>
                  <a:spcPts val="0"/>
                </a:spcBef>
                <a:spcAft>
                  <a:spcPts val="0"/>
                </a:spcAft>
                <a:buFont typeface="Arial" pitchFamily="34" charset="0"/>
                <a:buChar char="•"/>
                <a:defRPr/>
              </a:pP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지연작업이 프로젝트 전체 일정에 미치는 영향의 실시간 분석 </a:t>
              </a:r>
              <a:r>
                <a:rPr kumimoji="0" lang="en-US" altLang="ko-KR" sz="1100" dirty="0">
                  <a:solidFill>
                    <a:srgbClr val="000000"/>
                  </a:solidFill>
                  <a:latin typeface="맑은 고딕" pitchFamily="50" charset="-127"/>
                  <a:ea typeface="맑은 고딕" pitchFamily="50" charset="-127"/>
                </a:rPr>
                <a:t>/</a:t>
              </a:r>
              <a:r>
                <a:rPr kumimoji="0" lang="ko-KR" altLang="en-US" sz="1100" dirty="0">
                  <a:solidFill>
                    <a:srgbClr val="000000"/>
                  </a:solidFill>
                  <a:latin typeface="맑은 고딕" pitchFamily="50" charset="-127"/>
                  <a:ea typeface="맑은 고딕" pitchFamily="50" charset="-127"/>
                </a:rPr>
                <a:t> 지연작업 및 향후 작업에 대한 </a:t>
              </a:r>
              <a:r>
                <a:rPr kumimoji="0" lang="en-US" altLang="ko-KR" sz="1100" dirty="0">
                  <a:solidFill>
                    <a:srgbClr val="000000"/>
                  </a:solidFill>
                  <a:latin typeface="맑은 고딕" pitchFamily="50" charset="-127"/>
                  <a:ea typeface="맑은 고딕" pitchFamily="50" charset="-127"/>
                </a:rPr>
                <a:t>Mailing</a:t>
              </a:r>
            </a:p>
          </p:txBody>
        </p:sp>
        <p:sp>
          <p:nvSpPr>
            <p:cNvPr id="21" name="직사각형 20"/>
            <p:cNvSpPr/>
            <p:nvPr/>
          </p:nvSpPr>
          <p:spPr bwMode="auto">
            <a:xfrm>
              <a:off x="3546546" y="3778152"/>
              <a:ext cx="5344844" cy="776287"/>
            </a:xfrm>
            <a:prstGeom prst="rect">
              <a:avLst/>
            </a:prstGeom>
            <a:solidFill>
              <a:schemeClr val="bg1"/>
            </a:solidFill>
            <a:ln w="19050">
              <a:solidFill>
                <a:schemeClr val="bg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marL="0" lvl="1" eaLnBrk="0" fontAlgn="auto" hangingPunct="0">
                <a:spcBef>
                  <a:spcPts val="0"/>
                </a:spcBef>
                <a:spcAft>
                  <a:spcPts val="0"/>
                </a:spcAft>
                <a:buFont typeface="Arial" pitchFamily="34" charset="0"/>
                <a:buChar char="•"/>
                <a:defRPr/>
              </a:pPr>
              <a:r>
                <a:rPr kumimoji="0" lang="ko-KR" altLang="en-US" sz="1100" dirty="0">
                  <a:solidFill>
                    <a:srgbClr val="000000"/>
                  </a:solidFill>
                  <a:latin typeface="맑은 고딕" pitchFamily="50" charset="-127"/>
                  <a:ea typeface="맑은 고딕" pitchFamily="50" charset="-127"/>
                </a:rPr>
                <a:t> 프로젝트 간의 선</a:t>
              </a:r>
              <a:r>
                <a:rPr kumimoji="0" lang="en-US" altLang="ko-KR" sz="1100" dirty="0">
                  <a:solidFill>
                    <a:srgbClr val="000000"/>
                  </a:solidFill>
                  <a:latin typeface="맑은 고딕" pitchFamily="50" charset="-127"/>
                  <a:ea typeface="맑은 고딕" pitchFamily="50" charset="-127"/>
                </a:rPr>
                <a:t>/</a:t>
              </a:r>
              <a:r>
                <a:rPr kumimoji="0" lang="ko-KR" altLang="en-US" sz="1100" dirty="0">
                  <a:solidFill>
                    <a:srgbClr val="000000"/>
                  </a:solidFill>
                  <a:latin typeface="맑은 고딕" pitchFamily="50" charset="-127"/>
                  <a:ea typeface="맑은 고딕" pitchFamily="50" charset="-127"/>
                </a:rPr>
                <a:t>후행 관계 및 종속성 관리를 통한 멀티 프로젝트 관리와 프로젝트 간의 상호 영향을 주는 위험에 대비</a:t>
              </a:r>
            </a:p>
            <a:p>
              <a:pPr marL="0" lvl="1" eaLnBrk="0" fontAlgn="auto" hangingPunct="0">
                <a:spcBef>
                  <a:spcPts val="0"/>
                </a:spcBef>
                <a:spcAft>
                  <a:spcPts val="0"/>
                </a:spcAft>
                <a:buFont typeface="Arial" pitchFamily="34" charset="0"/>
                <a:buChar char="•"/>
                <a:defRPr/>
              </a:pPr>
              <a:r>
                <a:rPr kumimoji="0" lang="ko-KR" altLang="en-US" sz="1100" dirty="0">
                  <a:solidFill>
                    <a:srgbClr val="000000"/>
                  </a:solidFill>
                  <a:latin typeface="맑은 고딕" pitchFamily="50" charset="-127"/>
                  <a:ea typeface="맑은 고딕" pitchFamily="50" charset="-127"/>
                </a:rPr>
                <a:t> 비즈니스 우선 순위에 따른 자원 배정 </a:t>
              </a: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자원 초과할당 상황 확인 및 평준화 기능</a:t>
              </a:r>
            </a:p>
          </p:txBody>
        </p:sp>
        <p:sp>
          <p:nvSpPr>
            <p:cNvPr id="22" name="직사각형 21"/>
            <p:cNvSpPr/>
            <p:nvPr/>
          </p:nvSpPr>
          <p:spPr bwMode="auto">
            <a:xfrm>
              <a:off x="3546546" y="4583015"/>
              <a:ext cx="5344845" cy="774700"/>
            </a:xfrm>
            <a:prstGeom prst="rect">
              <a:avLst/>
            </a:prstGeom>
            <a:solidFill>
              <a:schemeClr val="bg1"/>
            </a:solidFill>
            <a:ln w="19050">
              <a:solidFill>
                <a:schemeClr val="bg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marL="0" lvl="1" eaLnBrk="0" fontAlgn="auto" hangingPunct="0">
                <a:spcBef>
                  <a:spcPts val="0"/>
                </a:spcBef>
                <a:spcAft>
                  <a:spcPts val="0"/>
                </a:spcAft>
                <a:buFont typeface="Arial" pitchFamily="34" charset="0"/>
                <a:buChar char="•"/>
                <a:defRPr/>
              </a:pPr>
              <a:r>
                <a:rPr kumimoji="0" lang="ko-KR" altLang="en-US" sz="1100" dirty="0">
                  <a:solidFill>
                    <a:srgbClr val="000000"/>
                  </a:solidFill>
                  <a:latin typeface="맑은 고딕" pitchFamily="50" charset="-127"/>
                  <a:ea typeface="맑은 고딕" pitchFamily="50" charset="-127"/>
                </a:rPr>
                <a:t>  전체 프로젝트의 </a:t>
              </a:r>
              <a:r>
                <a:rPr kumimoji="0" lang="en-US" altLang="ko-KR" sz="1100" dirty="0">
                  <a:solidFill>
                    <a:srgbClr val="000000"/>
                  </a:solidFill>
                  <a:latin typeface="맑은 고딕" pitchFamily="50" charset="-127"/>
                  <a:ea typeface="맑은 고딕" pitchFamily="50" charset="-127"/>
                </a:rPr>
                <a:t>KPI </a:t>
              </a:r>
              <a:r>
                <a:rPr kumimoji="0" lang="ko-KR" altLang="en-US" sz="1100" dirty="0">
                  <a:solidFill>
                    <a:srgbClr val="000000"/>
                  </a:solidFill>
                  <a:latin typeface="맑은 고딕" pitchFamily="50" charset="-127"/>
                  <a:ea typeface="맑은 고딕" pitchFamily="50" charset="-127"/>
                </a:rPr>
                <a:t>뷰 제공</a:t>
              </a: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프로그램</a:t>
              </a:r>
              <a:r>
                <a:rPr kumimoji="0" lang="en-US" altLang="ko-KR" sz="1100" dirty="0">
                  <a:solidFill>
                    <a:srgbClr val="000000"/>
                  </a:solidFill>
                  <a:latin typeface="맑은 고딕" pitchFamily="50" charset="-127"/>
                  <a:ea typeface="맑은 고딕" pitchFamily="50" charset="-127"/>
                </a:rPr>
                <a:t>/</a:t>
              </a:r>
              <a:r>
                <a:rPr kumimoji="0" lang="ko-KR" altLang="en-US" sz="1100" dirty="0">
                  <a:solidFill>
                    <a:srgbClr val="000000"/>
                  </a:solidFill>
                  <a:latin typeface="맑은 고딕" pitchFamily="50" charset="-127"/>
                  <a:ea typeface="맑은 고딕" pitchFamily="50" charset="-127"/>
                </a:rPr>
                <a:t>포트폴리오 레벨에서 문제 프로젝트 </a:t>
              </a:r>
              <a:r>
                <a:rPr kumimoji="0" lang="en-US" altLang="ko-KR" sz="1100" dirty="0">
                  <a:solidFill>
                    <a:srgbClr val="000000"/>
                  </a:solidFill>
                  <a:latin typeface="맑은 고딕" pitchFamily="50" charset="-127"/>
                  <a:ea typeface="맑은 고딕" pitchFamily="50" charset="-127"/>
                </a:rPr>
                <a:t>Drill Down</a:t>
              </a:r>
              <a:r>
                <a:rPr kumimoji="0" lang="ko-KR" altLang="en-US" sz="1100" dirty="0">
                  <a:solidFill>
                    <a:srgbClr val="000000"/>
                  </a:solidFill>
                  <a:latin typeface="맑은 고딕" pitchFamily="50" charset="-127"/>
                  <a:ea typeface="맑은 고딕" pitchFamily="50" charset="-127"/>
                </a:rPr>
                <a:t>기능 제공</a:t>
              </a:r>
              <a:endParaRPr kumimoji="0" lang="en-US" altLang="ko-KR" sz="1100" dirty="0">
                <a:solidFill>
                  <a:srgbClr val="000000"/>
                </a:solidFill>
                <a:latin typeface="맑은 고딕" pitchFamily="50" charset="-127"/>
                <a:ea typeface="맑은 고딕" pitchFamily="50" charset="-127"/>
              </a:endParaRPr>
            </a:p>
            <a:p>
              <a:pPr marL="0" lvl="1" eaLnBrk="0" fontAlgn="auto" hangingPunct="0">
                <a:spcBef>
                  <a:spcPts val="0"/>
                </a:spcBef>
                <a:spcAft>
                  <a:spcPts val="0"/>
                </a:spcAft>
                <a:buFont typeface="Arial" pitchFamily="34" charset="0"/>
                <a:buChar char="•"/>
                <a:defRPr/>
              </a:pPr>
              <a:r>
                <a:rPr kumimoji="0" lang="en-US" altLang="ko-KR" sz="1100" dirty="0">
                  <a:solidFill>
                    <a:srgbClr val="000000"/>
                  </a:solidFill>
                  <a:latin typeface="맑은 고딕" pitchFamily="50" charset="-127"/>
                  <a:ea typeface="맑은 고딕" pitchFamily="50" charset="-127"/>
                </a:rPr>
                <a:t>  </a:t>
              </a:r>
              <a:r>
                <a:rPr kumimoji="0" lang="ko-KR" altLang="en-US" sz="1100" dirty="0">
                  <a:solidFill>
                    <a:srgbClr val="000000"/>
                  </a:solidFill>
                  <a:latin typeface="맑은 고딕" pitchFamily="50" charset="-127"/>
                  <a:ea typeface="맑은 고딕" pitchFamily="50" charset="-127"/>
                </a:rPr>
                <a:t>실적데이터를 기반으로 다양한 다차원 분석 및 </a:t>
              </a:r>
              <a:r>
                <a:rPr kumimoji="0" lang="ko-KR" altLang="en-US" sz="1100" dirty="0" smtClean="0">
                  <a:solidFill>
                    <a:srgbClr val="000000"/>
                  </a:solidFill>
                  <a:latin typeface="맑은 고딕" pitchFamily="50" charset="-127"/>
                  <a:ea typeface="맑은 고딕" pitchFamily="50" charset="-127"/>
                </a:rPr>
                <a:t>추이 예측 </a:t>
              </a:r>
              <a:r>
                <a:rPr kumimoji="0" lang="ko-KR" altLang="en-US" sz="1100" dirty="0">
                  <a:solidFill>
                    <a:srgbClr val="000000"/>
                  </a:solidFill>
                  <a:latin typeface="맑은 고딕" pitchFamily="50" charset="-127"/>
                  <a:ea typeface="맑은 고딕" pitchFamily="50" charset="-127"/>
                </a:rPr>
                <a:t>기능</a:t>
              </a:r>
              <a:endParaRPr kumimoji="0" lang="en-US" altLang="ko-KR" sz="1100" dirty="0">
                <a:solidFill>
                  <a:srgbClr val="000000"/>
                </a:solidFill>
                <a:latin typeface="맑은 고딕" pitchFamily="50" charset="-127"/>
                <a:ea typeface="맑은 고딕" pitchFamily="50" charset="-127"/>
              </a:endParaRPr>
            </a:p>
          </p:txBody>
        </p:sp>
        <p:sp>
          <p:nvSpPr>
            <p:cNvPr id="23" name="직사각형 22"/>
            <p:cNvSpPr/>
            <p:nvPr/>
          </p:nvSpPr>
          <p:spPr bwMode="auto">
            <a:xfrm>
              <a:off x="3546543" y="5381528"/>
              <a:ext cx="5344840" cy="776287"/>
            </a:xfrm>
            <a:prstGeom prst="rect">
              <a:avLst/>
            </a:prstGeom>
            <a:solidFill>
              <a:schemeClr val="bg1"/>
            </a:solidFill>
            <a:ln w="19050">
              <a:solidFill>
                <a:schemeClr val="bg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marL="0" lvl="1" eaLnBrk="0" fontAlgn="auto" hangingPunct="0">
                <a:spcBef>
                  <a:spcPts val="0"/>
                </a:spcBef>
                <a:spcAft>
                  <a:spcPts val="0"/>
                </a:spcAft>
                <a:buFont typeface="Arial" pitchFamily="34" charset="0"/>
                <a:buChar char="•"/>
                <a:defRPr/>
              </a:pPr>
              <a:r>
                <a:rPr kumimoji="0" lang="ko-KR" altLang="en-US" sz="1100" dirty="0">
                  <a:solidFill>
                    <a:srgbClr val="000000"/>
                  </a:solidFill>
                  <a:latin typeface="맑은 고딕" pitchFamily="50" charset="-127"/>
                  <a:ea typeface="맑은 고딕" pitchFamily="50" charset="-127"/>
                </a:rPr>
                <a:t>  </a:t>
              </a:r>
              <a:r>
                <a:rPr kumimoji="0" lang="en-US" altLang="ko-KR" sz="1100" dirty="0">
                  <a:solidFill>
                    <a:srgbClr val="000000"/>
                  </a:solidFill>
                  <a:latin typeface="맑은 고딕" pitchFamily="50" charset="-127"/>
                  <a:ea typeface="맑은 고딕" pitchFamily="50" charset="-127"/>
                </a:rPr>
                <a:t>Global Standard </a:t>
              </a:r>
              <a:r>
                <a:rPr kumimoji="0" lang="ko-KR" altLang="en-US" sz="1100" dirty="0">
                  <a:solidFill>
                    <a:srgbClr val="000000"/>
                  </a:solidFill>
                  <a:latin typeface="맑은 고딕" pitchFamily="50" charset="-127"/>
                  <a:ea typeface="맑은 고딕" pitchFamily="50" charset="-127"/>
                </a:rPr>
                <a:t>프로젝트 관리 기법 제공 </a:t>
              </a:r>
            </a:p>
            <a:p>
              <a:pPr marL="0" lvl="1" eaLnBrk="0" fontAlgn="auto" hangingPunct="0">
                <a:spcBef>
                  <a:spcPts val="0"/>
                </a:spcBef>
                <a:spcAft>
                  <a:spcPts val="0"/>
                </a:spcAft>
                <a:buFont typeface="Arial" pitchFamily="34" charset="0"/>
                <a:buChar char="•"/>
                <a:defRPr/>
              </a:pPr>
              <a:r>
                <a:rPr kumimoji="0" lang="ko-KR" altLang="en-US" sz="1100" dirty="0">
                  <a:solidFill>
                    <a:srgbClr val="000000"/>
                  </a:solidFill>
                  <a:latin typeface="맑은 고딕" pitchFamily="50" charset="-127"/>
                  <a:ea typeface="맑은 고딕" pitchFamily="50" charset="-127"/>
                </a:rPr>
                <a:t>  기존 성공 프로젝트 사례의 광범위한 활용 </a:t>
              </a:r>
              <a:r>
                <a:rPr kumimoji="0" lang="en-US" altLang="ko-KR" sz="1100" dirty="0">
                  <a:solidFill>
                    <a:srgbClr val="000000"/>
                  </a:solidFill>
                  <a:latin typeface="맑은 고딕" pitchFamily="50" charset="-127"/>
                  <a:ea typeface="맑은 고딕" pitchFamily="50" charset="-127"/>
                </a:rPr>
                <a:t>(</a:t>
              </a:r>
              <a:r>
                <a:rPr kumimoji="0" lang="ko-KR" altLang="en-US" sz="1100" dirty="0">
                  <a:solidFill>
                    <a:srgbClr val="000000"/>
                  </a:solidFill>
                  <a:latin typeface="맑은 고딕" pitchFamily="50" charset="-127"/>
                  <a:ea typeface="맑은 고딕" pitchFamily="50" charset="-127"/>
                </a:rPr>
                <a:t>표준 </a:t>
              </a:r>
              <a:r>
                <a:rPr kumimoji="0" lang="en-US" altLang="ko-KR" sz="1100" dirty="0">
                  <a:solidFill>
                    <a:srgbClr val="000000"/>
                  </a:solidFill>
                  <a:latin typeface="맑은 고딕" pitchFamily="50" charset="-127"/>
                  <a:ea typeface="맑은 고딕" pitchFamily="50" charset="-127"/>
                </a:rPr>
                <a:t>WBS </a:t>
              </a:r>
              <a:r>
                <a:rPr kumimoji="0" lang="ko-KR" altLang="en-US" sz="1100" dirty="0">
                  <a:solidFill>
                    <a:srgbClr val="000000"/>
                  </a:solidFill>
                  <a:latin typeface="맑은 고딕" pitchFamily="50" charset="-127"/>
                  <a:ea typeface="맑은 고딕" pitchFamily="50" charset="-127"/>
                </a:rPr>
                <a:t>제공</a:t>
              </a:r>
              <a:r>
                <a:rPr kumimoji="0" lang="en-US" altLang="ko-KR" sz="1100" dirty="0">
                  <a:solidFill>
                    <a:srgbClr val="000000"/>
                  </a:solidFill>
                  <a:latin typeface="맑은 고딕" pitchFamily="50" charset="-127"/>
                  <a:ea typeface="맑은 고딕" pitchFamily="50" charset="-127"/>
                </a:rPr>
                <a:t>)</a:t>
              </a:r>
              <a:endParaRPr kumimoji="0" lang="ko-KR" altLang="en-US" sz="1100" dirty="0">
                <a:solidFill>
                  <a:srgbClr val="000000"/>
                </a:solidFill>
                <a:latin typeface="맑은 고딕" pitchFamily="50" charset="-127"/>
                <a:ea typeface="맑은 고딕" pitchFamily="50" charset="-127"/>
              </a:endParaRPr>
            </a:p>
          </p:txBody>
        </p:sp>
      </p:grpSp>
      <p:sp>
        <p:nvSpPr>
          <p:cNvPr id="40" name="제목 1"/>
          <p:cNvSpPr txBox="1">
            <a:spLocks/>
          </p:cNvSpPr>
          <p:nvPr>
            <p:custDataLst>
              <p:tags r:id="rId3"/>
            </p:custDataLst>
          </p:nvPr>
        </p:nvSpPr>
        <p:spPr>
          <a:xfrm>
            <a:off x="457200" y="901491"/>
            <a:ext cx="8663509" cy="439718"/>
          </a:xfrm>
          <a:prstGeom prst="rect">
            <a:avLst/>
          </a:prstGeom>
        </p:spPr>
        <p:txBody>
          <a:bodyPr vert="horz" lIns="91440" tIns="45720" rIns="91440" bIns="45720" rtlCol="0" anchor="ctr">
            <a:norm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ko-KR" altLang="en-US" sz="1800" dirty="0" smtClean="0"/>
              <a:t>프로젝트 관리기능</a:t>
            </a:r>
            <a:endParaRPr lang="ko-KR" altLang="en-US" sz="1800" dirty="0"/>
          </a:p>
        </p:txBody>
      </p:sp>
      <p:sp>
        <p:nvSpPr>
          <p:cNvPr id="41" name="AutoShape 5"/>
          <p:cNvSpPr>
            <a:spLocks noChangeArrowheads="1"/>
          </p:cNvSpPr>
          <p:nvPr/>
        </p:nvSpPr>
        <p:spPr bwMode="auto">
          <a:xfrm>
            <a:off x="107950" y="230028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1634769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3" name="제목 1"/>
          <p:cNvSpPr txBox="1">
            <a:spLocks/>
          </p:cNvSpPr>
          <p:nvPr>
            <p:custDataLst>
              <p:tags r:id="rId1"/>
            </p:custDataLst>
          </p:nvPr>
        </p:nvSpPr>
        <p:spPr>
          <a:xfrm>
            <a:off x="456488" y="908720"/>
            <a:ext cx="8331912" cy="439718"/>
          </a:xfrm>
          <a:prstGeom prst="rect">
            <a:avLst/>
          </a:prstGeom>
        </p:spPr>
        <p:txBody>
          <a:bodyPr vert="horz" lIns="91440" tIns="45720" rIns="91440" bIns="45720" rtlCol="0" anchor="ctr">
            <a:norm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ko-KR" altLang="en-US" sz="1800" dirty="0" smtClean="0"/>
              <a:t>친숙하고 직관적인 환경</a:t>
            </a:r>
            <a:endParaRPr lang="ko-KR" altLang="en-US" sz="1800" dirty="0"/>
          </a:p>
        </p:txBody>
      </p:sp>
      <p:sp>
        <p:nvSpPr>
          <p:cNvPr id="4" name="내용 개체 틀 9"/>
          <p:cNvSpPr txBox="1">
            <a:spLocks/>
          </p:cNvSpPr>
          <p:nvPr>
            <p:custDataLst>
              <p:tags r:id="rId2"/>
            </p:custDataLst>
          </p:nvPr>
        </p:nvSpPr>
        <p:spPr>
          <a:xfrm>
            <a:off x="37282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a:spcBef>
                <a:spcPts val="0"/>
              </a:spcBef>
              <a:defRPr/>
            </a:pPr>
            <a:r>
              <a:rPr lang="ko-KR" altLang="en-US" sz="1400" kern="0" dirty="0" smtClean="0"/>
              <a:t>새로운 그래픽 메뉴와 친숙한 환경을 갖춘 리본에서 자주 사용하는 도구를 간단히 찾아 손쉽게 프로젝트를 만들고 관리할 수 있습니다</a:t>
            </a:r>
            <a:r>
              <a:rPr lang="en-US" altLang="ko-KR" sz="1400" kern="0" dirty="0" smtClean="0"/>
              <a:t>. </a:t>
            </a:r>
            <a:r>
              <a:rPr lang="ko-KR" altLang="en-US" sz="1400" kern="0" dirty="0" smtClean="0"/>
              <a:t>상황에 맞게 제공되는 바로 가기를 통해 시간을 절약하여 더 많은 작업 성과를 달성할 수 있습니다</a:t>
            </a:r>
            <a:r>
              <a:rPr lang="en-US" altLang="ko-KR" sz="1400" kern="0" dirty="0" smtClean="0"/>
              <a:t>. </a:t>
            </a:r>
            <a:endParaRPr lang="en-US" altLang="ko-KR" sz="1400" kern="0" dirty="0"/>
          </a:p>
        </p:txBody>
      </p:sp>
      <p:pic>
        <p:nvPicPr>
          <p:cNvPr id="5" name="Picture 20" descr="C:\Users\Administrator\Desktop\이미지 2.gif"/>
          <p:cNvPicPr>
            <a:picLocks noChangeAspect="1" noChangeArrowheads="1"/>
          </p:cNvPicPr>
          <p:nvPr>
            <p:custDataLst>
              <p:tags r:id="rId3"/>
            </p:custDataLst>
          </p:nvPr>
        </p:nvPicPr>
        <p:blipFill>
          <a:blip r:embed="rId6"/>
          <a:srcRect/>
          <a:stretch>
            <a:fillRect/>
          </a:stretch>
        </p:blipFill>
        <p:spPr bwMode="auto">
          <a:xfrm>
            <a:off x="429419" y="2366987"/>
            <a:ext cx="4891087" cy="1223962"/>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6" name="그림 15"/>
          <p:cNvPicPr>
            <a:picLocks noChangeAspect="1"/>
          </p:cNvPicPr>
          <p:nvPr>
            <p:custDataLst>
              <p:tags r:id="rId4"/>
            </p:custDataLst>
          </p:nvPr>
        </p:nvPicPr>
        <p:blipFill>
          <a:blip r:embed="rId7"/>
          <a:srcRect/>
          <a:stretch>
            <a:fillRect/>
          </a:stretch>
        </p:blipFill>
        <p:spPr bwMode="auto">
          <a:xfrm>
            <a:off x="3683868" y="3212976"/>
            <a:ext cx="4982966" cy="2909477"/>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7" name="설명선 1 6"/>
          <p:cNvSpPr/>
          <p:nvPr/>
        </p:nvSpPr>
        <p:spPr>
          <a:xfrm>
            <a:off x="539552" y="3717032"/>
            <a:ext cx="1584176" cy="524247"/>
          </a:xfrm>
          <a:prstGeom prst="borderCallout1">
            <a:avLst>
              <a:gd name="adj1" fmla="val 287"/>
              <a:gd name="adj2" fmla="val 71547"/>
              <a:gd name="adj3" fmla="val -148225"/>
              <a:gd name="adj4" fmla="val 86184"/>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smtClean="0">
                <a:solidFill>
                  <a:schemeClr val="tx1"/>
                </a:solidFill>
                <a:latin typeface="Segoe UI" panose="020B0502040204020203" pitchFamily="34" charset="0"/>
                <a:cs typeface="Segoe UI" panose="020B0502040204020203" pitchFamily="34" charset="0"/>
              </a:rPr>
              <a:t>리본 메뉴</a:t>
            </a:r>
            <a:endParaRPr lang="ko-KR" altLang="en-US" sz="1200" kern="0" dirty="0">
              <a:solidFill>
                <a:schemeClr val="tx1"/>
              </a:solidFill>
              <a:latin typeface="Segoe UI" panose="020B0502040204020203" pitchFamily="34" charset="0"/>
              <a:cs typeface="Segoe UI" panose="020B0502040204020203" pitchFamily="34" charset="0"/>
            </a:endParaRPr>
          </a:p>
        </p:txBody>
      </p:sp>
      <p:sp>
        <p:nvSpPr>
          <p:cNvPr id="8" name="AutoShape 5"/>
          <p:cNvSpPr>
            <a:spLocks noChangeArrowheads="1"/>
          </p:cNvSpPr>
          <p:nvPr/>
        </p:nvSpPr>
        <p:spPr bwMode="auto">
          <a:xfrm>
            <a:off x="107950" y="230028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1268129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3"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rm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en-US" altLang="ko-KR" sz="1800" dirty="0" smtClean="0"/>
              <a:t>Stage Gate </a:t>
            </a:r>
            <a:r>
              <a:rPr lang="ko-KR" altLang="en-US" sz="1800" dirty="0" smtClean="0"/>
              <a:t>및 </a:t>
            </a:r>
            <a:r>
              <a:rPr lang="en-US" altLang="ko-KR" sz="1800" dirty="0" smtClean="0"/>
              <a:t>Workflow</a:t>
            </a:r>
            <a:r>
              <a:rPr lang="ko-KR" altLang="en-US" sz="1800" smtClean="0"/>
              <a:t>를 이용한 프로젝트 생명주기 관리</a:t>
            </a:r>
            <a:endParaRPr lang="ko-KR" altLang="en-US" sz="1800" dirty="0"/>
          </a:p>
        </p:txBody>
      </p:sp>
      <p:sp>
        <p:nvSpPr>
          <p:cNvPr id="4"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a:spcBef>
                <a:spcPts val="0"/>
              </a:spcBef>
              <a:defRPr/>
            </a:pPr>
            <a:r>
              <a:rPr lang="en-US" altLang="ko-KR" sz="1400" kern="0" dirty="0" smtClean="0"/>
              <a:t>Microsoft EPM</a:t>
            </a:r>
            <a:r>
              <a:rPr lang="ko-KR" altLang="en-US" sz="1400" kern="0" dirty="0" smtClean="0"/>
              <a:t>은 </a:t>
            </a:r>
            <a:r>
              <a:rPr lang="en-US" altLang="ko-KR" sz="1400" kern="0" dirty="0" smtClean="0"/>
              <a:t>Stage Gate </a:t>
            </a:r>
            <a:r>
              <a:rPr lang="ko-KR" altLang="en-US" sz="1400" kern="0" dirty="0" smtClean="0"/>
              <a:t>및 </a:t>
            </a:r>
            <a:r>
              <a:rPr lang="en-US" altLang="ko-KR" sz="1400" kern="0" dirty="0" smtClean="0"/>
              <a:t>Workflow</a:t>
            </a:r>
            <a:r>
              <a:rPr lang="ko-KR" altLang="en-US" sz="1400" kern="0" dirty="0" smtClean="0"/>
              <a:t>의 생성 및 관리를 통하여 프로젝트의 </a:t>
            </a:r>
            <a:r>
              <a:rPr lang="en-US" altLang="ko-KR" sz="1400" kern="0" dirty="0" smtClean="0"/>
              <a:t>Life Cycle</a:t>
            </a:r>
            <a:r>
              <a:rPr lang="ko-KR" altLang="en-US" sz="1400" kern="0" dirty="0" smtClean="0"/>
              <a:t>을 관리 합니다</a:t>
            </a:r>
            <a:r>
              <a:rPr lang="en-US" altLang="ko-KR" sz="1400" kern="0" dirty="0" smtClean="0"/>
              <a:t>. </a:t>
            </a:r>
            <a:r>
              <a:rPr lang="ko-KR" altLang="en-US" sz="1400" kern="0" dirty="0" smtClean="0"/>
              <a:t>또한 전사 프로젝트의 </a:t>
            </a:r>
            <a:r>
              <a:rPr lang="en-US" altLang="ko-KR" sz="1400" kern="0" dirty="0" smtClean="0"/>
              <a:t>Type</a:t>
            </a:r>
            <a:r>
              <a:rPr lang="ko-KR" altLang="en-US" sz="1400" kern="0" dirty="0" smtClean="0"/>
              <a:t>별로 분리된 </a:t>
            </a:r>
            <a:r>
              <a:rPr lang="en-US" altLang="ko-KR" sz="1400" kern="0" dirty="0" smtClean="0"/>
              <a:t>Stage/Gate</a:t>
            </a:r>
            <a:r>
              <a:rPr lang="ko-KR" altLang="en-US" sz="1400" kern="0" dirty="0" smtClean="0"/>
              <a:t>및 </a:t>
            </a:r>
            <a:r>
              <a:rPr lang="en-US" altLang="ko-KR" sz="1400" kern="0" dirty="0" smtClean="0"/>
              <a:t>Workflow</a:t>
            </a:r>
            <a:r>
              <a:rPr lang="ko-KR" altLang="en-US" sz="1400" kern="0" dirty="0" smtClean="0"/>
              <a:t>를 적용 할 수 있습니다</a:t>
            </a:r>
            <a:r>
              <a:rPr lang="en-US" altLang="ko-KR" sz="1400" kern="0" dirty="0" smtClean="0"/>
              <a:t>.</a:t>
            </a:r>
            <a:r>
              <a:rPr lang="ko-KR" altLang="en-US" sz="1400" kern="0" dirty="0" smtClean="0"/>
              <a:t> </a:t>
            </a:r>
            <a:endParaRPr lang="en-US" altLang="ko-KR" sz="1400" kern="0" dirty="0" smtClean="0"/>
          </a:p>
          <a:p>
            <a:pPr>
              <a:spcBef>
                <a:spcPts val="0"/>
              </a:spcBef>
              <a:defRPr/>
            </a:pPr>
            <a:endParaRPr lang="en-US" altLang="ko-KR" sz="1400" kern="0" dirty="0"/>
          </a:p>
        </p:txBody>
      </p:sp>
      <p:pic>
        <p:nvPicPr>
          <p:cNvPr id="5" name="Picture 2"/>
          <p:cNvPicPr>
            <a:picLocks noChangeAspect="1" noChangeArrowheads="1"/>
          </p:cNvPicPr>
          <p:nvPr/>
        </p:nvPicPr>
        <p:blipFill>
          <a:blip r:embed="rId4"/>
          <a:stretch>
            <a:fillRect/>
          </a:stretch>
        </p:blipFill>
        <p:spPr bwMode="auto">
          <a:xfrm>
            <a:off x="3454560" y="2458430"/>
            <a:ext cx="5133655" cy="3763495"/>
          </a:xfrm>
          <a:prstGeom prst="roundRect">
            <a:avLst>
              <a:gd name="adj" fmla="val 3494"/>
            </a:avLst>
          </a:prstGeom>
          <a:solidFill>
            <a:srgbClr val="FFFFFF">
              <a:shade val="85000"/>
            </a:srgbClr>
          </a:solidFill>
          <a:ln w="19050">
            <a:solidFill>
              <a:srgbClr val="FFC000"/>
            </a:solidFill>
          </a:ln>
          <a:effectLst>
            <a:outerShdw blurRad="50800" dist="50800" dir="2700000" algn="tl" rotWithShape="0">
              <a:prstClr val="black">
                <a:alpha val="20000"/>
              </a:prstClr>
            </a:outerShdw>
          </a:effectLst>
        </p:spPr>
      </p:pic>
      <p:pic>
        <p:nvPicPr>
          <p:cNvPr id="7" name="Picture 2"/>
          <p:cNvPicPr>
            <a:picLocks noChangeAspect="1" noChangeArrowheads="1"/>
          </p:cNvPicPr>
          <p:nvPr/>
        </p:nvPicPr>
        <p:blipFill>
          <a:blip r:embed="rId5" cstate="print"/>
          <a:srcRect/>
          <a:stretch>
            <a:fillRect/>
          </a:stretch>
        </p:blipFill>
        <p:spPr bwMode="auto">
          <a:xfrm>
            <a:off x="457200" y="4419601"/>
            <a:ext cx="4910524" cy="2167760"/>
          </a:xfrm>
          <a:prstGeom prst="roundRect">
            <a:avLst>
              <a:gd name="adj" fmla="val 6400"/>
            </a:avLst>
          </a:prstGeom>
          <a:solidFill>
            <a:srgbClr val="FFFFFF">
              <a:shade val="85000"/>
            </a:srgbClr>
          </a:solidFill>
          <a:ln w="19050">
            <a:solidFill>
              <a:srgbClr val="FFC000"/>
            </a:solidFill>
          </a:ln>
          <a:effectLst>
            <a:outerShdw blurRad="50800" dist="50800" dir="2700000" algn="tl" rotWithShape="0">
              <a:prstClr val="black">
                <a:alpha val="20000"/>
              </a:prstClr>
            </a:outerShdw>
          </a:effectLst>
        </p:spPr>
      </p:pic>
      <p:sp>
        <p:nvSpPr>
          <p:cNvPr id="9" name="설명선 1 8"/>
          <p:cNvSpPr/>
          <p:nvPr/>
        </p:nvSpPr>
        <p:spPr>
          <a:xfrm>
            <a:off x="6712025" y="2777143"/>
            <a:ext cx="1584176" cy="524247"/>
          </a:xfrm>
          <a:prstGeom prst="borderCallout1">
            <a:avLst>
              <a:gd name="adj1" fmla="val 100216"/>
              <a:gd name="adj2" fmla="val 34870"/>
              <a:gd name="adj3" fmla="val 167914"/>
              <a:gd name="adj4" fmla="val 12830"/>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smtClean="0">
                <a:solidFill>
                  <a:schemeClr val="tx1"/>
                </a:solidFill>
                <a:latin typeface="Segoe UI" panose="020B0502040204020203" pitchFamily="34" charset="0"/>
                <a:cs typeface="Segoe UI" panose="020B0502040204020203" pitchFamily="34" charset="0"/>
              </a:rPr>
              <a:t>프로젝트</a:t>
            </a:r>
            <a:endParaRPr lang="en-US" altLang="ko-KR" sz="1200" kern="0" dirty="0" smtClean="0">
              <a:solidFill>
                <a:schemeClr val="tx1"/>
              </a:solidFill>
              <a:latin typeface="Segoe UI" panose="020B0502040204020203" pitchFamily="34" charset="0"/>
              <a:cs typeface="Segoe UI" panose="020B0502040204020203" pitchFamily="34" charset="0"/>
            </a:endParaRPr>
          </a:p>
          <a:p>
            <a:pPr algn="ctr" defTabSz="-13873163" eaLnBrk="0" latinLnBrk="0" hangingPunct="0">
              <a:lnSpc>
                <a:spcPct val="90000"/>
              </a:lnSpc>
              <a:spcBef>
                <a:spcPct val="30000"/>
              </a:spcBef>
              <a:buClr>
                <a:srgbClr val="BDE3FF"/>
              </a:buClr>
              <a:buSzPct val="85000"/>
            </a:pPr>
            <a:r>
              <a:rPr lang="en-US" altLang="ko-KR" sz="1200" kern="0" dirty="0" smtClean="0">
                <a:solidFill>
                  <a:schemeClr val="tx1"/>
                </a:solidFill>
                <a:latin typeface="Segoe UI" panose="020B0502040204020203" pitchFamily="34" charset="0"/>
                <a:cs typeface="Segoe UI" panose="020B0502040204020203" pitchFamily="34" charset="0"/>
              </a:rPr>
              <a:t>Stage &amp; Gate View</a:t>
            </a:r>
            <a:endParaRPr lang="ko-KR" altLang="en-US" sz="1200" kern="0" dirty="0">
              <a:solidFill>
                <a:schemeClr val="tx1"/>
              </a:solidFill>
              <a:latin typeface="Segoe UI" panose="020B0502040204020203" pitchFamily="34" charset="0"/>
              <a:cs typeface="Segoe UI" panose="020B0502040204020203" pitchFamily="34" charset="0"/>
            </a:endParaRPr>
          </a:p>
        </p:txBody>
      </p:sp>
      <p:sp>
        <p:nvSpPr>
          <p:cNvPr id="10" name="설명선 1 9"/>
          <p:cNvSpPr/>
          <p:nvPr/>
        </p:nvSpPr>
        <p:spPr>
          <a:xfrm>
            <a:off x="1169489" y="3400239"/>
            <a:ext cx="1584176" cy="524247"/>
          </a:xfrm>
          <a:prstGeom prst="borderCallout1">
            <a:avLst>
              <a:gd name="adj1" fmla="val 100216"/>
              <a:gd name="adj2" fmla="val 34870"/>
              <a:gd name="adj3" fmla="val 417321"/>
              <a:gd name="adj4" fmla="val 108852"/>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smtClean="0">
                <a:solidFill>
                  <a:schemeClr val="tx1"/>
                </a:solidFill>
                <a:latin typeface="Segoe UI" panose="020B0502040204020203" pitchFamily="34" charset="0"/>
                <a:cs typeface="Segoe UI" panose="020B0502040204020203" pitchFamily="34" charset="0"/>
              </a:rPr>
              <a:t>전사 프로젝트 중앙 집중화</a:t>
            </a:r>
            <a:endParaRPr lang="ko-KR" altLang="en-US" sz="1200" kern="0" dirty="0">
              <a:solidFill>
                <a:schemeClr val="tx1"/>
              </a:solidFill>
              <a:latin typeface="Segoe UI" panose="020B0502040204020203" pitchFamily="34" charset="0"/>
              <a:cs typeface="Segoe UI" panose="020B0502040204020203" pitchFamily="34" charset="0"/>
            </a:endParaRPr>
          </a:p>
        </p:txBody>
      </p:sp>
      <p:pic>
        <p:nvPicPr>
          <p:cNvPr id="11"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72200" y="4638898"/>
            <a:ext cx="2844820" cy="1729166"/>
          </a:xfrm>
          <a:prstGeom prst="rect">
            <a:avLst/>
          </a:prstGeom>
          <a:ln>
            <a:solidFill>
              <a:schemeClr val="bg1">
                <a:lumMod val="75000"/>
              </a:schemeClr>
            </a:solidFill>
          </a:ln>
        </p:spPr>
      </p:pic>
      <p:sp>
        <p:nvSpPr>
          <p:cNvPr id="12" name="설명선 1 11"/>
          <p:cNvSpPr/>
          <p:nvPr/>
        </p:nvSpPr>
        <p:spPr>
          <a:xfrm>
            <a:off x="7368444" y="4350012"/>
            <a:ext cx="1584176" cy="524247"/>
          </a:xfrm>
          <a:prstGeom prst="borderCallout1">
            <a:avLst>
              <a:gd name="adj1" fmla="val 100216"/>
              <a:gd name="adj2" fmla="val 34870"/>
              <a:gd name="adj3" fmla="val 167914"/>
              <a:gd name="adj4" fmla="val 12830"/>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smtClean="0">
                <a:solidFill>
                  <a:schemeClr val="tx1"/>
                </a:solidFill>
                <a:latin typeface="Segoe UI" panose="020B0502040204020203" pitchFamily="34" charset="0"/>
                <a:cs typeface="Segoe UI" panose="020B0502040204020203" pitchFamily="34" charset="0"/>
              </a:rPr>
              <a:t>프로젝트 </a:t>
            </a:r>
            <a:r>
              <a:rPr lang="en-US" altLang="ko-KR" sz="1200" kern="0" dirty="0" smtClean="0">
                <a:solidFill>
                  <a:schemeClr val="tx1"/>
                </a:solidFill>
                <a:latin typeface="Segoe UI" panose="020B0502040204020203" pitchFamily="34" charset="0"/>
                <a:cs typeface="Segoe UI" panose="020B0502040204020203" pitchFamily="34" charset="0"/>
              </a:rPr>
              <a:t>Workflow</a:t>
            </a:r>
            <a:endParaRPr lang="ko-KR" altLang="en-US" sz="1200" kern="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96569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3"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rm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ko-KR" altLang="en-US" sz="1800" dirty="0" smtClean="0"/>
              <a:t>통합된 프로젝트 및 포트폴리오 관리</a:t>
            </a:r>
            <a:endParaRPr lang="ko-KR" altLang="en-US" sz="1800" dirty="0"/>
          </a:p>
        </p:txBody>
      </p:sp>
      <p:sp>
        <p:nvSpPr>
          <p:cNvPr id="4"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a:spcBef>
                <a:spcPts val="0"/>
              </a:spcBef>
              <a:defRPr/>
            </a:pPr>
            <a:r>
              <a:rPr lang="ko-KR" altLang="en-US" sz="1400" kern="0" dirty="0" smtClean="0"/>
              <a:t>직관적인 사용자 인터페이스를 통해 전체 프로젝트 수명 주기를 지원하는 최적의 도구를 사용할 수 있습니다</a:t>
            </a:r>
            <a:r>
              <a:rPr lang="en-US" altLang="ko-KR" sz="1400" kern="0" dirty="0" smtClean="0"/>
              <a:t>. </a:t>
            </a:r>
            <a:r>
              <a:rPr lang="ko-KR" altLang="en-US" sz="1400" kern="0" dirty="0" smtClean="0"/>
              <a:t>하향식 포트폴리오 관리 기법을 상향식 프로젝트 관리 기능과 결합한 </a:t>
            </a:r>
            <a:r>
              <a:rPr lang="en-US" altLang="ko-KR" sz="1400" kern="0" dirty="0" smtClean="0"/>
              <a:t>Project Server</a:t>
            </a:r>
            <a:r>
              <a:rPr lang="ko-KR" altLang="en-US" sz="1400" kern="0" dirty="0" smtClean="0"/>
              <a:t>를 사용할 경우 최적의 포트폴리오를 식별하여 선택하고</a:t>
            </a:r>
            <a:r>
              <a:rPr lang="en-US" altLang="ko-KR" sz="1400" kern="0" dirty="0" smtClean="0"/>
              <a:t>, </a:t>
            </a:r>
            <a:r>
              <a:rPr lang="ko-KR" altLang="en-US" sz="1400" kern="0" dirty="0" smtClean="0"/>
              <a:t>성공적으로 프로젝트를 실행하여 성과를 달성할 수 있습니다</a:t>
            </a:r>
            <a:r>
              <a:rPr lang="en-US" altLang="ko-KR" sz="1400" kern="0" dirty="0" smtClean="0"/>
              <a:t>.</a:t>
            </a:r>
            <a:endParaRPr lang="en-US" altLang="ko-KR" sz="1400" kern="0" dirty="0"/>
          </a:p>
        </p:txBody>
      </p:sp>
      <p:pic>
        <p:nvPicPr>
          <p:cNvPr id="5" name="Picture 2"/>
          <p:cNvPicPr>
            <a:picLocks noChangeAspect="1"/>
          </p:cNvPicPr>
          <p:nvPr>
            <p:custDataLst>
              <p:tags r:id="rId3"/>
            </p:custDataLst>
          </p:nvPr>
        </p:nvPicPr>
        <p:blipFill>
          <a:blip r:embed="rId7" cstate="screen">
            <a:extLst>
              <a:ext uri="{28A0092B-C50C-407E-A947-70E740481C1C}">
                <a14:useLocalDpi xmlns:a14="http://schemas.microsoft.com/office/drawing/2010/main" val="0"/>
              </a:ext>
            </a:extLst>
          </a:blip>
          <a:stretch>
            <a:fillRect/>
          </a:stretch>
        </p:blipFill>
        <p:spPr>
          <a:xfrm>
            <a:off x="751991" y="2563604"/>
            <a:ext cx="3797142" cy="2601554"/>
          </a:xfrm>
          <a:prstGeom prst="rect">
            <a:avLst/>
          </a:prstGeom>
          <a:effectLst>
            <a:outerShdw blurRad="63500" dist="35921" dir="2700000" algn="ctr" rotWithShape="0">
              <a:srgbClr val="000000">
                <a:lumMod val="65000"/>
                <a:lumOff val="35000"/>
              </a:srgbClr>
            </a:outerShdw>
            <a:reflection blurRad="6350" stA="50000" endA="300" endPos="38500" dist="50800" dir="5400000" sy="-100000" algn="bl" rotWithShape="0"/>
          </a:effectLst>
        </p:spPr>
      </p:pic>
      <p:pic>
        <p:nvPicPr>
          <p:cNvPr id="6" name="Picture 2"/>
          <p:cNvPicPr>
            <a:picLocks noChangeAspect="1" noChangeArrowheads="1"/>
          </p:cNvPicPr>
          <p:nvPr>
            <p:custDataLst>
              <p:tags r:id="rId4"/>
            </p:custDataLst>
          </p:nvPr>
        </p:nvPicPr>
        <p:blipFill>
          <a:blip r:embed="rId8" cstate="print"/>
          <a:stretch>
            <a:fillRect/>
          </a:stretch>
        </p:blipFill>
        <p:spPr bwMode="auto">
          <a:xfrm>
            <a:off x="7151989" y="2708920"/>
            <a:ext cx="1555685" cy="2322519"/>
          </a:xfrm>
          <a:prstGeom prst="rect">
            <a:avLst/>
          </a:prstGeom>
          <a:noFill/>
          <a:ln w="9525">
            <a:noFill/>
            <a:miter lim="800000"/>
            <a:headEnd/>
            <a:tailEnd/>
          </a:ln>
          <a:effectLst>
            <a:reflection blurRad="6350" stA="50000" endA="300" endPos="38500" dist="50800" dir="5400000" sy="-100000" algn="bl" rotWithShape="0"/>
          </a:effectLst>
          <a:scene3d>
            <a:camera prst="perspectiveLeft">
              <a:rot lat="24000" lon="2676000" rev="21396000"/>
            </a:camera>
            <a:lightRig rig="threePt" dir="t"/>
          </a:scene3d>
        </p:spPr>
      </p:pic>
      <p:pic>
        <p:nvPicPr>
          <p:cNvPr id="7" name="Picture 3"/>
          <p:cNvPicPr>
            <a:picLocks noChangeAspect="1" noChangeArrowheads="1"/>
          </p:cNvPicPr>
          <p:nvPr>
            <p:custDataLst>
              <p:tags r:id="rId5"/>
            </p:custDataLst>
          </p:nvPr>
        </p:nvPicPr>
        <p:blipFill>
          <a:blip r:embed="rId9" cstate="print"/>
          <a:stretch>
            <a:fillRect/>
          </a:stretch>
        </p:blipFill>
        <p:spPr bwMode="auto">
          <a:xfrm>
            <a:off x="5654694" y="3448874"/>
            <a:ext cx="2537348" cy="1782059"/>
          </a:xfrm>
          <a:prstGeom prst="rect">
            <a:avLst/>
          </a:prstGeom>
          <a:noFill/>
          <a:ln w="9525">
            <a:noFill/>
            <a:miter lim="800000"/>
            <a:headEnd/>
            <a:tailEnd/>
          </a:ln>
          <a:effectLst>
            <a:reflection blurRad="6350" stA="50000" endA="300" endPos="38500" dist="50800" dir="5400000" sy="-100000" algn="bl" rotWithShape="0"/>
          </a:effectLst>
          <a:scene3d>
            <a:camera prst="perspectiveLeft">
              <a:rot lat="24000" lon="2676000" rev="21396000"/>
            </a:camera>
            <a:lightRig rig="threePt" dir="t"/>
          </a:scene3d>
        </p:spPr>
      </p:pic>
      <p:sp>
        <p:nvSpPr>
          <p:cNvPr id="8" name="설명선 1 7"/>
          <p:cNvSpPr/>
          <p:nvPr/>
        </p:nvSpPr>
        <p:spPr>
          <a:xfrm>
            <a:off x="4947284" y="4549514"/>
            <a:ext cx="1584176" cy="524247"/>
          </a:xfrm>
          <a:prstGeom prst="borderCallout1">
            <a:avLst>
              <a:gd name="adj1" fmla="val 43892"/>
              <a:gd name="adj2" fmla="val 100407"/>
              <a:gd name="adj3" fmla="val 17112"/>
              <a:gd name="adj4" fmla="val 124664"/>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en-US" altLang="ko-KR" sz="1200" kern="0" dirty="0">
                <a:solidFill>
                  <a:schemeClr val="tx1"/>
                </a:solidFill>
                <a:latin typeface="Segoe UI" panose="020B0502040204020203" pitchFamily="34" charset="0"/>
                <a:cs typeface="Segoe UI" panose="020B0502040204020203" pitchFamily="34" charset="0"/>
              </a:rPr>
              <a:t>Scatter Chart</a:t>
            </a:r>
            <a:endParaRPr lang="ko-KR" altLang="en-US" sz="1200" kern="0" dirty="0">
              <a:solidFill>
                <a:schemeClr val="tx1"/>
              </a:solidFill>
              <a:latin typeface="Segoe UI" panose="020B0502040204020203" pitchFamily="34" charset="0"/>
              <a:cs typeface="Segoe UI" panose="020B0502040204020203" pitchFamily="34" charset="0"/>
            </a:endParaRPr>
          </a:p>
        </p:txBody>
      </p:sp>
      <p:sp>
        <p:nvSpPr>
          <p:cNvPr id="9" name="설명선 1 8"/>
          <p:cNvSpPr/>
          <p:nvPr/>
        </p:nvSpPr>
        <p:spPr>
          <a:xfrm>
            <a:off x="5654694" y="3257382"/>
            <a:ext cx="1584176" cy="524247"/>
          </a:xfrm>
          <a:prstGeom prst="borderCallout1">
            <a:avLst>
              <a:gd name="adj1" fmla="val 287"/>
              <a:gd name="adj2" fmla="val 30060"/>
              <a:gd name="adj3" fmla="val -66465"/>
              <a:gd name="adj4" fmla="val 116247"/>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a:solidFill>
                  <a:schemeClr val="tx1"/>
                </a:solidFill>
                <a:latin typeface="Segoe UI" panose="020B0502040204020203" pitchFamily="34" charset="0"/>
                <a:cs typeface="Segoe UI" panose="020B0502040204020203" pitchFamily="34" charset="0"/>
              </a:rPr>
              <a:t>전략적 연계</a:t>
            </a:r>
            <a:endParaRPr lang="ko-KR" altLang="en-US" sz="1200" kern="0" dirty="0">
              <a:solidFill>
                <a:schemeClr val="tx1"/>
              </a:solidFill>
              <a:latin typeface="Segoe UI" panose="020B0502040204020203" pitchFamily="34" charset="0"/>
              <a:cs typeface="Segoe UI" panose="020B0502040204020203" pitchFamily="34" charset="0"/>
            </a:endParaRPr>
          </a:p>
        </p:txBody>
      </p:sp>
      <p:sp>
        <p:nvSpPr>
          <p:cNvPr id="10" name="설명선 1 9"/>
          <p:cNvSpPr/>
          <p:nvPr/>
        </p:nvSpPr>
        <p:spPr>
          <a:xfrm>
            <a:off x="3740437" y="5169507"/>
            <a:ext cx="1584176" cy="524247"/>
          </a:xfrm>
          <a:prstGeom prst="borderCallout1">
            <a:avLst>
              <a:gd name="adj1" fmla="val 287"/>
              <a:gd name="adj2" fmla="val 9016"/>
              <a:gd name="adj3" fmla="val -286309"/>
              <a:gd name="adj4" fmla="val 35077"/>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a:solidFill>
                  <a:schemeClr val="tx1"/>
                </a:solidFill>
                <a:latin typeface="Segoe UI" panose="020B0502040204020203" pitchFamily="34" charset="0"/>
                <a:cs typeface="Segoe UI" panose="020B0502040204020203" pitchFamily="34" charset="0"/>
              </a:rPr>
              <a:t>최적화 분석</a:t>
            </a:r>
          </a:p>
        </p:txBody>
      </p:sp>
      <p:sp>
        <p:nvSpPr>
          <p:cNvPr id="11" name="설명선 1 10"/>
          <p:cNvSpPr/>
          <p:nvPr/>
        </p:nvSpPr>
        <p:spPr>
          <a:xfrm>
            <a:off x="2033855" y="5294793"/>
            <a:ext cx="1584176" cy="524247"/>
          </a:xfrm>
          <a:prstGeom prst="borderCallout1">
            <a:avLst>
              <a:gd name="adj1" fmla="val 287"/>
              <a:gd name="adj2" fmla="val 71547"/>
              <a:gd name="adj3" fmla="val -219084"/>
              <a:gd name="adj4" fmla="val 94000"/>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en-US" altLang="ko-KR" sz="1200" kern="0" dirty="0">
                <a:solidFill>
                  <a:schemeClr val="tx1"/>
                </a:solidFill>
                <a:latin typeface="Segoe UI" panose="020B0502040204020203" pitchFamily="34" charset="0"/>
                <a:cs typeface="Segoe UI" panose="020B0502040204020203" pitchFamily="34" charset="0"/>
              </a:rPr>
              <a:t>Force In/Out</a:t>
            </a:r>
            <a:br>
              <a:rPr lang="en-US" altLang="ko-KR" sz="1200" kern="0" dirty="0">
                <a:solidFill>
                  <a:schemeClr val="tx1"/>
                </a:solidFill>
                <a:latin typeface="Segoe UI" panose="020B0502040204020203" pitchFamily="34" charset="0"/>
                <a:cs typeface="Segoe UI" panose="020B0502040204020203" pitchFamily="34" charset="0"/>
              </a:rPr>
            </a:br>
            <a:r>
              <a:rPr lang="ko-KR" altLang="en-US" sz="1200" kern="0" dirty="0">
                <a:solidFill>
                  <a:schemeClr val="tx1"/>
                </a:solidFill>
                <a:latin typeface="Segoe UI" panose="020B0502040204020203" pitchFamily="34" charset="0"/>
                <a:cs typeface="Segoe UI" panose="020B0502040204020203" pitchFamily="34" charset="0"/>
              </a:rPr>
              <a:t>기준 정의</a:t>
            </a:r>
          </a:p>
        </p:txBody>
      </p:sp>
      <p:sp>
        <p:nvSpPr>
          <p:cNvPr id="12" name="설명선 1 11"/>
          <p:cNvSpPr/>
          <p:nvPr/>
        </p:nvSpPr>
        <p:spPr>
          <a:xfrm>
            <a:off x="324222" y="5431631"/>
            <a:ext cx="1584176" cy="524247"/>
          </a:xfrm>
          <a:prstGeom prst="borderCallout1">
            <a:avLst>
              <a:gd name="adj1" fmla="val 287"/>
              <a:gd name="adj2" fmla="val 71547"/>
              <a:gd name="adj3" fmla="val -148225"/>
              <a:gd name="adj4" fmla="val 86184"/>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en-US" altLang="ko-KR" sz="1200" kern="0" dirty="0">
                <a:solidFill>
                  <a:schemeClr val="tx1"/>
                </a:solidFill>
                <a:latin typeface="Segoe UI" panose="020B0502040204020203" pitchFamily="34" charset="0"/>
                <a:cs typeface="Segoe UI" panose="020B0502040204020203" pitchFamily="34" charset="0"/>
              </a:rPr>
              <a:t>Efficient</a:t>
            </a:r>
            <a:br>
              <a:rPr lang="en-US" altLang="ko-KR" sz="1200" kern="0" dirty="0">
                <a:solidFill>
                  <a:schemeClr val="tx1"/>
                </a:solidFill>
                <a:latin typeface="Segoe UI" panose="020B0502040204020203" pitchFamily="34" charset="0"/>
                <a:cs typeface="Segoe UI" panose="020B0502040204020203" pitchFamily="34" charset="0"/>
              </a:rPr>
            </a:br>
            <a:r>
              <a:rPr lang="en-US" altLang="ko-KR" sz="1200" kern="0" dirty="0">
                <a:solidFill>
                  <a:schemeClr val="tx1"/>
                </a:solidFill>
                <a:latin typeface="Segoe UI" panose="020B0502040204020203" pitchFamily="34" charset="0"/>
                <a:cs typeface="Segoe UI" panose="020B0502040204020203" pitchFamily="34" charset="0"/>
              </a:rPr>
              <a:t>Frontier</a:t>
            </a:r>
            <a:endParaRPr lang="ko-KR" altLang="en-US" sz="1200" kern="0" dirty="0">
              <a:solidFill>
                <a:schemeClr val="tx1"/>
              </a:solidFill>
              <a:latin typeface="Segoe UI" panose="020B0502040204020203" pitchFamily="34" charset="0"/>
              <a:cs typeface="Segoe UI" panose="020B0502040204020203" pitchFamily="34" charset="0"/>
            </a:endParaRPr>
          </a:p>
        </p:txBody>
      </p:sp>
      <p:sp>
        <p:nvSpPr>
          <p:cNvPr id="13" name="설명선 1 12"/>
          <p:cNvSpPr/>
          <p:nvPr/>
        </p:nvSpPr>
        <p:spPr>
          <a:xfrm>
            <a:off x="171063" y="2634426"/>
            <a:ext cx="1584176" cy="524247"/>
          </a:xfrm>
          <a:prstGeom prst="borderCallout1">
            <a:avLst>
              <a:gd name="adj1" fmla="val 102033"/>
              <a:gd name="adj2" fmla="val 79363"/>
              <a:gd name="adj3" fmla="val 224238"/>
              <a:gd name="adj4" fmla="val 117449"/>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smtClean="0">
                <a:solidFill>
                  <a:schemeClr val="tx1"/>
                </a:solidFill>
                <a:latin typeface="Segoe UI" panose="020B0502040204020203" pitchFamily="34" charset="0"/>
                <a:cs typeface="Segoe UI" panose="020B0502040204020203" pitchFamily="34" charset="0"/>
              </a:rPr>
              <a:t>예산 제약</a:t>
            </a:r>
            <a:endParaRPr lang="ko-KR" altLang="en-US" sz="1200" kern="0" dirty="0">
              <a:solidFill>
                <a:schemeClr val="tx1"/>
              </a:solidFill>
              <a:latin typeface="Segoe UI" panose="020B0502040204020203" pitchFamily="34" charset="0"/>
              <a:cs typeface="Segoe UI" panose="020B0502040204020203" pitchFamily="34" charset="0"/>
            </a:endParaRPr>
          </a:p>
        </p:txBody>
      </p:sp>
      <p:sp>
        <p:nvSpPr>
          <p:cNvPr id="14" name="AutoShape 5"/>
          <p:cNvSpPr>
            <a:spLocks noChangeArrowheads="1"/>
          </p:cNvSpPr>
          <p:nvPr/>
        </p:nvSpPr>
        <p:spPr bwMode="auto">
          <a:xfrm>
            <a:off x="107950" y="230028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8542921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p:cNvGrpSpPr/>
          <p:nvPr/>
        </p:nvGrpSpPr>
        <p:grpSpPr>
          <a:xfrm>
            <a:off x="243041" y="1111514"/>
            <a:ext cx="2666996" cy="3869527"/>
            <a:chOff x="531813" y="1276886"/>
            <a:chExt cx="3611880" cy="5454660"/>
          </a:xfrm>
        </p:grpSpPr>
        <p:sp>
          <p:nvSpPr>
            <p:cNvPr id="5" name="Rectangle 4"/>
            <p:cNvSpPr/>
            <p:nvPr>
              <p:custDataLst>
                <p:tags r:id="rId7"/>
              </p:custDataLst>
            </p:nvPr>
          </p:nvSpPr>
          <p:spPr bwMode="auto">
            <a:xfrm>
              <a:off x="531813" y="1276886"/>
              <a:ext cx="3611880" cy="547260"/>
            </a:xfrm>
            <a:prstGeom prst="rect">
              <a:avLst/>
            </a:prstGeom>
            <a:solidFill>
              <a:srgbClr val="57257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defTabSz="914145" fontAlgn="base">
                <a:spcBef>
                  <a:spcPct val="0"/>
                </a:spcBef>
                <a:spcAft>
                  <a:spcPct val="0"/>
                </a:spcAft>
              </a:pPr>
              <a:r>
                <a:rPr lang="ko-KR" altLang="en-US" sz="2000" dirty="0">
                  <a:gradFill>
                    <a:gsLst>
                      <a:gs pos="0">
                        <a:srgbClr val="FFFFFF"/>
                      </a:gs>
                      <a:gs pos="100000">
                        <a:srgbClr val="FFFFFF"/>
                      </a:gs>
                    </a:gsLst>
                    <a:lin ang="5400000" scaled="0"/>
                  </a:gradFill>
                  <a:latin typeface="+mj-lt"/>
                  <a:ea typeface="Segoe UI" pitchFamily="34" charset="0"/>
                  <a:cs typeface="Segoe UI" pitchFamily="34" charset="0"/>
                </a:rPr>
                <a:t>혁신</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7" name="Picture 21" descr="C:\Users\rohitb\Pictures\mfgfuturevision_design.png"/>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531813" y="1892439"/>
              <a:ext cx="3611880" cy="1716833"/>
            </a:xfrm>
            <a:prstGeom prst="rect">
              <a:avLst/>
            </a:prstGeom>
            <a:noFill/>
            <a:ln>
              <a:noFill/>
            </a:ln>
          </p:spPr>
        </p:pic>
        <p:sp>
          <p:nvSpPr>
            <p:cNvPr id="13" name="Rectangle 12"/>
            <p:cNvSpPr/>
            <p:nvPr>
              <p:custDataLst>
                <p:tags r:id="rId8"/>
              </p:custDataLst>
            </p:nvPr>
          </p:nvSpPr>
          <p:spPr bwMode="auto">
            <a:xfrm>
              <a:off x="531813" y="3507300"/>
              <a:ext cx="3611880" cy="101972"/>
            </a:xfrm>
            <a:prstGeom prst="rect">
              <a:avLst/>
            </a:prstGeom>
            <a:solidFill>
              <a:srgbClr val="57257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5" fontAlgn="base">
                <a:spcBef>
                  <a:spcPct val="0"/>
                </a:spcBef>
                <a:spcAft>
                  <a:spcPct val="0"/>
                </a:spcAft>
              </a:pPr>
              <a:endParaRPr lang="en-US" sz="14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4" name="Rectangle 13"/>
            <p:cNvSpPr/>
            <p:nvPr>
              <p:custDataLst>
                <p:tags r:id="rId9"/>
              </p:custDataLst>
            </p:nvPr>
          </p:nvSpPr>
          <p:spPr bwMode="auto">
            <a:xfrm>
              <a:off x="531813" y="3609272"/>
              <a:ext cx="3611880" cy="31222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231787" indent="-231787" fontAlgn="base">
                <a:spcBef>
                  <a:spcPts val="500"/>
                </a:spcBef>
                <a:spcAft>
                  <a:spcPct val="0"/>
                </a:spcAft>
                <a:buFont typeface="Arial" pitchFamily="34" charset="0"/>
                <a:buChar char="•"/>
              </a:pPr>
              <a:r>
                <a:rPr lang="ko-KR" altLang="en-US" sz="1050" dirty="0">
                  <a:solidFill>
                    <a:schemeClr val="tx1"/>
                  </a:solidFill>
                </a:rPr>
                <a:t>전사에 걸친 혁신 문화의 정립</a:t>
              </a:r>
              <a:endParaRPr lang="en-US"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다양한 소스의 </a:t>
              </a:r>
              <a:r>
                <a:rPr lang="en-US" altLang="ko-KR" sz="1050" dirty="0">
                  <a:solidFill>
                    <a:schemeClr val="tx1"/>
                  </a:solidFill>
                </a:rPr>
                <a:t>Idea</a:t>
              </a:r>
              <a:r>
                <a:rPr lang="ko-KR" altLang="en-US" sz="1050" dirty="0">
                  <a:solidFill>
                    <a:schemeClr val="tx1"/>
                  </a:solidFill>
                </a:rPr>
                <a:t>를 </a:t>
              </a:r>
              <a:r>
                <a:rPr lang="en-US" altLang="ko-KR" sz="1050" dirty="0">
                  <a:solidFill>
                    <a:schemeClr val="tx1"/>
                  </a:solidFill>
                </a:rPr>
                <a:t>R&amp;D</a:t>
              </a:r>
              <a:r>
                <a:rPr lang="ko-KR" altLang="en-US" sz="1050" dirty="0">
                  <a:solidFill>
                    <a:schemeClr val="tx1"/>
                  </a:solidFill>
                </a:rPr>
                <a:t>로 확장</a:t>
              </a:r>
              <a:endParaRPr lang="en-US" altLang="ko-KR"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새로운 제품개발 및 시장의 개척</a:t>
              </a:r>
              <a:endParaRPr lang="en-US"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다양한 고객 및 </a:t>
              </a:r>
              <a:r>
                <a:rPr lang="en-US" altLang="ko-KR" sz="1050" dirty="0">
                  <a:solidFill>
                    <a:schemeClr val="tx1"/>
                  </a:solidFill>
                </a:rPr>
                <a:t>Device</a:t>
              </a:r>
              <a:r>
                <a:rPr lang="ko-KR" altLang="en-US" sz="1050" dirty="0">
                  <a:solidFill>
                    <a:schemeClr val="tx1"/>
                  </a:solidFill>
                </a:rPr>
                <a:t> 부터의 </a:t>
              </a:r>
              <a:r>
                <a:rPr lang="en-US" altLang="ko-KR" sz="1050" dirty="0">
                  <a:solidFill>
                    <a:schemeClr val="tx1"/>
                  </a:solidFill>
                </a:rPr>
                <a:t>Insight</a:t>
              </a:r>
              <a:endParaRPr lang="en-US"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제품개발시간의 단축 및 </a:t>
              </a:r>
              <a:r>
                <a:rPr lang="en-US" altLang="ko-KR" sz="1050" dirty="0">
                  <a:solidFill>
                    <a:schemeClr val="tx1"/>
                  </a:solidFill>
                </a:rPr>
                <a:t>Time to market</a:t>
              </a:r>
            </a:p>
            <a:p>
              <a:pPr marL="231787" indent="-231787" fontAlgn="base">
                <a:spcBef>
                  <a:spcPts val="500"/>
                </a:spcBef>
                <a:spcAft>
                  <a:spcPct val="0"/>
                </a:spcAft>
                <a:buFont typeface="Arial" pitchFamily="34" charset="0"/>
                <a:buChar char="•"/>
              </a:pPr>
              <a:r>
                <a:rPr lang="ko-KR" altLang="en-US" sz="1050" dirty="0">
                  <a:solidFill>
                    <a:schemeClr val="tx1"/>
                  </a:solidFill>
                </a:rPr>
                <a:t>경쟁 우위의 확보</a:t>
              </a:r>
              <a:endParaRPr lang="en-US" sz="1050" dirty="0">
                <a:solidFill>
                  <a:schemeClr val="tx1"/>
                </a:solidFill>
              </a:endParaRPr>
            </a:p>
          </p:txBody>
        </p:sp>
      </p:grpSp>
      <p:grpSp>
        <p:nvGrpSpPr>
          <p:cNvPr id="18" name="Group 17"/>
          <p:cNvGrpSpPr/>
          <p:nvPr/>
        </p:nvGrpSpPr>
        <p:grpSpPr>
          <a:xfrm>
            <a:off x="3000698" y="1111515"/>
            <a:ext cx="2728743" cy="3869526"/>
            <a:chOff x="4280059" y="1276886"/>
            <a:chExt cx="3611880" cy="5454660"/>
          </a:xfrm>
        </p:grpSpPr>
        <p:sp>
          <p:nvSpPr>
            <p:cNvPr id="3" name="Rectangle 2"/>
            <p:cNvSpPr/>
            <p:nvPr>
              <p:custDataLst>
                <p:tags r:id="rId4"/>
              </p:custDataLst>
            </p:nvPr>
          </p:nvSpPr>
          <p:spPr bwMode="auto">
            <a:xfrm>
              <a:off x="4280059" y="1276886"/>
              <a:ext cx="3611880" cy="54726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defTabSz="914145" fontAlgn="base">
                <a:spcBef>
                  <a:spcPct val="0"/>
                </a:spcBef>
                <a:spcAft>
                  <a:spcPct val="0"/>
                </a:spcAft>
              </a:pPr>
              <a:r>
                <a:rPr lang="ko-KR" altLang="en-US" sz="2000" dirty="0">
                  <a:gradFill>
                    <a:gsLst>
                      <a:gs pos="0">
                        <a:srgbClr val="FFFFFF"/>
                      </a:gs>
                      <a:gs pos="100000">
                        <a:srgbClr val="FFFFFF"/>
                      </a:gs>
                    </a:gsLst>
                    <a:lin ang="5400000" scaled="0"/>
                  </a:gradFill>
                  <a:latin typeface="+mj-lt"/>
                  <a:ea typeface="Segoe UI" pitchFamily="34" charset="0"/>
                  <a:cs typeface="Segoe UI" pitchFamily="34" charset="0"/>
                </a:rPr>
                <a:t>수행</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8" name="Picture 7"/>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280059" y="1892438"/>
              <a:ext cx="3611880" cy="1716833"/>
            </a:xfrm>
            <a:prstGeom prst="rect">
              <a:avLst/>
            </a:prstGeom>
            <a:noFill/>
            <a:ln>
              <a:noFill/>
            </a:ln>
          </p:spPr>
        </p:pic>
        <p:sp>
          <p:nvSpPr>
            <p:cNvPr id="11" name="Rectangle 10"/>
            <p:cNvSpPr/>
            <p:nvPr>
              <p:custDataLst>
                <p:tags r:id="rId5"/>
              </p:custDataLst>
            </p:nvPr>
          </p:nvSpPr>
          <p:spPr bwMode="auto">
            <a:xfrm>
              <a:off x="4280059" y="3507300"/>
              <a:ext cx="3611880" cy="101972"/>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5" fontAlgn="base">
                <a:spcBef>
                  <a:spcPct val="0"/>
                </a:spcBef>
                <a:spcAft>
                  <a:spcPct val="0"/>
                </a:spcAft>
              </a:pPr>
              <a:endParaRPr lang="en-US" sz="14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5" name="Rectangle 14"/>
            <p:cNvSpPr/>
            <p:nvPr>
              <p:custDataLst>
                <p:tags r:id="rId6"/>
              </p:custDataLst>
            </p:nvPr>
          </p:nvSpPr>
          <p:spPr bwMode="auto">
            <a:xfrm>
              <a:off x="4280059" y="3609272"/>
              <a:ext cx="3611880" cy="31222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231787" indent="-231787" fontAlgn="base">
                <a:spcBef>
                  <a:spcPts val="500"/>
                </a:spcBef>
                <a:spcAft>
                  <a:spcPct val="0"/>
                </a:spcAft>
                <a:buFont typeface="Arial" pitchFamily="34" charset="0"/>
                <a:buChar char="•"/>
              </a:pPr>
              <a:r>
                <a:rPr lang="ko-KR" altLang="en-US" sz="1050" dirty="0">
                  <a:solidFill>
                    <a:schemeClr val="tx1"/>
                  </a:solidFill>
                </a:rPr>
                <a:t>비용절감</a:t>
              </a:r>
              <a:endParaRPr lang="en-US" altLang="ko-KR"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생산성과 운영효율의 향상</a:t>
              </a:r>
              <a:endParaRPr lang="en-US"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경쟁우위를 위한 제품 품질의 향상</a:t>
              </a:r>
              <a:endParaRPr lang="en-US"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시장변화에 발 빠른 대처</a:t>
              </a:r>
              <a:endParaRPr lang="en-US"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각종 위기상황에 대한 준비 </a:t>
              </a:r>
              <a:r>
                <a:rPr lang="en-US" altLang="ko-KR" sz="1050" dirty="0">
                  <a:solidFill>
                    <a:schemeClr val="tx1"/>
                  </a:solidFill>
                </a:rPr>
                <a:t>(</a:t>
              </a:r>
              <a:r>
                <a:rPr lang="ko-KR" altLang="en-US" sz="1050" dirty="0">
                  <a:solidFill>
                    <a:schemeClr val="tx1"/>
                  </a:solidFill>
                </a:rPr>
                <a:t>경제위기</a:t>
              </a:r>
              <a:r>
                <a:rPr lang="en-US" altLang="ko-KR" sz="1050" dirty="0">
                  <a:solidFill>
                    <a:schemeClr val="tx1"/>
                  </a:solidFill>
                </a:rPr>
                <a:t>, </a:t>
              </a:r>
              <a:r>
                <a:rPr lang="ko-KR" altLang="en-US" sz="1050" dirty="0">
                  <a:solidFill>
                    <a:schemeClr val="tx1"/>
                  </a:solidFill>
                </a:rPr>
                <a:t>경쟁사 동향</a:t>
              </a:r>
              <a:r>
                <a:rPr lang="en-US" altLang="ko-KR" sz="1050" dirty="0">
                  <a:solidFill>
                    <a:schemeClr val="tx1"/>
                  </a:solidFill>
                </a:rPr>
                <a:t>)</a:t>
              </a:r>
              <a:endParaRPr lang="en-US" sz="1050" dirty="0">
                <a:solidFill>
                  <a:schemeClr val="tx1"/>
                </a:solidFill>
              </a:endParaRPr>
            </a:p>
            <a:p>
              <a:pPr marL="231787" indent="-231787" fontAlgn="base">
                <a:spcBef>
                  <a:spcPts val="500"/>
                </a:spcBef>
                <a:spcAft>
                  <a:spcPct val="0"/>
                </a:spcAft>
                <a:buFont typeface="Arial" pitchFamily="34" charset="0"/>
                <a:buChar char="•"/>
              </a:pPr>
              <a:endParaRPr lang="en-US" sz="1050" dirty="0">
                <a:gradFill>
                  <a:gsLst>
                    <a:gs pos="0">
                      <a:schemeClr val="tx1">
                        <a:lumMod val="65000"/>
                        <a:lumOff val="35000"/>
                      </a:schemeClr>
                    </a:gs>
                    <a:gs pos="100000">
                      <a:schemeClr val="tx1">
                        <a:lumMod val="65000"/>
                        <a:lumOff val="35000"/>
                      </a:schemeClr>
                    </a:gs>
                  </a:gsLst>
                  <a:lin ang="5400000" scaled="0"/>
                </a:gradFill>
              </a:endParaRPr>
            </a:p>
          </p:txBody>
        </p:sp>
      </p:grpSp>
      <p:grpSp>
        <p:nvGrpSpPr>
          <p:cNvPr id="19" name="Group 18"/>
          <p:cNvGrpSpPr/>
          <p:nvPr/>
        </p:nvGrpSpPr>
        <p:grpSpPr>
          <a:xfrm>
            <a:off x="5820102" y="1111514"/>
            <a:ext cx="2714298" cy="3869527"/>
            <a:chOff x="8028305" y="1276886"/>
            <a:chExt cx="3611880" cy="5454660"/>
          </a:xfrm>
        </p:grpSpPr>
        <p:sp>
          <p:nvSpPr>
            <p:cNvPr id="4" name="Rectangle 3"/>
            <p:cNvSpPr/>
            <p:nvPr>
              <p:custDataLst>
                <p:tags r:id="rId1"/>
              </p:custDataLst>
            </p:nvPr>
          </p:nvSpPr>
          <p:spPr bwMode="auto">
            <a:xfrm>
              <a:off x="8028305" y="1276886"/>
              <a:ext cx="3611880" cy="54726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defTabSz="914145" fontAlgn="base">
                <a:spcBef>
                  <a:spcPct val="0"/>
                </a:spcBef>
                <a:spcAft>
                  <a:spcPct val="0"/>
                </a:spcAft>
              </a:pPr>
              <a:r>
                <a:rPr lang="ko-KR" altLang="en-US" sz="2000" dirty="0">
                  <a:gradFill>
                    <a:gsLst>
                      <a:gs pos="0">
                        <a:srgbClr val="FFFFFF"/>
                      </a:gs>
                      <a:gs pos="100000">
                        <a:srgbClr val="FFFFFF"/>
                      </a:gs>
                    </a:gsLst>
                    <a:lin ang="5400000" scaled="0"/>
                  </a:gradFill>
                  <a:latin typeface="+mj-lt"/>
                  <a:ea typeface="Segoe UI" pitchFamily="34" charset="0"/>
                  <a:cs typeface="Segoe UI" pitchFamily="34" charset="0"/>
                </a:rPr>
                <a:t>성장</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 name="Picture 9"/>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8028305" y="1892439"/>
              <a:ext cx="3611880" cy="1716832"/>
            </a:xfrm>
            <a:prstGeom prst="rect">
              <a:avLst/>
            </a:prstGeom>
          </p:spPr>
        </p:pic>
        <p:sp>
          <p:nvSpPr>
            <p:cNvPr id="12" name="Rectangle 11"/>
            <p:cNvSpPr/>
            <p:nvPr>
              <p:custDataLst>
                <p:tags r:id="rId2"/>
              </p:custDataLst>
            </p:nvPr>
          </p:nvSpPr>
          <p:spPr bwMode="auto">
            <a:xfrm>
              <a:off x="8028305" y="3507300"/>
              <a:ext cx="3611880" cy="10197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5" fontAlgn="base">
                <a:spcBef>
                  <a:spcPct val="0"/>
                </a:spcBef>
                <a:spcAft>
                  <a:spcPct val="0"/>
                </a:spcAft>
              </a:pPr>
              <a:endParaRPr lang="en-US" sz="14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6" name="Rectangle 15"/>
            <p:cNvSpPr/>
            <p:nvPr>
              <p:custDataLst>
                <p:tags r:id="rId3"/>
              </p:custDataLst>
            </p:nvPr>
          </p:nvSpPr>
          <p:spPr bwMode="auto">
            <a:xfrm>
              <a:off x="8028305" y="3609272"/>
              <a:ext cx="3611880" cy="31222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231787" indent="-231787" fontAlgn="base">
                <a:spcBef>
                  <a:spcPts val="500"/>
                </a:spcBef>
                <a:spcAft>
                  <a:spcPct val="0"/>
                </a:spcAft>
                <a:buFont typeface="Arial" pitchFamily="34" charset="0"/>
                <a:buChar char="•"/>
              </a:pPr>
              <a:r>
                <a:rPr lang="ko-KR" altLang="en-US" sz="1050" dirty="0">
                  <a:solidFill>
                    <a:schemeClr val="tx1"/>
                  </a:solidFill>
                </a:rPr>
                <a:t>고객과 기업브랜드의 연계성 제공</a:t>
              </a:r>
              <a:endParaRPr lang="en-US"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충성고객 확보 및 고객 서비스 품질의 확대</a:t>
              </a:r>
              <a:endParaRPr lang="en-US"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새로운 성장을 위한 신기술의 활용</a:t>
              </a:r>
              <a:endParaRPr lang="en-US" sz="1050" dirty="0">
                <a:solidFill>
                  <a:schemeClr val="tx1"/>
                </a:solidFill>
              </a:endParaRPr>
            </a:p>
            <a:p>
              <a:pPr marL="231787" indent="-231787" fontAlgn="base">
                <a:spcBef>
                  <a:spcPts val="500"/>
                </a:spcBef>
                <a:spcAft>
                  <a:spcPct val="0"/>
                </a:spcAft>
                <a:buFont typeface="Arial" pitchFamily="34" charset="0"/>
                <a:buChar char="•"/>
              </a:pPr>
              <a:r>
                <a:rPr lang="ko-KR" altLang="en-US" sz="1050" dirty="0">
                  <a:solidFill>
                    <a:schemeClr val="tx1"/>
                  </a:solidFill>
                </a:rPr>
                <a:t>끊임없는 제품 개발 및 서비스의 개발</a:t>
              </a:r>
              <a:endParaRPr lang="en-US" altLang="ko-KR" sz="1050" dirty="0">
                <a:solidFill>
                  <a:schemeClr val="tx1"/>
                </a:solidFill>
              </a:endParaRPr>
            </a:p>
            <a:p>
              <a:pPr marL="231787" indent="-231787" fontAlgn="base">
                <a:spcBef>
                  <a:spcPts val="500"/>
                </a:spcBef>
                <a:spcAft>
                  <a:spcPct val="0"/>
                </a:spcAft>
                <a:buFont typeface="Arial" pitchFamily="34" charset="0"/>
                <a:buChar char="•"/>
              </a:pPr>
              <a:endParaRPr lang="en-US" sz="1050" dirty="0">
                <a:gradFill>
                  <a:gsLst>
                    <a:gs pos="0">
                      <a:schemeClr val="tx1">
                        <a:lumMod val="65000"/>
                        <a:lumOff val="35000"/>
                      </a:schemeClr>
                    </a:gs>
                    <a:gs pos="100000">
                      <a:schemeClr val="tx1">
                        <a:lumMod val="65000"/>
                        <a:lumOff val="35000"/>
                      </a:schemeClr>
                    </a:gs>
                  </a:gsLst>
                  <a:lin ang="5400000" scaled="0"/>
                </a:gradFill>
              </a:endParaRPr>
            </a:p>
          </p:txBody>
        </p:sp>
      </p:grpSp>
      <p:sp>
        <p:nvSpPr>
          <p:cNvPr id="9" name="제목 8"/>
          <p:cNvSpPr>
            <a:spLocks noGrp="1"/>
          </p:cNvSpPr>
          <p:nvPr>
            <p:ph type="title"/>
          </p:nvPr>
        </p:nvSpPr>
        <p:spPr/>
        <p:txBody>
          <a:bodyPr>
            <a:normAutofit fontScale="90000"/>
          </a:bodyPr>
          <a:lstStyle/>
          <a:p>
            <a:r>
              <a:rPr lang="en-US" altLang="ko-KR" dirty="0"/>
              <a:t>Key Business Imperatives </a:t>
            </a:r>
            <a:endParaRPr lang="ko-KR" altLang="en-US" dirty="0"/>
          </a:p>
        </p:txBody>
      </p:sp>
    </p:spTree>
    <p:extLst>
      <p:ext uri="{BB962C8B-B14F-4D97-AF65-F5344CB8AC3E}">
        <p14:creationId xmlns:p14="http://schemas.microsoft.com/office/powerpoint/2010/main" val="4181674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250" fill="hold"/>
                                        <p:tgtEl>
                                          <p:spTgt spid="18"/>
                                        </p:tgtEl>
                                        <p:attrNameLst>
                                          <p:attrName>ppt_x</p:attrName>
                                        </p:attrNameLst>
                                      </p:cBhvr>
                                      <p:tavLst>
                                        <p:tav tm="0">
                                          <p:val>
                                            <p:strVal val="#ppt_x"/>
                                          </p:val>
                                        </p:tav>
                                        <p:tav tm="100000">
                                          <p:val>
                                            <p:strVal val="#ppt_x"/>
                                          </p:val>
                                        </p:tav>
                                      </p:tavLst>
                                    </p:anim>
                                    <p:anim calcmode="lin" valueType="num">
                                      <p:cBhvr additive="base">
                                        <p:cTn id="13" dur="1250" fill="hold"/>
                                        <p:tgtEl>
                                          <p:spTgt spid="18"/>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250" fill="hold"/>
                                        <p:tgtEl>
                                          <p:spTgt spid="19"/>
                                        </p:tgtEl>
                                        <p:attrNameLst>
                                          <p:attrName>ppt_x</p:attrName>
                                        </p:attrNameLst>
                                      </p:cBhvr>
                                      <p:tavLst>
                                        <p:tav tm="0">
                                          <p:val>
                                            <p:strVal val="#ppt_x"/>
                                          </p:val>
                                        </p:tav>
                                        <p:tav tm="100000">
                                          <p:val>
                                            <p:strVal val="#ppt_x"/>
                                          </p:val>
                                        </p:tav>
                                      </p:tavLst>
                                    </p:anim>
                                    <p:anim calcmode="lin" valueType="num">
                                      <p:cBhvr additive="base">
                                        <p:cTn id="18" dur="12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a:t>
            </a:r>
            <a:r>
              <a:rPr lang="en-US" altLang="ko-KR" dirty="0" smtClean="0"/>
              <a:t>EPM </a:t>
            </a:r>
            <a:r>
              <a:rPr lang="ko-KR" altLang="en-US" dirty="0" smtClean="0"/>
              <a:t>솔루션 </a:t>
            </a:r>
            <a:r>
              <a:rPr lang="ko-KR" altLang="en-US" dirty="0"/>
              <a:t>주요기능</a:t>
            </a:r>
          </a:p>
        </p:txBody>
      </p:sp>
      <p:sp>
        <p:nvSpPr>
          <p:cNvPr id="3"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rm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ko-KR" altLang="en-US" sz="1800" dirty="0" smtClean="0"/>
              <a:t>다른 사용자와 공동 작업</a:t>
            </a:r>
            <a:endParaRPr lang="ko-KR" altLang="en-US" sz="1800" dirty="0"/>
          </a:p>
        </p:txBody>
      </p:sp>
      <p:sp>
        <p:nvSpPr>
          <p:cNvPr id="4"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a:spcBef>
                <a:spcPts val="0"/>
              </a:spcBef>
              <a:defRPr/>
            </a:pPr>
            <a:r>
              <a:rPr lang="en-US" altLang="ko-KR" sz="1400" kern="0" dirty="0" smtClean="0"/>
              <a:t>Project Professional</a:t>
            </a:r>
            <a:r>
              <a:rPr lang="ko-KR" altLang="en-US" sz="1400" kern="0" dirty="0" smtClean="0"/>
              <a:t>을 사용하면 사용자 및 팀 구성원을 위해 </a:t>
            </a:r>
            <a:r>
              <a:rPr lang="en-US" altLang="ko-KR" sz="1400" kern="0" dirty="0" smtClean="0"/>
              <a:t>EPM </a:t>
            </a:r>
            <a:r>
              <a:rPr lang="ko-KR" altLang="en-US" sz="1400" kern="0" dirty="0" smtClean="0"/>
              <a:t>시스템에 프로젝트 작업 상태 업데이트를 동기화할 수 있습니다</a:t>
            </a:r>
            <a:r>
              <a:rPr lang="en-US" altLang="ko-KR" sz="1400" kern="0" dirty="0" smtClean="0"/>
              <a:t>. </a:t>
            </a:r>
            <a:r>
              <a:rPr lang="ko-KR" altLang="en-US" sz="1400" kern="0" dirty="0" smtClean="0"/>
              <a:t>또한 프로젝트 파일을 </a:t>
            </a:r>
            <a:r>
              <a:rPr lang="en-US" altLang="ko-KR" sz="1400" kern="0" dirty="0" smtClean="0"/>
              <a:t>SharePoint Server </a:t>
            </a:r>
            <a:r>
              <a:rPr lang="ko-KR" altLang="en-US" sz="1400" kern="0" dirty="0" smtClean="0"/>
              <a:t>팀 사이트에 저장하여 계획을 전달하고 지속적으로 공동 작업할 수 있습니다</a:t>
            </a:r>
            <a:r>
              <a:rPr lang="en-US" altLang="ko-KR" sz="1400" kern="0" dirty="0" smtClean="0"/>
              <a:t>.</a:t>
            </a:r>
            <a:endParaRPr lang="en-US" altLang="ko-KR" sz="1400" kern="0" dirty="0"/>
          </a:p>
        </p:txBody>
      </p:sp>
      <p:pic>
        <p:nvPicPr>
          <p:cNvPr id="5" name="그림 18"/>
          <p:cNvPicPr>
            <a:picLocks noChangeAspect="1"/>
          </p:cNvPicPr>
          <p:nvPr>
            <p:custDataLst>
              <p:tags r:id="rId3"/>
            </p:custDataLst>
          </p:nvPr>
        </p:nvPicPr>
        <p:blipFill>
          <a:blip r:embed="rId6"/>
          <a:srcRect/>
          <a:stretch>
            <a:fillRect/>
          </a:stretch>
        </p:blipFill>
        <p:spPr bwMode="auto">
          <a:xfrm>
            <a:off x="397646" y="2564904"/>
            <a:ext cx="4521020" cy="2323143"/>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20"/>
          <p:cNvPicPr>
            <a:picLocks noChangeAspect="1" noChangeArrowheads="1"/>
          </p:cNvPicPr>
          <p:nvPr>
            <p:custDataLst>
              <p:tags r:id="rId4"/>
            </p:custDataLst>
          </p:nvPr>
        </p:nvPicPr>
        <p:blipFill>
          <a:blip r:embed="rId7" cstate="screen">
            <a:extLst>
              <a:ext uri="{28A0092B-C50C-407E-A947-70E740481C1C}">
                <a14:useLocalDpi xmlns:a14="http://schemas.microsoft.com/office/drawing/2010/main" val="0"/>
              </a:ext>
            </a:extLst>
          </a:blip>
          <a:stretch>
            <a:fillRect/>
          </a:stretch>
        </p:blipFill>
        <p:spPr bwMode="auto">
          <a:xfrm>
            <a:off x="3616562" y="3212975"/>
            <a:ext cx="4949229" cy="2880321"/>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7" name="설명선 1 6"/>
          <p:cNvSpPr/>
          <p:nvPr/>
        </p:nvSpPr>
        <p:spPr>
          <a:xfrm>
            <a:off x="7650285" y="5337384"/>
            <a:ext cx="1584176" cy="524247"/>
          </a:xfrm>
          <a:prstGeom prst="borderCallout1">
            <a:avLst>
              <a:gd name="adj1" fmla="val 45709"/>
              <a:gd name="adj2" fmla="val -3"/>
              <a:gd name="adj3" fmla="val 9844"/>
              <a:gd name="adj4" fmla="val -44891"/>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a:solidFill>
                  <a:schemeClr val="tx1"/>
                </a:solidFill>
                <a:latin typeface="Segoe UI" panose="020B0502040204020203" pitchFamily="34" charset="0"/>
                <a:cs typeface="Segoe UI" panose="020B0502040204020203" pitchFamily="34" charset="0"/>
              </a:rPr>
              <a:t>문제점 및 </a:t>
            </a:r>
          </a:p>
          <a:p>
            <a:pPr algn="ctr" defTabSz="-13873163" eaLnBrk="0" latinLnBrk="0" hangingPunct="0">
              <a:lnSpc>
                <a:spcPct val="90000"/>
              </a:lnSpc>
              <a:spcBef>
                <a:spcPct val="30000"/>
              </a:spcBef>
              <a:buClr>
                <a:srgbClr val="BDE3FF"/>
              </a:buClr>
              <a:buSzPct val="85000"/>
            </a:pPr>
            <a:r>
              <a:rPr lang="ko-KR" altLang="en-US" sz="1200" kern="0" dirty="0">
                <a:solidFill>
                  <a:schemeClr val="tx1"/>
                </a:solidFill>
                <a:latin typeface="Segoe UI" panose="020B0502040204020203" pitchFamily="34" charset="0"/>
                <a:cs typeface="Segoe UI" panose="020B0502040204020203" pitchFamily="34" charset="0"/>
              </a:rPr>
              <a:t>위험 연결</a:t>
            </a:r>
          </a:p>
        </p:txBody>
      </p:sp>
      <p:sp>
        <p:nvSpPr>
          <p:cNvPr id="8" name="설명선 1 7"/>
          <p:cNvSpPr/>
          <p:nvPr/>
        </p:nvSpPr>
        <p:spPr>
          <a:xfrm>
            <a:off x="7243416" y="2616286"/>
            <a:ext cx="1584176" cy="524247"/>
          </a:xfrm>
          <a:prstGeom prst="borderCallout1">
            <a:avLst>
              <a:gd name="adj1" fmla="val 100216"/>
              <a:gd name="adj2" fmla="val 34870"/>
              <a:gd name="adj3" fmla="val 167914"/>
              <a:gd name="adj4" fmla="val 12830"/>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a:solidFill>
                  <a:schemeClr val="tx1"/>
                </a:solidFill>
                <a:latin typeface="Segoe UI" panose="020B0502040204020203" pitchFamily="34" charset="0"/>
                <a:cs typeface="Segoe UI" panose="020B0502040204020203" pitchFamily="34" charset="0"/>
              </a:rPr>
              <a:t>프로젝트 별</a:t>
            </a:r>
            <a:r>
              <a:rPr lang="en-US" altLang="ko-KR" sz="1200" kern="0" dirty="0">
                <a:solidFill>
                  <a:schemeClr val="tx1"/>
                </a:solidFill>
                <a:latin typeface="Segoe UI" panose="020B0502040204020203" pitchFamily="34" charset="0"/>
                <a:cs typeface="Segoe UI" panose="020B0502040204020203" pitchFamily="34" charset="0"/>
              </a:rPr>
              <a:t/>
            </a:r>
            <a:br>
              <a:rPr lang="en-US" altLang="ko-KR" sz="1200" kern="0" dirty="0">
                <a:solidFill>
                  <a:schemeClr val="tx1"/>
                </a:solidFill>
                <a:latin typeface="Segoe UI" panose="020B0502040204020203" pitchFamily="34" charset="0"/>
                <a:cs typeface="Segoe UI" panose="020B0502040204020203" pitchFamily="34" charset="0"/>
              </a:rPr>
            </a:br>
            <a:r>
              <a:rPr lang="ko-KR" altLang="en-US" sz="1200" kern="0" dirty="0">
                <a:solidFill>
                  <a:schemeClr val="tx1"/>
                </a:solidFill>
                <a:latin typeface="Segoe UI" panose="020B0502040204020203" pitchFamily="34" charset="0"/>
                <a:cs typeface="Segoe UI" panose="020B0502040204020203" pitchFamily="34" charset="0"/>
              </a:rPr>
              <a:t>팀 사이트</a:t>
            </a:r>
          </a:p>
        </p:txBody>
      </p:sp>
      <p:sp>
        <p:nvSpPr>
          <p:cNvPr id="9" name="설명선 1 8"/>
          <p:cNvSpPr/>
          <p:nvPr/>
        </p:nvSpPr>
        <p:spPr>
          <a:xfrm>
            <a:off x="2752750" y="5641057"/>
            <a:ext cx="1584176" cy="524247"/>
          </a:xfrm>
          <a:prstGeom prst="borderCallout1">
            <a:avLst>
              <a:gd name="adj1" fmla="val 287"/>
              <a:gd name="adj2" fmla="val 71547"/>
              <a:gd name="adj3" fmla="val -219084"/>
              <a:gd name="adj4" fmla="val 94000"/>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a:solidFill>
                  <a:schemeClr val="tx1"/>
                </a:solidFill>
                <a:latin typeface="Segoe UI" panose="020B0502040204020203" pitchFamily="34" charset="0"/>
                <a:cs typeface="Segoe UI" panose="020B0502040204020203" pitchFamily="34" charset="0"/>
              </a:rPr>
              <a:t>프로젝트 문서 공유</a:t>
            </a:r>
          </a:p>
        </p:txBody>
      </p:sp>
      <p:sp>
        <p:nvSpPr>
          <p:cNvPr id="10" name="설명선 1 9"/>
          <p:cNvSpPr/>
          <p:nvPr/>
        </p:nvSpPr>
        <p:spPr>
          <a:xfrm>
            <a:off x="179512" y="5002428"/>
            <a:ext cx="1584176" cy="524247"/>
          </a:xfrm>
          <a:prstGeom prst="borderCallout1">
            <a:avLst>
              <a:gd name="adj1" fmla="val 287"/>
              <a:gd name="adj2" fmla="val 71547"/>
              <a:gd name="adj3" fmla="val -148225"/>
              <a:gd name="adj4" fmla="val 86184"/>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a:solidFill>
                  <a:schemeClr val="tx1"/>
                </a:solidFill>
                <a:latin typeface="Segoe UI" panose="020B0502040204020203" pitchFamily="34" charset="0"/>
                <a:cs typeface="Segoe UI" panose="020B0502040204020203" pitchFamily="34" charset="0"/>
              </a:rPr>
              <a:t>프로젝트 </a:t>
            </a:r>
          </a:p>
          <a:p>
            <a:pPr algn="ctr" defTabSz="-13873163" eaLnBrk="0" latinLnBrk="0" hangingPunct="0">
              <a:lnSpc>
                <a:spcPct val="90000"/>
              </a:lnSpc>
              <a:spcBef>
                <a:spcPct val="30000"/>
              </a:spcBef>
              <a:buClr>
                <a:srgbClr val="BDE3FF"/>
              </a:buClr>
              <a:buSzPct val="85000"/>
            </a:pPr>
            <a:r>
              <a:rPr lang="ko-KR" altLang="en-US" sz="1200" kern="0" dirty="0">
                <a:solidFill>
                  <a:schemeClr val="tx1"/>
                </a:solidFill>
                <a:latin typeface="Segoe UI" panose="020B0502040204020203" pitchFamily="34" charset="0"/>
                <a:cs typeface="Segoe UI" panose="020B0502040204020203" pitchFamily="34" charset="0"/>
              </a:rPr>
              <a:t>정보 동기화</a:t>
            </a:r>
          </a:p>
        </p:txBody>
      </p:sp>
      <p:sp>
        <p:nvSpPr>
          <p:cNvPr id="11" name="AutoShape 5"/>
          <p:cNvSpPr>
            <a:spLocks noChangeArrowheads="1"/>
          </p:cNvSpPr>
          <p:nvPr/>
        </p:nvSpPr>
        <p:spPr bwMode="auto">
          <a:xfrm>
            <a:off x="107950" y="230028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9948743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3"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en-US" altLang="ko-KR" sz="1800" dirty="0" smtClean="0"/>
              <a:t>Microsoft Project</a:t>
            </a:r>
            <a:r>
              <a:rPr lang="ko-KR" altLang="en-US" sz="1800" dirty="0" smtClean="0"/>
              <a:t>를 이용한 일정 계획</a:t>
            </a:r>
            <a:endParaRPr lang="ko-KR" altLang="en-US" sz="1800" dirty="0"/>
          </a:p>
        </p:txBody>
      </p:sp>
      <p:sp>
        <p:nvSpPr>
          <p:cNvPr id="4"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latinLnBrk="0">
              <a:lnSpc>
                <a:spcPct val="110000"/>
              </a:lnSpc>
            </a:pPr>
            <a:r>
              <a:rPr lang="en-US" altLang="ko-KR" sz="1400" dirty="0">
                <a:latin typeface="맑은 고딕" panose="020B0503020000020004" pitchFamily="50" charset="-127"/>
              </a:rPr>
              <a:t>Project Professional </a:t>
            </a:r>
            <a:r>
              <a:rPr lang="ko-KR" altLang="en-US" sz="1400" dirty="0" smtClean="0">
                <a:latin typeface="맑은 고딕" panose="020B0503020000020004" pitchFamily="50" charset="-127"/>
              </a:rPr>
              <a:t>에서는 </a:t>
            </a:r>
            <a:r>
              <a:rPr lang="en-US" altLang="ko-KR" sz="1400" dirty="0">
                <a:latin typeface="맑은 고딕" panose="020B0503020000020004" pitchFamily="50" charset="-127"/>
              </a:rPr>
              <a:t>Gantt </a:t>
            </a:r>
            <a:r>
              <a:rPr lang="ko-KR" altLang="en-US" sz="1400" dirty="0">
                <a:latin typeface="맑은 고딕" panose="020B0503020000020004" pitchFamily="50" charset="-127"/>
              </a:rPr>
              <a:t>차트</a:t>
            </a:r>
            <a:r>
              <a:rPr lang="en-US" altLang="ko-KR" sz="1400" dirty="0">
                <a:latin typeface="맑은 고딕" panose="020B0503020000020004" pitchFamily="50" charset="-127"/>
              </a:rPr>
              <a:t>, </a:t>
            </a:r>
            <a:r>
              <a:rPr lang="ko-KR" altLang="en-US" sz="1400" dirty="0">
                <a:latin typeface="맑은 고딕" panose="020B0503020000020004" pitchFamily="50" charset="-127"/>
              </a:rPr>
              <a:t>시간막대 그래프</a:t>
            </a:r>
            <a:r>
              <a:rPr lang="en-US" altLang="ko-KR" sz="1400" dirty="0">
                <a:latin typeface="맑은 고딕" panose="020B0503020000020004" pitchFamily="50" charset="-127"/>
              </a:rPr>
              <a:t>, </a:t>
            </a:r>
            <a:r>
              <a:rPr lang="ko-KR" altLang="en-US" sz="1400" dirty="0">
                <a:latin typeface="맑은 고딕" panose="020B0503020000020004" pitchFamily="50" charset="-127"/>
              </a:rPr>
              <a:t>달력</a:t>
            </a:r>
            <a:r>
              <a:rPr lang="en-US" altLang="ko-KR" sz="1400" dirty="0">
                <a:latin typeface="맑은 고딕" panose="020B0503020000020004" pitchFamily="50" charset="-127"/>
              </a:rPr>
              <a:t>, </a:t>
            </a:r>
            <a:r>
              <a:rPr lang="ko-KR" altLang="en-US" sz="1400" dirty="0">
                <a:latin typeface="맑은 고딕" panose="020B0503020000020004" pitchFamily="50" charset="-127"/>
              </a:rPr>
              <a:t>작업 배정 현황 등의 </a:t>
            </a:r>
            <a:r>
              <a:rPr lang="en-US" altLang="ko-KR" sz="1400" dirty="0">
                <a:latin typeface="맑은 고딕" panose="020B0503020000020004" pitchFamily="50" charset="-127"/>
              </a:rPr>
              <a:t>Viewer</a:t>
            </a:r>
            <a:r>
              <a:rPr lang="ko-KR" altLang="en-US" sz="1400" dirty="0">
                <a:latin typeface="맑은 고딕" panose="020B0503020000020004" pitchFamily="50" charset="-127"/>
              </a:rPr>
              <a:t>를 제공하여 사용자의 이해를 돕고 있습니다</a:t>
            </a:r>
            <a:r>
              <a:rPr lang="en-US" altLang="ko-KR" sz="1400" dirty="0">
                <a:latin typeface="맑은 고딕" panose="020B0503020000020004" pitchFamily="50" charset="-127"/>
              </a:rPr>
              <a:t>.</a:t>
            </a:r>
          </a:p>
        </p:txBody>
      </p:sp>
      <p:sp>
        <p:nvSpPr>
          <p:cNvPr id="5" name="AutoShape 5"/>
          <p:cNvSpPr>
            <a:spLocks noChangeArrowheads="1"/>
          </p:cNvSpPr>
          <p:nvPr/>
        </p:nvSpPr>
        <p:spPr bwMode="auto">
          <a:xfrm>
            <a:off x="273050" y="2257425"/>
            <a:ext cx="8259763" cy="4267200"/>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
        <p:nvSpPr>
          <p:cNvPr id="6" name="TextBox 5"/>
          <p:cNvSpPr txBox="1"/>
          <p:nvPr/>
        </p:nvSpPr>
        <p:spPr>
          <a:xfrm>
            <a:off x="3101975" y="3795713"/>
            <a:ext cx="731838" cy="249237"/>
          </a:xfrm>
          <a:prstGeom prst="rect">
            <a:avLst/>
          </a:prstGeom>
          <a:noFill/>
        </p:spPr>
        <p:txBody>
          <a:bodyPr wrap="none">
            <a:spAutoFit/>
          </a:bodyPr>
          <a:lstStyle/>
          <a:p>
            <a:pPr fontAlgn="auto" latinLnBrk="0">
              <a:spcBef>
                <a:spcPts val="0"/>
              </a:spcBef>
              <a:spcAft>
                <a:spcPts val="0"/>
              </a:spcAft>
              <a:defRPr/>
            </a:pPr>
            <a:r>
              <a:rPr kumimoji="0" lang="ko-KR" altLang="en-US" sz="1200" b="1" kern="0">
                <a:solidFill>
                  <a:srgbClr val="FFFFFF">
                    <a:lumMod val="95000"/>
                  </a:srgbClr>
                </a:solidFill>
                <a:latin typeface="맑은 고딕" pitchFamily="50" charset="-127"/>
                <a:ea typeface="맑은 고딕" pitchFamily="50" charset="-127"/>
              </a:rPr>
              <a:t>자원구성</a:t>
            </a:r>
          </a:p>
        </p:txBody>
      </p:sp>
      <p:pic>
        <p:nvPicPr>
          <p:cNvPr id="7" name="그림 15"/>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9250" y="2359025"/>
            <a:ext cx="528002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16"/>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339975" y="4508500"/>
            <a:ext cx="26638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17"/>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102225" y="2636838"/>
            <a:ext cx="331946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그림 18"/>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122863" y="4508500"/>
            <a:ext cx="32988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357188" y="2932113"/>
            <a:ext cx="398462" cy="2530475"/>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
        <p:nvSpPr>
          <p:cNvPr id="12" name="AutoShape 14"/>
          <p:cNvSpPr>
            <a:spLocks/>
          </p:cNvSpPr>
          <p:nvPr/>
        </p:nvSpPr>
        <p:spPr bwMode="auto">
          <a:xfrm flipH="1">
            <a:off x="395288" y="5818188"/>
            <a:ext cx="1827212" cy="487362"/>
          </a:xfrm>
          <a:prstGeom prst="borderCallout2">
            <a:avLst>
              <a:gd name="adj1" fmla="val -14847"/>
              <a:gd name="adj2" fmla="val 88171"/>
              <a:gd name="adj3" fmla="val -50495"/>
              <a:gd name="adj4" fmla="val 90991"/>
              <a:gd name="adj5" fmla="val -97435"/>
              <a:gd name="adj6" fmla="val 94431"/>
            </a:avLst>
          </a:prstGeom>
          <a:solidFill>
            <a:srgbClr val="FFFFCC"/>
          </a:solidFill>
          <a:ln w="19050">
            <a:solidFill>
              <a:srgbClr val="FF9900"/>
            </a:solidFill>
            <a:miter lim="800000"/>
            <a:headEnd/>
            <a:tailEnd type="oval" w="med" len="med"/>
          </a:ln>
        </p:spPr>
        <p:txBody>
          <a:bodyPr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900">
                <a:latin typeface="맑은 고딕" panose="020B0503020000020004" pitchFamily="50" charset="-127"/>
                <a:ea typeface="맑은 고딕" panose="020B0503020000020004" pitchFamily="50" charset="-127"/>
              </a:rPr>
              <a:t>20</a:t>
            </a:r>
            <a:r>
              <a:rPr lang="ko-KR" altLang="en-US" sz="900">
                <a:latin typeface="맑은 고딕" panose="020B0503020000020004" pitchFamily="50" charset="-127"/>
                <a:ea typeface="맑은 고딕" panose="020B0503020000020004" pitchFamily="50" charset="-127"/>
              </a:rPr>
              <a:t>여가지 </a:t>
            </a:r>
            <a:r>
              <a:rPr lang="en-US" altLang="ko-KR" sz="900">
                <a:latin typeface="맑은 고딕" panose="020B0503020000020004" pitchFamily="50" charset="-127"/>
                <a:ea typeface="맑은 고딕" panose="020B0503020000020004" pitchFamily="50" charset="-127"/>
              </a:rPr>
              <a:t>VIEWER</a:t>
            </a:r>
            <a:r>
              <a:rPr lang="ko-KR" altLang="en-US" sz="900">
                <a:latin typeface="맑은 고딕" panose="020B0503020000020004" pitchFamily="50" charset="-127"/>
                <a:ea typeface="맑은 고딕" panose="020B0503020000020004" pitchFamily="50" charset="-127"/>
              </a:rPr>
              <a:t>를 제공하여 일정 관리를 지원합니다</a:t>
            </a:r>
            <a:r>
              <a:rPr lang="en-US" altLang="ko-KR" sz="900">
                <a:latin typeface="맑은 고딕" panose="020B0503020000020004" pitchFamily="50" charset="-127"/>
                <a:ea typeface="맑은 고딕" panose="020B0503020000020004" pitchFamily="50" charset="-127"/>
              </a:rPr>
              <a:t>.</a:t>
            </a:r>
            <a:endParaRPr lang="ko-KR" altLang="en-US" sz="900">
              <a:latin typeface="맑은 고딕" panose="020B0503020000020004" pitchFamily="50" charset="-127"/>
              <a:ea typeface="맑은 고딕" panose="020B0503020000020004" pitchFamily="50" charset="-127"/>
            </a:endParaRPr>
          </a:p>
        </p:txBody>
      </p:sp>
      <p:sp>
        <p:nvSpPr>
          <p:cNvPr id="13" name="TextBox 21"/>
          <p:cNvSpPr txBox="1">
            <a:spLocks noChangeArrowheads="1"/>
          </p:cNvSpPr>
          <p:nvPr/>
        </p:nvSpPr>
        <p:spPr bwMode="auto">
          <a:xfrm>
            <a:off x="5886450" y="4087813"/>
            <a:ext cx="1638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ko-KR" altLang="en-US" sz="1200" b="1">
                <a:solidFill>
                  <a:srgbClr val="FF6600"/>
                </a:solidFill>
                <a:latin typeface="맑은 고딕" panose="020B0503020000020004" pitchFamily="50" charset="-127"/>
                <a:ea typeface="맑은 고딕" panose="020B0503020000020004" pitchFamily="50" charset="-127"/>
              </a:rPr>
              <a:t>시간 막대 그래프</a:t>
            </a:r>
            <a:endParaRPr lang="en-US" altLang="ko-KR" sz="1200" b="1">
              <a:solidFill>
                <a:srgbClr val="FF6600"/>
              </a:solidFill>
              <a:latin typeface="맑은 고딕" panose="020B0503020000020004" pitchFamily="50" charset="-127"/>
              <a:ea typeface="맑은 고딕" panose="020B0503020000020004" pitchFamily="50" charset="-127"/>
            </a:endParaRPr>
          </a:p>
        </p:txBody>
      </p:sp>
      <p:sp>
        <p:nvSpPr>
          <p:cNvPr id="14" name="TextBox 22"/>
          <p:cNvSpPr txBox="1">
            <a:spLocks noChangeArrowheads="1"/>
          </p:cNvSpPr>
          <p:nvPr/>
        </p:nvSpPr>
        <p:spPr bwMode="auto">
          <a:xfrm>
            <a:off x="809625" y="5384800"/>
            <a:ext cx="1241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b="1">
                <a:solidFill>
                  <a:srgbClr val="FF6600"/>
                </a:solidFill>
                <a:latin typeface="맑은 고딕" panose="020B0503020000020004" pitchFamily="50" charset="-127"/>
                <a:ea typeface="맑은 고딕" panose="020B0503020000020004" pitchFamily="50" charset="-127"/>
              </a:rPr>
              <a:t>Gantt Chart</a:t>
            </a:r>
          </a:p>
        </p:txBody>
      </p:sp>
      <p:sp>
        <p:nvSpPr>
          <p:cNvPr id="15" name="TextBox 23"/>
          <p:cNvSpPr txBox="1">
            <a:spLocks noChangeArrowheads="1"/>
          </p:cNvSpPr>
          <p:nvPr/>
        </p:nvSpPr>
        <p:spPr bwMode="auto">
          <a:xfrm>
            <a:off x="5795963" y="6176963"/>
            <a:ext cx="187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ko-KR" altLang="en-US" sz="1200" b="1">
                <a:solidFill>
                  <a:srgbClr val="FF6600"/>
                </a:solidFill>
                <a:latin typeface="맑은 고딕" panose="020B0503020000020004" pitchFamily="50" charset="-127"/>
                <a:ea typeface="맑은 고딕" panose="020B0503020000020004" pitchFamily="50" charset="-127"/>
              </a:rPr>
              <a:t>작업 배정 현황</a:t>
            </a:r>
            <a:endParaRPr lang="en-US" altLang="ko-KR" sz="1200" b="1">
              <a:solidFill>
                <a:srgbClr val="FF6600"/>
              </a:solidFill>
              <a:latin typeface="맑은 고딕" panose="020B0503020000020004" pitchFamily="50" charset="-127"/>
              <a:ea typeface="맑은 고딕" panose="020B0503020000020004" pitchFamily="50" charset="-127"/>
            </a:endParaRPr>
          </a:p>
        </p:txBody>
      </p:sp>
      <p:sp>
        <p:nvSpPr>
          <p:cNvPr id="16" name="TextBox 24"/>
          <p:cNvSpPr txBox="1">
            <a:spLocks noChangeArrowheads="1"/>
          </p:cNvSpPr>
          <p:nvPr/>
        </p:nvSpPr>
        <p:spPr bwMode="auto">
          <a:xfrm>
            <a:off x="3319463" y="6165850"/>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ko-KR" altLang="en-US" sz="1200" b="1">
                <a:solidFill>
                  <a:srgbClr val="FF6600"/>
                </a:solidFill>
                <a:latin typeface="맑은 고딕" panose="020B0503020000020004" pitchFamily="50" charset="-127"/>
                <a:ea typeface="맑은 고딕" panose="020B0503020000020004" pitchFamily="50" charset="-127"/>
              </a:rPr>
              <a:t>달력</a:t>
            </a:r>
            <a:endParaRPr lang="en-US" altLang="ko-KR" sz="1200" b="1">
              <a:solidFill>
                <a:srgbClr val="FF6600"/>
              </a:solidFill>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2327692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73433" y="2451773"/>
            <a:ext cx="8179187" cy="387617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3"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ko-KR" altLang="en-US" sz="1800" dirty="0" smtClean="0"/>
              <a:t>웹 기반 프로젝트 일정을 손쉽게 작성</a:t>
            </a:r>
            <a:endParaRPr lang="ko-KR" altLang="en-US" sz="1800" dirty="0"/>
          </a:p>
        </p:txBody>
      </p:sp>
      <p:sp>
        <p:nvSpPr>
          <p:cNvPr id="4"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a:spcBef>
                <a:spcPts val="0"/>
              </a:spcBef>
              <a:defRPr/>
            </a:pPr>
            <a:r>
              <a:rPr lang="ko-KR" altLang="en-US" sz="1400" dirty="0" smtClean="0"/>
              <a:t>웹 기반 프로젝트 일정 계획 기능이 포함된 브라우저에 제공하여 </a:t>
            </a:r>
            <a:r>
              <a:rPr lang="ko-KR" altLang="en-US" sz="1400" dirty="0" err="1" smtClean="0"/>
              <a:t>모바일</a:t>
            </a:r>
            <a:r>
              <a:rPr lang="ko-KR" altLang="en-US" sz="1400" dirty="0" smtClean="0"/>
              <a:t> 근로자의 역량을 강화합니다</a:t>
            </a:r>
            <a:r>
              <a:rPr lang="en-US" altLang="ko-KR" sz="1400" dirty="0" smtClean="0"/>
              <a:t>. </a:t>
            </a:r>
            <a:r>
              <a:rPr lang="ko-KR" altLang="en-US" sz="1400" dirty="0" smtClean="0"/>
              <a:t>일시적인 프로젝트 관리자 및 인증된 프로젝트 관리자는 웹 기반 일정 계획을 통해 간단하거나 복잡한 일정을 온라인으로 신속히 작성하고 인터넷을 통해 어디에서든 계획을 편리하게 편집할 수 있는 유연성을 가질 수 있습니다</a:t>
            </a:r>
            <a:r>
              <a:rPr lang="en-US" altLang="ko-KR" sz="1400" dirty="0" smtClean="0"/>
              <a:t>.</a:t>
            </a:r>
            <a:endParaRPr lang="en-US" altLang="ko-KR" sz="1400" kern="0" dirty="0"/>
          </a:p>
        </p:txBody>
      </p:sp>
      <p:sp>
        <p:nvSpPr>
          <p:cNvPr id="7" name="설명선 1 6"/>
          <p:cNvSpPr/>
          <p:nvPr/>
        </p:nvSpPr>
        <p:spPr>
          <a:xfrm>
            <a:off x="6085159" y="5659438"/>
            <a:ext cx="1584176" cy="524247"/>
          </a:xfrm>
          <a:prstGeom prst="borderCallout1">
            <a:avLst>
              <a:gd name="adj1" fmla="val 287"/>
              <a:gd name="adj2" fmla="val 30060"/>
              <a:gd name="adj3" fmla="val -173661"/>
              <a:gd name="adj4" fmla="val -4005"/>
            </a:avLst>
          </a:prstGeom>
          <a:solidFill>
            <a:srgbClr val="FFFF97"/>
          </a:solidFill>
          <a:ln w="19050">
            <a:solidFill>
              <a:schemeClr val="accent5"/>
            </a:solidFill>
            <a:headEnd type="none" w="med" len="med"/>
            <a:tailEnd type="triangle" w="med" len="med"/>
          </a:ln>
          <a:effectLst/>
        </p:spPr>
        <p:style>
          <a:lnRef idx="1">
            <a:schemeClr val="accent5"/>
          </a:lnRef>
          <a:fillRef idx="3">
            <a:schemeClr val="accent5"/>
          </a:fillRef>
          <a:effectRef idx="2">
            <a:schemeClr val="accent5"/>
          </a:effectRef>
          <a:fontRef idx="minor">
            <a:schemeClr val="lt1"/>
          </a:fontRef>
        </p:style>
        <p:txBody>
          <a:bodyPr anchor="ctr">
            <a:flatTx/>
          </a:bodyPr>
          <a:lstStyle/>
          <a:p>
            <a:pPr algn="ctr" defTabSz="-13873163" eaLnBrk="0" latinLnBrk="0" hangingPunct="0">
              <a:lnSpc>
                <a:spcPct val="90000"/>
              </a:lnSpc>
              <a:spcBef>
                <a:spcPct val="30000"/>
              </a:spcBef>
              <a:buClr>
                <a:srgbClr val="BDE3FF"/>
              </a:buClr>
              <a:buSzPct val="85000"/>
            </a:pPr>
            <a:r>
              <a:rPr lang="ko-KR" altLang="en-US" sz="1200" kern="0" dirty="0" smtClean="0">
                <a:solidFill>
                  <a:schemeClr val="tx1"/>
                </a:solidFill>
                <a:latin typeface="+mn-ea"/>
              </a:rPr>
              <a:t>온라인 상태에서 프로젝트 직접 수정</a:t>
            </a:r>
            <a:endParaRPr lang="ko-KR" altLang="en-US" sz="1200" kern="0" dirty="0">
              <a:solidFill>
                <a:schemeClr val="tx1"/>
              </a:solidFill>
              <a:latin typeface="+mn-ea"/>
            </a:endParaRPr>
          </a:p>
        </p:txBody>
      </p:sp>
      <p:sp>
        <p:nvSpPr>
          <p:cNvPr id="9" name="AutoShape 5"/>
          <p:cNvSpPr>
            <a:spLocks noChangeArrowheads="1"/>
          </p:cNvSpPr>
          <p:nvPr/>
        </p:nvSpPr>
        <p:spPr bwMode="auto">
          <a:xfrm>
            <a:off x="107950" y="230028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65842226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pic>
        <p:nvPicPr>
          <p:cNvPr id="4" name="Picture 2"/>
          <p:cNvPicPr>
            <a:picLocks noChangeAspect="1" noChangeArrowheads="1"/>
          </p:cNvPicPr>
          <p:nvPr/>
        </p:nvPicPr>
        <p:blipFill>
          <a:blip r:embed="rId4"/>
          <a:srcRect/>
          <a:stretch>
            <a:fillRect/>
          </a:stretch>
        </p:blipFill>
        <p:spPr bwMode="auto">
          <a:xfrm>
            <a:off x="558427" y="2761702"/>
            <a:ext cx="4484631" cy="3062182"/>
          </a:xfrm>
          <a:prstGeom prst="rect">
            <a:avLst/>
          </a:prstGeom>
          <a:noFill/>
          <a:ln w="9525">
            <a:noFill/>
            <a:miter lim="800000"/>
            <a:headEnd/>
            <a:tailEnd/>
          </a:ln>
          <a:effectLst>
            <a:glow rad="101600">
              <a:schemeClr val="accent6">
                <a:satMod val="175000"/>
                <a:alpha val="40000"/>
              </a:schemeClr>
            </a:glow>
          </a:effectLst>
        </p:spPr>
      </p:pic>
      <p:pic>
        <p:nvPicPr>
          <p:cNvPr id="5" name="Picture 3"/>
          <p:cNvPicPr>
            <a:picLocks noChangeAspect="1" noChangeArrowheads="1"/>
          </p:cNvPicPr>
          <p:nvPr/>
        </p:nvPicPr>
        <p:blipFill>
          <a:blip r:embed="rId5"/>
          <a:srcRect/>
          <a:stretch>
            <a:fillRect/>
          </a:stretch>
        </p:blipFill>
        <p:spPr bwMode="auto">
          <a:xfrm>
            <a:off x="3322925" y="2618903"/>
            <a:ext cx="3608459" cy="2463917"/>
          </a:xfrm>
          <a:prstGeom prst="rect">
            <a:avLst/>
          </a:prstGeom>
          <a:noFill/>
          <a:ln w="9525">
            <a:noFill/>
            <a:miter lim="800000"/>
            <a:headEnd/>
            <a:tailEnd/>
          </a:ln>
          <a:effectLst>
            <a:glow rad="101600">
              <a:schemeClr val="accent6">
                <a:satMod val="175000"/>
                <a:alpha val="40000"/>
              </a:schemeClr>
            </a:glow>
          </a:effectLst>
        </p:spPr>
      </p:pic>
      <p:pic>
        <p:nvPicPr>
          <p:cNvPr id="6" name="Picture 4" descr="Z:\05_클립아트\01_클립아트\Shapes and Artwork\Arrows - arrow\Curved\arrow 0 blue arrow curved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44457">
            <a:off x="2433532" y="2005279"/>
            <a:ext cx="1356624" cy="189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7"/>
          <p:cNvSpPr txBox="1">
            <a:spLocks noChangeArrowheads="1"/>
          </p:cNvSpPr>
          <p:nvPr/>
        </p:nvSpPr>
        <p:spPr bwMode="auto">
          <a:xfrm>
            <a:off x="539750" y="5876925"/>
            <a:ext cx="361634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dirty="0">
                <a:latin typeface="맑은 고딕" panose="020B0503020000020004" pitchFamily="50" charset="-127"/>
                <a:ea typeface="맑은 고딕" panose="020B0503020000020004" pitchFamily="50" charset="-127"/>
              </a:rPr>
              <a:t>자원센터에서는 등록된 모든 자원에 대하여 프로젝트 배정</a:t>
            </a:r>
            <a:endParaRPr lang="en-US" altLang="ko-KR" sz="1200" b="1" dirty="0">
              <a:latin typeface="맑은 고딕" panose="020B0503020000020004" pitchFamily="50" charset="-127"/>
              <a:ea typeface="맑은 고딕" panose="020B0503020000020004" pitchFamily="50" charset="-127"/>
            </a:endParaRPr>
          </a:p>
          <a:p>
            <a:pPr eaLnBrk="1" hangingPunct="1"/>
            <a:r>
              <a:rPr lang="ko-KR" altLang="en-US" sz="1200" b="1" dirty="0">
                <a:latin typeface="맑은 고딕" panose="020B0503020000020004" pitchFamily="50" charset="-127"/>
                <a:ea typeface="맑은 고딕" panose="020B0503020000020004" pitchFamily="50" charset="-127"/>
              </a:rPr>
              <a:t>현황과 사용 가능한 시간 분석을 통하여 자원의 효율적</a:t>
            </a:r>
            <a:endParaRPr lang="en-US" altLang="ko-KR" sz="1200" b="1" dirty="0">
              <a:latin typeface="맑은 고딕" panose="020B0503020000020004" pitchFamily="50" charset="-127"/>
              <a:ea typeface="맑은 고딕" panose="020B0503020000020004" pitchFamily="50" charset="-127"/>
            </a:endParaRPr>
          </a:p>
          <a:p>
            <a:pPr eaLnBrk="1" hangingPunct="1"/>
            <a:r>
              <a:rPr lang="ko-KR" altLang="en-US" sz="1200" b="1" dirty="0">
                <a:latin typeface="맑은 고딕" panose="020B0503020000020004" pitchFamily="50" charset="-127"/>
                <a:ea typeface="맑은 고딕" panose="020B0503020000020004" pitchFamily="50" charset="-127"/>
              </a:rPr>
              <a:t>사용을 위한 분석 보고서를 제공합니다</a:t>
            </a:r>
            <a:r>
              <a:rPr lang="en-US" altLang="ko-KR" sz="1200" b="1" dirty="0">
                <a:latin typeface="맑은 고딕" panose="020B0503020000020004" pitchFamily="50" charset="-127"/>
                <a:ea typeface="맑은 고딕" panose="020B0503020000020004" pitchFamily="50" charset="-127"/>
              </a:rPr>
              <a:t>.</a:t>
            </a:r>
            <a:endParaRPr lang="ko-KR" altLang="en-US" sz="1200" b="1" dirty="0">
              <a:latin typeface="맑은 고딕" panose="020B0503020000020004" pitchFamily="50" charset="-127"/>
              <a:ea typeface="맑은 고딕" panose="020B0503020000020004" pitchFamily="50" charset="-127"/>
            </a:endParaRPr>
          </a:p>
        </p:txBody>
      </p:sp>
      <p:sp>
        <p:nvSpPr>
          <p:cNvPr id="8" name="TextBox 21"/>
          <p:cNvSpPr txBox="1">
            <a:spLocks noChangeArrowheads="1"/>
          </p:cNvSpPr>
          <p:nvPr/>
        </p:nvSpPr>
        <p:spPr bwMode="auto">
          <a:xfrm rot="19632433">
            <a:off x="2505795" y="2527392"/>
            <a:ext cx="121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400">
                <a:latin typeface="맑은 고딕" panose="020B0503020000020004" pitchFamily="50" charset="-127"/>
                <a:ea typeface="맑은 고딕" panose="020B0503020000020004" pitchFamily="50" charset="-127"/>
              </a:rPr>
              <a:t>배정보기</a:t>
            </a:r>
          </a:p>
        </p:txBody>
      </p:sp>
      <p:pic>
        <p:nvPicPr>
          <p:cNvPr id="10" name="Picture 4" descr="Z:\05_클립아트\01_클립아트\Shapes and Artwork\Arrows - arrow\Curved\arrow 0 blue arrow curved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555543" flipV="1">
            <a:off x="4101594" y="4746294"/>
            <a:ext cx="1258280" cy="174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0"/>
          <p:cNvSpPr txBox="1">
            <a:spLocks noChangeArrowheads="1"/>
          </p:cNvSpPr>
          <p:nvPr/>
        </p:nvSpPr>
        <p:spPr bwMode="auto">
          <a:xfrm rot="1995056">
            <a:off x="3962703" y="5738671"/>
            <a:ext cx="1948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400">
                <a:latin typeface="맑은 고딕" panose="020B0503020000020004" pitchFamily="50" charset="-127"/>
                <a:ea typeface="맑은 고딕" panose="020B0503020000020004" pitchFamily="50" charset="-127"/>
              </a:rPr>
              <a:t>사용 가능한 시간</a:t>
            </a:r>
          </a:p>
        </p:txBody>
      </p:sp>
      <p:sp>
        <p:nvSpPr>
          <p:cNvPr id="13" name="AutoShape 5"/>
          <p:cNvSpPr>
            <a:spLocks noChangeArrowheads="1"/>
          </p:cNvSpPr>
          <p:nvPr/>
        </p:nvSpPr>
        <p:spPr bwMode="auto">
          <a:xfrm>
            <a:off x="128588" y="2336800"/>
            <a:ext cx="8891587" cy="4187825"/>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
        <p:nvSpPr>
          <p:cNvPr id="14" name="TextBox 18"/>
          <p:cNvSpPr txBox="1">
            <a:spLocks noChangeArrowheads="1"/>
          </p:cNvSpPr>
          <p:nvPr/>
        </p:nvSpPr>
        <p:spPr bwMode="auto">
          <a:xfrm>
            <a:off x="6983413" y="2619375"/>
            <a:ext cx="1525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a:solidFill>
                  <a:srgbClr val="FF6600"/>
                </a:solidFill>
                <a:latin typeface="맑은 고딕" panose="020B0503020000020004" pitchFamily="50" charset="-127"/>
                <a:ea typeface="맑은 고딕" panose="020B0503020000020004" pitchFamily="50" charset="-127"/>
              </a:rPr>
              <a:t>과제 배정현황 분석</a:t>
            </a:r>
          </a:p>
        </p:txBody>
      </p:sp>
      <p:sp>
        <p:nvSpPr>
          <p:cNvPr id="15" name="TextBox 18"/>
          <p:cNvSpPr txBox="1">
            <a:spLocks noChangeArrowheads="1"/>
          </p:cNvSpPr>
          <p:nvPr/>
        </p:nvSpPr>
        <p:spPr bwMode="auto">
          <a:xfrm>
            <a:off x="7058025" y="3497263"/>
            <a:ext cx="1316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dirty="0">
                <a:solidFill>
                  <a:srgbClr val="FF6600"/>
                </a:solidFill>
                <a:latin typeface="맑은 고딕" panose="020B0503020000020004" pitchFamily="50" charset="-127"/>
                <a:ea typeface="맑은 고딕" panose="020B0503020000020004" pitchFamily="50" charset="-127"/>
              </a:rPr>
              <a:t>자원의 일별시간</a:t>
            </a:r>
            <a:endParaRPr lang="en-US" altLang="ko-KR" sz="1200" b="1" dirty="0">
              <a:solidFill>
                <a:srgbClr val="FF6600"/>
              </a:solidFill>
              <a:latin typeface="맑은 고딕" panose="020B0503020000020004" pitchFamily="50" charset="-127"/>
              <a:ea typeface="맑은 고딕" panose="020B0503020000020004" pitchFamily="50" charset="-127"/>
            </a:endParaRPr>
          </a:p>
          <a:p>
            <a:pPr eaLnBrk="1" hangingPunct="1"/>
            <a:r>
              <a:rPr lang="ko-KR" altLang="en-US" sz="1200" b="1" dirty="0">
                <a:solidFill>
                  <a:srgbClr val="FF6600"/>
                </a:solidFill>
                <a:latin typeface="맑은 고딕" panose="020B0503020000020004" pitchFamily="50" charset="-127"/>
                <a:ea typeface="맑은 고딕" panose="020B0503020000020004" pitchFamily="50" charset="-127"/>
              </a:rPr>
              <a:t>배정 현황 분석</a:t>
            </a:r>
            <a:endParaRPr lang="en-US" altLang="ko-KR" sz="1200" b="1" dirty="0">
              <a:solidFill>
                <a:srgbClr val="FF6600"/>
              </a:solidFill>
              <a:latin typeface="맑은 고딕" panose="020B0503020000020004" pitchFamily="50" charset="-127"/>
              <a:ea typeface="맑은 고딕" panose="020B0503020000020004" pitchFamily="50" charset="-127"/>
            </a:endParaRPr>
          </a:p>
        </p:txBody>
      </p:sp>
      <p:sp>
        <p:nvSpPr>
          <p:cNvPr id="16"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rm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ko-KR" altLang="en-US" sz="1800" dirty="0" smtClean="0"/>
              <a:t>자원관리</a:t>
            </a:r>
            <a:endParaRPr lang="ko-KR" altLang="en-US" sz="1800" dirty="0"/>
          </a:p>
        </p:txBody>
      </p:sp>
      <p:sp>
        <p:nvSpPr>
          <p:cNvPr id="17"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a:defRPr/>
            </a:pPr>
            <a:r>
              <a:rPr lang="en-US" altLang="ko-KR" sz="1400" kern="0" dirty="0">
                <a:latin typeface="맑은 고딕" pitchFamily="50" charset="-127"/>
              </a:rPr>
              <a:t>EPM</a:t>
            </a:r>
            <a:r>
              <a:rPr lang="ko-KR" altLang="en-US" sz="1400" kern="0" dirty="0">
                <a:latin typeface="맑은 고딕" pitchFamily="50" charset="-127"/>
              </a:rPr>
              <a:t>의 자원센터에서는 등록된 자원에 대한 다양한 분석 보고서를 작성할 수 있습니다</a:t>
            </a:r>
            <a:r>
              <a:rPr lang="en-US" altLang="ko-KR" sz="1400" kern="0" dirty="0">
                <a:latin typeface="맑은 고딕" pitchFamily="50" charset="-127"/>
              </a:rPr>
              <a:t>.</a:t>
            </a:r>
          </a:p>
          <a:p>
            <a:pPr>
              <a:defRPr/>
            </a:pPr>
            <a:r>
              <a:rPr lang="ko-KR" altLang="en-US" sz="1400" kern="0" dirty="0">
                <a:latin typeface="맑은 고딕" pitchFamily="50" charset="-127"/>
              </a:rPr>
              <a:t>자원센터에서는 “배정보기”</a:t>
            </a:r>
            <a:r>
              <a:rPr lang="en-US" altLang="ko-KR" sz="1400" kern="0" dirty="0">
                <a:latin typeface="맑은 고딕" pitchFamily="50" charset="-127"/>
              </a:rPr>
              <a:t>, “</a:t>
            </a:r>
            <a:r>
              <a:rPr lang="ko-KR" altLang="en-US" sz="1400" kern="0" dirty="0">
                <a:latin typeface="맑은 고딕" pitchFamily="50" charset="-127"/>
              </a:rPr>
              <a:t>사용 가능한 시간 보기”등 자원의 활용도에 따른 보고서를 작성합니다</a:t>
            </a:r>
            <a:r>
              <a:rPr lang="en-US" altLang="ko-KR" sz="1400" kern="0" dirty="0">
                <a:latin typeface="맑은 고딕" pitchFamily="50" charset="-127"/>
              </a:rPr>
              <a:t>.</a:t>
            </a:r>
          </a:p>
        </p:txBody>
      </p:sp>
      <p:pic>
        <p:nvPicPr>
          <p:cNvPr id="18" name="Picture 2"/>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5520266" y="4112365"/>
            <a:ext cx="3320209" cy="230443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19274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화면 캡처"/>
          <p:cNvPicPr>
            <a:picLocks noChangeAspect="1"/>
          </p:cNvPicPr>
          <p:nvPr>
            <p:custDataLst>
              <p:tags r:id="rId2"/>
            </p:custDataLst>
          </p:nvPr>
        </p:nvPicPr>
        <p:blipFill>
          <a:blip r:embed="rId19" cstate="screen">
            <a:extLst>
              <a:ext uri="{28A0092B-C50C-407E-A947-70E740481C1C}">
                <a14:useLocalDpi xmlns:a14="http://schemas.microsoft.com/office/drawing/2010/main" val="0"/>
              </a:ext>
            </a:extLst>
          </a:blip>
          <a:stretch>
            <a:fillRect/>
          </a:stretch>
        </p:blipFill>
        <p:spPr>
          <a:xfrm>
            <a:off x="432021" y="2924347"/>
            <a:ext cx="2661332" cy="2275468"/>
          </a:xfrm>
          <a:prstGeom prst="rect">
            <a:avLst/>
          </a:prstGeom>
          <a:ln>
            <a:noFill/>
          </a:ln>
          <a:effectLst>
            <a:outerShdw blurRad="292100" dist="139700" dir="2700000" algn="tl" rotWithShape="0">
              <a:srgbClr val="333333">
                <a:alpha val="65000"/>
              </a:srgbClr>
            </a:outerShdw>
          </a:effectLst>
        </p:spPr>
      </p:pic>
      <p:pic>
        <p:nvPicPr>
          <p:cNvPr id="9" name="그림 8" descr="화면 캡처"/>
          <p:cNvPicPr>
            <a:picLocks noChangeAspect="1"/>
          </p:cNvPicPr>
          <p:nvPr>
            <p:custDataLst>
              <p:tags r:id="rId3"/>
            </p:custDataLst>
          </p:nvPr>
        </p:nvPicPr>
        <p:blipFill>
          <a:blip r:embed="rId20" cstate="screen">
            <a:extLst>
              <a:ext uri="{28A0092B-C50C-407E-A947-70E740481C1C}">
                <a14:useLocalDpi xmlns:a14="http://schemas.microsoft.com/office/drawing/2010/main" val="0"/>
              </a:ext>
            </a:extLst>
          </a:blip>
          <a:stretch>
            <a:fillRect/>
          </a:stretch>
        </p:blipFill>
        <p:spPr>
          <a:xfrm>
            <a:off x="3419126" y="2502274"/>
            <a:ext cx="3576106" cy="2721415"/>
          </a:xfrm>
          <a:prstGeom prst="rect">
            <a:avLst/>
          </a:prstGeom>
          <a:ln>
            <a:noFill/>
          </a:ln>
          <a:effectLst>
            <a:outerShdw blurRad="292100" dist="139700" dir="2700000" algn="tl" rotWithShape="0">
              <a:srgbClr val="333333">
                <a:alpha val="65000"/>
              </a:srgbClr>
            </a:outerShdw>
          </a:effectLst>
        </p:spPr>
      </p:pic>
      <p:sp>
        <p:nvSpPr>
          <p:cNvPr id="2" name="제목 1"/>
          <p:cNvSpPr>
            <a:spLocks noGrp="1"/>
          </p:cNvSpPr>
          <p:nvPr>
            <p:ph type="title"/>
            <p:custDataLst>
              <p:tags r:id="rId4"/>
            </p:custDataLst>
          </p:nvPr>
        </p:nvSpPr>
        <p:spPr/>
        <p:txBody>
          <a:bodyPr>
            <a:normAutofit fontScale="90000"/>
          </a:bodyPr>
          <a:lstStyle/>
          <a:p>
            <a:r>
              <a:rPr lang="en-US" altLang="ko-KR" dirty="0"/>
              <a:t>MS EPM </a:t>
            </a:r>
            <a:r>
              <a:rPr lang="ko-KR" altLang="en-US" dirty="0"/>
              <a:t>솔루션 주요기능</a:t>
            </a:r>
          </a:p>
        </p:txBody>
      </p:sp>
      <p:pic>
        <p:nvPicPr>
          <p:cNvPr id="6" name="Picture 4" descr="Z:\05_클립아트\01_클립아트\Shapes and Artwork\Arrows - arrow\Curved\arrow 0 blue arrow curved 1.png"/>
          <p:cNvPicPr>
            <a:picLocks noChangeAspect="1" noChangeArrowheads="1"/>
          </p:cNvPicPr>
          <p:nvPr>
            <p:custDataLst>
              <p:tags r:id="rId5"/>
            </p:custDataLst>
          </p:nvPr>
        </p:nvPicPr>
        <p:blipFill>
          <a:blip r:embed="rId21">
            <a:extLst>
              <a:ext uri="{28A0092B-C50C-407E-A947-70E740481C1C}">
                <a14:useLocalDpi xmlns:a14="http://schemas.microsoft.com/office/drawing/2010/main" val="0"/>
              </a:ext>
            </a:extLst>
          </a:blip>
          <a:srcRect/>
          <a:stretch>
            <a:fillRect/>
          </a:stretch>
        </p:blipFill>
        <p:spPr bwMode="auto">
          <a:xfrm rot="5044457">
            <a:off x="2433532" y="2005279"/>
            <a:ext cx="1356624" cy="189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7"/>
          <p:cNvSpPr txBox="1">
            <a:spLocks noChangeArrowheads="1"/>
          </p:cNvSpPr>
          <p:nvPr>
            <p:custDataLst>
              <p:tags r:id="rId6"/>
            </p:custDataLst>
          </p:nvPr>
        </p:nvSpPr>
        <p:spPr bwMode="auto">
          <a:xfrm>
            <a:off x="539750" y="5876925"/>
            <a:ext cx="4870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dirty="0" smtClean="0">
                <a:latin typeface="맑은 고딕" panose="020B0503020000020004" pitchFamily="50" charset="-127"/>
                <a:ea typeface="맑은 고딕" panose="020B0503020000020004" pitchFamily="50" charset="-127"/>
              </a:rPr>
              <a:t>자원정보와 배정정보에서 기본적인 비용 정보가 수집되며</a:t>
            </a:r>
            <a:endParaRPr lang="en-US" altLang="ko-KR" sz="1200" b="1" dirty="0" smtClean="0">
              <a:latin typeface="맑은 고딕" panose="020B0503020000020004" pitchFamily="50" charset="-127"/>
              <a:ea typeface="맑은 고딕" panose="020B0503020000020004" pitchFamily="50" charset="-127"/>
            </a:endParaRPr>
          </a:p>
          <a:p>
            <a:pPr eaLnBrk="1" hangingPunct="1"/>
            <a:r>
              <a:rPr lang="ko-KR" altLang="en-US" sz="1200" b="1" dirty="0" smtClean="0">
                <a:latin typeface="맑은 고딕" panose="020B0503020000020004" pitchFamily="50" charset="-127"/>
                <a:ea typeface="맑은 고딕" panose="020B0503020000020004" pitchFamily="50" charset="-127"/>
              </a:rPr>
              <a:t>시각적 보고서를 이용하여 각종 비용 보고서를 확인 할 수 있습니다</a:t>
            </a:r>
            <a:r>
              <a:rPr lang="en-US" altLang="ko-KR" sz="1200" b="1" dirty="0" smtClean="0">
                <a:latin typeface="맑은 고딕" panose="020B0503020000020004" pitchFamily="50" charset="-127"/>
                <a:ea typeface="맑은 고딕" panose="020B0503020000020004" pitchFamily="50" charset="-127"/>
              </a:rPr>
              <a:t>.</a:t>
            </a:r>
          </a:p>
          <a:p>
            <a:pPr eaLnBrk="1" hangingPunct="1"/>
            <a:r>
              <a:rPr lang="en-US" altLang="ko-KR" sz="1200" b="1" dirty="0" smtClean="0">
                <a:latin typeface="맑은 고딕" panose="020B0503020000020004" pitchFamily="50" charset="-127"/>
                <a:ea typeface="맑은 고딕" panose="020B0503020000020004" pitchFamily="50" charset="-127"/>
              </a:rPr>
              <a:t>PWA</a:t>
            </a:r>
            <a:r>
              <a:rPr lang="ko-KR" altLang="en-US" sz="1200" b="1" dirty="0" smtClean="0">
                <a:latin typeface="맑은 고딕" panose="020B0503020000020004" pitchFamily="50" charset="-127"/>
                <a:ea typeface="맑은 고딕" panose="020B0503020000020004" pitchFamily="50" charset="-127"/>
              </a:rPr>
              <a:t>에서는 </a:t>
            </a:r>
            <a:r>
              <a:rPr lang="en-US" altLang="ko-KR" sz="1200" b="1" dirty="0" smtClean="0">
                <a:latin typeface="맑은 고딕" panose="020B0503020000020004" pitchFamily="50" charset="-127"/>
                <a:ea typeface="맑은 고딕" panose="020B0503020000020004" pitchFamily="50" charset="-127"/>
              </a:rPr>
              <a:t>Dynamic Dashboard</a:t>
            </a:r>
            <a:r>
              <a:rPr lang="ko-KR" altLang="en-US" sz="1200" b="1" dirty="0" smtClean="0">
                <a:latin typeface="맑은 고딕" panose="020B0503020000020004" pitchFamily="50" charset="-127"/>
                <a:ea typeface="맑은 고딕" panose="020B0503020000020004" pitchFamily="50" charset="-127"/>
              </a:rPr>
              <a:t>를 활용하여 표시 합니다</a:t>
            </a:r>
            <a:r>
              <a:rPr lang="en-US" altLang="ko-KR" sz="1200" b="1" dirty="0" smtClean="0">
                <a:latin typeface="맑은 고딕" panose="020B0503020000020004" pitchFamily="50" charset="-127"/>
                <a:ea typeface="맑은 고딕" panose="020B0503020000020004" pitchFamily="50" charset="-127"/>
              </a:rPr>
              <a:t>.</a:t>
            </a:r>
            <a:endParaRPr lang="ko-KR" altLang="en-US" sz="1200" b="1" dirty="0">
              <a:latin typeface="맑은 고딕" panose="020B0503020000020004" pitchFamily="50" charset="-127"/>
              <a:ea typeface="맑은 고딕" panose="020B0503020000020004" pitchFamily="50" charset="-127"/>
            </a:endParaRPr>
          </a:p>
        </p:txBody>
      </p:sp>
      <p:sp>
        <p:nvSpPr>
          <p:cNvPr id="8" name="TextBox 21"/>
          <p:cNvSpPr txBox="1">
            <a:spLocks noChangeArrowheads="1"/>
          </p:cNvSpPr>
          <p:nvPr>
            <p:custDataLst>
              <p:tags r:id="rId7"/>
            </p:custDataLst>
          </p:nvPr>
        </p:nvSpPr>
        <p:spPr bwMode="auto">
          <a:xfrm rot="19632433">
            <a:off x="2505795" y="2527392"/>
            <a:ext cx="121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400" dirty="0" smtClean="0">
                <a:latin typeface="맑은 고딕" panose="020B0503020000020004" pitchFamily="50" charset="-127"/>
                <a:ea typeface="맑은 고딕" panose="020B0503020000020004" pitchFamily="50" charset="-127"/>
              </a:rPr>
              <a:t>자원배정</a:t>
            </a:r>
            <a:endParaRPr lang="ko-KR" altLang="en-US" sz="1400" dirty="0">
              <a:latin typeface="맑은 고딕" panose="020B0503020000020004" pitchFamily="50" charset="-127"/>
              <a:ea typeface="맑은 고딕" panose="020B0503020000020004" pitchFamily="50" charset="-127"/>
            </a:endParaRPr>
          </a:p>
        </p:txBody>
      </p:sp>
      <p:pic>
        <p:nvPicPr>
          <p:cNvPr id="10" name="Picture 4" descr="Z:\05_클립아트\01_클립아트\Shapes and Artwork\Arrows - arrow\Curved\arrow 0 blue arrow curved 1.png"/>
          <p:cNvPicPr>
            <a:picLocks noChangeAspect="1" noChangeArrowheads="1"/>
          </p:cNvPicPr>
          <p:nvPr>
            <p:custDataLst>
              <p:tags r:id="rId8"/>
            </p:custDataLst>
          </p:nvPr>
        </p:nvPicPr>
        <p:blipFill>
          <a:blip r:embed="rId21">
            <a:extLst>
              <a:ext uri="{28A0092B-C50C-407E-A947-70E740481C1C}">
                <a14:useLocalDpi xmlns:a14="http://schemas.microsoft.com/office/drawing/2010/main" val="0"/>
              </a:ext>
            </a:extLst>
          </a:blip>
          <a:srcRect/>
          <a:stretch>
            <a:fillRect/>
          </a:stretch>
        </p:blipFill>
        <p:spPr bwMode="auto">
          <a:xfrm rot="16555543" flipV="1">
            <a:off x="4101594" y="4746294"/>
            <a:ext cx="1258280" cy="174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0"/>
          <p:cNvSpPr txBox="1">
            <a:spLocks noChangeArrowheads="1"/>
          </p:cNvSpPr>
          <p:nvPr>
            <p:custDataLst>
              <p:tags r:id="rId9"/>
            </p:custDataLst>
          </p:nvPr>
        </p:nvSpPr>
        <p:spPr bwMode="auto">
          <a:xfrm rot="1995056">
            <a:off x="3962703" y="5738671"/>
            <a:ext cx="1948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400" dirty="0" smtClean="0">
                <a:latin typeface="맑은 고딕" panose="020B0503020000020004" pitchFamily="50" charset="-127"/>
                <a:ea typeface="맑은 고딕" panose="020B0503020000020004" pitchFamily="50" charset="-127"/>
              </a:rPr>
              <a:t>비용 보고서</a:t>
            </a:r>
            <a:endParaRPr lang="ko-KR" altLang="en-US" sz="1400" dirty="0">
              <a:latin typeface="맑은 고딕" panose="020B0503020000020004" pitchFamily="50" charset="-127"/>
              <a:ea typeface="맑은 고딕" panose="020B0503020000020004" pitchFamily="50" charset="-127"/>
            </a:endParaRPr>
          </a:p>
        </p:txBody>
      </p:sp>
      <p:sp>
        <p:nvSpPr>
          <p:cNvPr id="13" name="AutoShape 5"/>
          <p:cNvSpPr>
            <a:spLocks noChangeArrowheads="1"/>
          </p:cNvSpPr>
          <p:nvPr>
            <p:custDataLst>
              <p:tags r:id="rId10"/>
            </p:custDataLst>
          </p:nvPr>
        </p:nvSpPr>
        <p:spPr bwMode="auto">
          <a:xfrm>
            <a:off x="128588" y="2336800"/>
            <a:ext cx="8891587" cy="4187825"/>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
        <p:nvSpPr>
          <p:cNvPr id="14" name="TextBox 18"/>
          <p:cNvSpPr txBox="1">
            <a:spLocks noChangeArrowheads="1"/>
          </p:cNvSpPr>
          <p:nvPr>
            <p:custDataLst>
              <p:tags r:id="rId11"/>
            </p:custDataLst>
          </p:nvPr>
        </p:nvSpPr>
        <p:spPr bwMode="auto">
          <a:xfrm>
            <a:off x="6983413" y="2619375"/>
            <a:ext cx="1524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dirty="0" smtClean="0">
                <a:solidFill>
                  <a:srgbClr val="FF6600"/>
                </a:solidFill>
                <a:latin typeface="맑은 고딕" panose="020B0503020000020004" pitchFamily="50" charset="-127"/>
                <a:ea typeface="맑은 고딕" panose="020B0503020000020004" pitchFamily="50" charset="-127"/>
              </a:rPr>
              <a:t>배정된 비용 정보와</a:t>
            </a:r>
            <a:endParaRPr lang="en-US" altLang="ko-KR" sz="1200" b="1" dirty="0" smtClean="0">
              <a:solidFill>
                <a:srgbClr val="FF6600"/>
              </a:solidFill>
              <a:latin typeface="맑은 고딕" panose="020B0503020000020004" pitchFamily="50" charset="-127"/>
              <a:ea typeface="맑은 고딕" panose="020B0503020000020004" pitchFamily="50" charset="-127"/>
            </a:endParaRPr>
          </a:p>
          <a:p>
            <a:pPr eaLnBrk="1" hangingPunct="1"/>
            <a:r>
              <a:rPr lang="ko-KR" altLang="en-US" sz="1200" b="1" dirty="0" smtClean="0">
                <a:solidFill>
                  <a:srgbClr val="FF6600"/>
                </a:solidFill>
                <a:latin typeface="맑은 고딕" panose="020B0503020000020004" pitchFamily="50" charset="-127"/>
                <a:ea typeface="맑은 고딕" panose="020B0503020000020004" pitchFamily="50" charset="-127"/>
              </a:rPr>
              <a:t>실적이 반영된 비용</a:t>
            </a:r>
            <a:endParaRPr lang="ko-KR" altLang="en-US" sz="1200" b="1" dirty="0">
              <a:solidFill>
                <a:srgbClr val="FF6600"/>
              </a:solidFill>
              <a:latin typeface="맑은 고딕" panose="020B0503020000020004" pitchFamily="50" charset="-127"/>
              <a:ea typeface="맑은 고딕" panose="020B0503020000020004" pitchFamily="50" charset="-127"/>
            </a:endParaRPr>
          </a:p>
        </p:txBody>
      </p:sp>
      <p:sp>
        <p:nvSpPr>
          <p:cNvPr id="15" name="TextBox 18"/>
          <p:cNvSpPr txBox="1">
            <a:spLocks noChangeArrowheads="1"/>
          </p:cNvSpPr>
          <p:nvPr>
            <p:custDataLst>
              <p:tags r:id="rId12"/>
            </p:custDataLst>
          </p:nvPr>
        </p:nvSpPr>
        <p:spPr bwMode="auto">
          <a:xfrm>
            <a:off x="7087782" y="3657600"/>
            <a:ext cx="1370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dirty="0" smtClean="0">
                <a:solidFill>
                  <a:srgbClr val="FF6600"/>
                </a:solidFill>
                <a:latin typeface="맑은 고딕" panose="020B0503020000020004" pitchFamily="50" charset="-127"/>
                <a:ea typeface="맑은 고딕" panose="020B0503020000020004" pitchFamily="50" charset="-127"/>
              </a:rPr>
              <a:t>시각적 보고서를</a:t>
            </a:r>
            <a:endParaRPr lang="en-US" altLang="ko-KR" sz="1200" b="1" dirty="0" smtClean="0">
              <a:solidFill>
                <a:srgbClr val="FF6600"/>
              </a:solidFill>
              <a:latin typeface="맑은 고딕" panose="020B0503020000020004" pitchFamily="50" charset="-127"/>
              <a:ea typeface="맑은 고딕" panose="020B0503020000020004" pitchFamily="50" charset="-127"/>
            </a:endParaRPr>
          </a:p>
          <a:p>
            <a:pPr eaLnBrk="1" hangingPunct="1"/>
            <a:r>
              <a:rPr lang="ko-KR" altLang="en-US" sz="1200" b="1" dirty="0" smtClean="0">
                <a:solidFill>
                  <a:srgbClr val="FF6600"/>
                </a:solidFill>
                <a:latin typeface="맑은 고딕" panose="020B0503020000020004" pitchFamily="50" charset="-127"/>
                <a:ea typeface="맑은 고딕" panose="020B0503020000020004" pitchFamily="50" charset="-127"/>
              </a:rPr>
              <a:t>이용한 비용 개요</a:t>
            </a:r>
            <a:endParaRPr lang="en-US" altLang="ko-KR" sz="1200" b="1" dirty="0">
              <a:solidFill>
                <a:srgbClr val="FF6600"/>
              </a:solidFill>
              <a:latin typeface="맑은 고딕" panose="020B0503020000020004" pitchFamily="50" charset="-127"/>
              <a:ea typeface="맑은 고딕" panose="020B0503020000020004" pitchFamily="50" charset="-127"/>
            </a:endParaRPr>
          </a:p>
        </p:txBody>
      </p:sp>
      <p:sp>
        <p:nvSpPr>
          <p:cNvPr id="16" name="제목 1"/>
          <p:cNvSpPr txBox="1">
            <a:spLocks/>
          </p:cNvSpPr>
          <p:nvPr>
            <p:custDataLst>
              <p:tags r:id="rId13"/>
            </p:custDataLst>
          </p:nvPr>
        </p:nvSpPr>
        <p:spPr>
          <a:xfrm>
            <a:off x="457200" y="908720"/>
            <a:ext cx="8686800" cy="439718"/>
          </a:xfrm>
          <a:prstGeom prst="rect">
            <a:avLst/>
          </a:prstGeom>
        </p:spPr>
        <p:txBody>
          <a:bodyPr vert="horz" lIns="91440" tIns="45720" rIns="91440" bIns="45720" rtlCol="0" anchor="ctr">
            <a:norm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ko-KR" altLang="en-US" sz="1800" dirty="0" smtClean="0"/>
              <a:t>비용관리</a:t>
            </a:r>
            <a:endParaRPr lang="ko-KR" altLang="en-US" sz="1800" dirty="0"/>
          </a:p>
        </p:txBody>
      </p:sp>
      <p:sp>
        <p:nvSpPr>
          <p:cNvPr id="17" name="내용 개체 틀 9"/>
          <p:cNvSpPr txBox="1">
            <a:spLocks/>
          </p:cNvSpPr>
          <p:nvPr>
            <p:custDataLst>
              <p:tags r:id="rId14"/>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a:defRPr/>
            </a:pPr>
            <a:r>
              <a:rPr lang="ko-KR" altLang="en-US" sz="1400" kern="0" dirty="0" smtClean="0">
                <a:latin typeface="맑은 고딕" pitchFamily="50" charset="-127"/>
              </a:rPr>
              <a:t>자원관리자가 자원의 종류</a:t>
            </a:r>
            <a:r>
              <a:rPr lang="en-US" altLang="ko-KR" sz="1400" kern="0" dirty="0" smtClean="0">
                <a:latin typeface="맑은 고딕" pitchFamily="50" charset="-127"/>
              </a:rPr>
              <a:t>(</a:t>
            </a:r>
            <a:r>
              <a:rPr lang="ko-KR" altLang="en-US" sz="1400" kern="0" dirty="0" smtClean="0">
                <a:latin typeface="맑은 고딕" pitchFamily="50" charset="-127"/>
              </a:rPr>
              <a:t>작업자원</a:t>
            </a:r>
            <a:r>
              <a:rPr lang="en-US" altLang="ko-KR" sz="1400" kern="0" dirty="0" smtClean="0">
                <a:latin typeface="맑은 고딕" pitchFamily="50" charset="-127"/>
              </a:rPr>
              <a:t>, </a:t>
            </a:r>
            <a:r>
              <a:rPr lang="ko-KR" altLang="en-US" sz="1400" kern="0" dirty="0" smtClean="0">
                <a:latin typeface="맑은 고딕" pitchFamily="50" charset="-127"/>
              </a:rPr>
              <a:t>재료자원</a:t>
            </a:r>
            <a:r>
              <a:rPr lang="en-US" altLang="ko-KR" sz="1400" kern="0" dirty="0" smtClean="0">
                <a:latin typeface="맑은 고딕" pitchFamily="50" charset="-127"/>
              </a:rPr>
              <a:t>, </a:t>
            </a:r>
            <a:r>
              <a:rPr lang="ko-KR" altLang="en-US" sz="1400" kern="0" dirty="0" smtClean="0">
                <a:latin typeface="맑은 고딕" pitchFamily="50" charset="-127"/>
              </a:rPr>
              <a:t>비용자원</a:t>
            </a:r>
            <a:r>
              <a:rPr lang="en-US" altLang="ko-KR" sz="1400" kern="0" dirty="0" smtClean="0">
                <a:latin typeface="맑은 고딕" pitchFamily="50" charset="-127"/>
              </a:rPr>
              <a:t>)</a:t>
            </a:r>
            <a:r>
              <a:rPr lang="ko-KR" altLang="en-US" sz="1400" kern="0" dirty="0" smtClean="0">
                <a:latin typeface="맑은 고딕" pitchFamily="50" charset="-127"/>
              </a:rPr>
              <a:t>에 따라 기초 비용정보를 관리</a:t>
            </a:r>
            <a:r>
              <a:rPr lang="en-US" altLang="ko-KR" sz="1400" kern="0" dirty="0" smtClean="0">
                <a:latin typeface="맑은 고딕" pitchFamily="50" charset="-127"/>
              </a:rPr>
              <a:t> </a:t>
            </a:r>
            <a:r>
              <a:rPr lang="ko-KR" altLang="en-US" sz="1400" kern="0" dirty="0" smtClean="0">
                <a:latin typeface="맑은 고딕" pitchFamily="50" charset="-127"/>
              </a:rPr>
              <a:t>합니다</a:t>
            </a:r>
            <a:r>
              <a:rPr lang="en-US" altLang="ko-KR" sz="1400" kern="0" dirty="0" smtClean="0">
                <a:latin typeface="맑은 고딕" pitchFamily="50" charset="-127"/>
              </a:rPr>
              <a:t>. </a:t>
            </a:r>
          </a:p>
          <a:p>
            <a:pPr>
              <a:defRPr/>
            </a:pPr>
            <a:r>
              <a:rPr lang="en-US" altLang="ko-KR" sz="1400" kern="0" dirty="0" smtClean="0">
                <a:latin typeface="맑은 고딕" pitchFamily="50" charset="-127"/>
              </a:rPr>
              <a:t>PM</a:t>
            </a:r>
            <a:r>
              <a:rPr lang="ko-KR" altLang="en-US" sz="1400" kern="0" dirty="0" smtClean="0">
                <a:latin typeface="맑은 고딕" pitchFamily="50" charset="-127"/>
              </a:rPr>
              <a:t>이 작업에 배정하면 해당 작업량에 따라 자동 계산됩니다</a:t>
            </a:r>
            <a:r>
              <a:rPr lang="en-US" altLang="ko-KR" sz="1400" kern="0" dirty="0" smtClean="0">
                <a:latin typeface="맑은 고딕" pitchFamily="50" charset="-127"/>
              </a:rPr>
              <a:t>.</a:t>
            </a:r>
          </a:p>
          <a:p>
            <a:pPr>
              <a:defRPr/>
            </a:pPr>
            <a:r>
              <a:rPr lang="ko-KR" altLang="en-US" sz="1400" kern="0" dirty="0" err="1" smtClean="0">
                <a:latin typeface="맑은 고딕" pitchFamily="50" charset="-127"/>
              </a:rPr>
              <a:t>공정률</a:t>
            </a:r>
            <a:r>
              <a:rPr lang="en-US" altLang="ko-KR" sz="1400" kern="0" dirty="0" smtClean="0">
                <a:latin typeface="맑은 고딕" pitchFamily="50" charset="-127"/>
              </a:rPr>
              <a:t>(</a:t>
            </a:r>
            <a:r>
              <a:rPr lang="ko-KR" altLang="en-US" sz="1400" kern="0" dirty="0" err="1" smtClean="0">
                <a:latin typeface="맑은 고딕" pitchFamily="50" charset="-127"/>
              </a:rPr>
              <a:t>작업완료률</a:t>
            </a:r>
            <a:r>
              <a:rPr lang="en-US" altLang="ko-KR" sz="1400" kern="0" dirty="0" smtClean="0">
                <a:latin typeface="맑은 고딕" pitchFamily="50" charset="-127"/>
              </a:rPr>
              <a:t>)</a:t>
            </a:r>
            <a:r>
              <a:rPr lang="ko-KR" altLang="en-US" sz="1400" kern="0" dirty="0" smtClean="0">
                <a:latin typeface="맑은 고딕" pitchFamily="50" charset="-127"/>
              </a:rPr>
              <a:t>이 입력되면 자동으로 비용 관련 정보들이 계산됩니다</a:t>
            </a:r>
            <a:r>
              <a:rPr lang="en-US" altLang="ko-KR" sz="1400" kern="0" dirty="0" smtClean="0">
                <a:latin typeface="맑은 고딕" pitchFamily="50" charset="-127"/>
              </a:rPr>
              <a:t>.</a:t>
            </a:r>
            <a:br>
              <a:rPr lang="en-US" altLang="ko-KR" sz="1400" kern="0" dirty="0" smtClean="0">
                <a:latin typeface="맑은 고딕" pitchFamily="50" charset="-127"/>
              </a:rPr>
            </a:br>
            <a:endParaRPr lang="en-US" altLang="ko-KR" sz="1400" kern="0" dirty="0" smtClean="0">
              <a:latin typeface="맑은 고딕" pitchFamily="50" charset="-127"/>
            </a:endParaRPr>
          </a:p>
        </p:txBody>
      </p:sp>
      <p:sp>
        <p:nvSpPr>
          <p:cNvPr id="19" name="TextBox 18"/>
          <p:cNvSpPr txBox="1">
            <a:spLocks noChangeArrowheads="1"/>
          </p:cNvSpPr>
          <p:nvPr>
            <p:custDataLst>
              <p:tags r:id="rId15"/>
            </p:custDataLst>
          </p:nvPr>
        </p:nvSpPr>
        <p:spPr bwMode="auto">
          <a:xfrm>
            <a:off x="418106" y="2543167"/>
            <a:ext cx="131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dirty="0" smtClean="0">
                <a:solidFill>
                  <a:srgbClr val="FF6600"/>
                </a:solidFill>
                <a:latin typeface="맑은 고딕" panose="020B0503020000020004" pitchFamily="50" charset="-127"/>
                <a:ea typeface="맑은 고딕" panose="020B0503020000020004" pitchFamily="50" charset="-127"/>
              </a:rPr>
              <a:t>자원의 비용정보</a:t>
            </a:r>
            <a:endParaRPr lang="ko-KR" altLang="en-US" sz="1200" b="1" dirty="0">
              <a:solidFill>
                <a:srgbClr val="FF6600"/>
              </a:solidFill>
              <a:latin typeface="맑은 고딕" panose="020B0503020000020004" pitchFamily="50" charset="-127"/>
              <a:ea typeface="맑은 고딕" panose="020B0503020000020004" pitchFamily="50" charset="-127"/>
            </a:endParaRPr>
          </a:p>
        </p:txBody>
      </p:sp>
      <p:pic>
        <p:nvPicPr>
          <p:cNvPr id="12" name="그림 11" descr="화면 캡처"/>
          <p:cNvPicPr>
            <a:picLocks noChangeAspect="1"/>
          </p:cNvPicPr>
          <p:nvPr>
            <p:custDataLst>
              <p:tags r:id="rId16"/>
            </p:custDataLst>
          </p:nvPr>
        </p:nvPicPr>
        <p:blipFill>
          <a:blip r:embed="rId22" cstate="screen">
            <a:extLst>
              <a:ext uri="{28A0092B-C50C-407E-A947-70E740481C1C}">
                <a14:useLocalDpi xmlns:a14="http://schemas.microsoft.com/office/drawing/2010/main" val="0"/>
              </a:ext>
            </a:extLst>
          </a:blip>
          <a:stretch>
            <a:fillRect/>
          </a:stretch>
        </p:blipFill>
        <p:spPr>
          <a:xfrm>
            <a:off x="5850954" y="4189651"/>
            <a:ext cx="3049552" cy="22397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436370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pic>
        <p:nvPicPr>
          <p:cNvPr id="4" name="그림 8" descr="화면 캡처"/>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565400"/>
            <a:ext cx="5137150" cy="185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그림 9" descr="화면 캡처"/>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3789363"/>
            <a:ext cx="2924175" cy="2376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5"/>
          <p:cNvPicPr>
            <a:picLocks noChangeAspect="1" noChangeArrowheads="1"/>
          </p:cNvPicPr>
          <p:nvPr/>
        </p:nvPicPr>
        <p:blipFill>
          <a:blip r:embed="rId6"/>
          <a:srcRect/>
          <a:stretch>
            <a:fillRect/>
          </a:stretch>
        </p:blipFill>
        <p:spPr bwMode="auto">
          <a:xfrm>
            <a:off x="4664075" y="3573463"/>
            <a:ext cx="3795713" cy="2760662"/>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sp>
        <p:nvSpPr>
          <p:cNvPr id="7" name="직사각형 6"/>
          <p:cNvSpPr/>
          <p:nvPr/>
        </p:nvSpPr>
        <p:spPr>
          <a:xfrm>
            <a:off x="4592638" y="5013325"/>
            <a:ext cx="2282825" cy="576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rgbClr val="FF0000"/>
              </a:solidFill>
            </a:endParaRPr>
          </a:p>
        </p:txBody>
      </p:sp>
      <p:sp>
        <p:nvSpPr>
          <p:cNvPr id="8" name="TextBox 13"/>
          <p:cNvSpPr txBox="1">
            <a:spLocks noChangeArrowheads="1"/>
          </p:cNvSpPr>
          <p:nvPr/>
        </p:nvSpPr>
        <p:spPr bwMode="auto">
          <a:xfrm>
            <a:off x="1493838" y="6165850"/>
            <a:ext cx="2168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ko-KR" altLang="en-US" sz="1200" b="1">
                <a:solidFill>
                  <a:srgbClr val="FF6600"/>
                </a:solidFill>
                <a:latin typeface="맑은 고딕" panose="020B0503020000020004" pitchFamily="50" charset="-127"/>
                <a:ea typeface="맑은 고딕" panose="020B0503020000020004" pitchFamily="50" charset="-127"/>
              </a:rPr>
              <a:t>개인 알림 </a:t>
            </a:r>
            <a:r>
              <a:rPr lang="en-US" altLang="ko-KR" sz="1200" b="1">
                <a:solidFill>
                  <a:srgbClr val="FF6600"/>
                </a:solidFill>
                <a:latin typeface="맑은 고딕" panose="020B0503020000020004" pitchFamily="50" charset="-127"/>
                <a:ea typeface="맑은 고딕" panose="020B0503020000020004" pitchFamily="50" charset="-127"/>
              </a:rPr>
              <a:t>– </a:t>
            </a:r>
            <a:r>
              <a:rPr lang="ko-KR" altLang="en-US" sz="1200" b="1">
                <a:solidFill>
                  <a:srgbClr val="FF6600"/>
                </a:solidFill>
                <a:latin typeface="맑은 고딕" panose="020B0503020000020004" pitchFamily="50" charset="-127"/>
                <a:ea typeface="맑은 고딕" panose="020B0503020000020004" pitchFamily="50" charset="-127"/>
              </a:rPr>
              <a:t>위험</a:t>
            </a:r>
            <a:r>
              <a:rPr lang="en-US" altLang="ko-KR" sz="1200" b="1">
                <a:solidFill>
                  <a:srgbClr val="FF6600"/>
                </a:solidFill>
                <a:latin typeface="맑은 고딕" panose="020B0503020000020004" pitchFamily="50" charset="-127"/>
                <a:ea typeface="맑은 고딕" panose="020B0503020000020004" pitchFamily="50" charset="-127"/>
              </a:rPr>
              <a:t>/ </a:t>
            </a:r>
            <a:r>
              <a:rPr lang="ko-KR" altLang="en-US" sz="1200" b="1">
                <a:solidFill>
                  <a:srgbClr val="FF6600"/>
                </a:solidFill>
                <a:latin typeface="맑은 고딕" panose="020B0503020000020004" pitchFamily="50" charset="-127"/>
                <a:ea typeface="맑은 고딕" panose="020B0503020000020004" pitchFamily="50" charset="-127"/>
              </a:rPr>
              <a:t>이슈 현황</a:t>
            </a:r>
            <a:endParaRPr lang="en-US" altLang="ko-KR" sz="1200" b="1">
              <a:solidFill>
                <a:srgbClr val="FF6600"/>
              </a:solidFill>
              <a:latin typeface="맑은 고딕" panose="020B0503020000020004" pitchFamily="50" charset="-127"/>
              <a:ea typeface="맑은 고딕" panose="020B0503020000020004" pitchFamily="50" charset="-127"/>
            </a:endParaRPr>
          </a:p>
        </p:txBody>
      </p:sp>
      <p:sp>
        <p:nvSpPr>
          <p:cNvPr id="9" name="TextBox 14"/>
          <p:cNvSpPr txBox="1">
            <a:spLocks noChangeArrowheads="1"/>
          </p:cNvSpPr>
          <p:nvPr/>
        </p:nvSpPr>
        <p:spPr bwMode="auto">
          <a:xfrm>
            <a:off x="5954713" y="3297238"/>
            <a:ext cx="2168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ko-KR" altLang="en-US" sz="1200" b="1">
                <a:solidFill>
                  <a:srgbClr val="FF6600"/>
                </a:solidFill>
                <a:latin typeface="맑은 고딕" panose="020B0503020000020004" pitchFamily="50" charset="-127"/>
                <a:ea typeface="맑은 고딕" panose="020B0503020000020004" pitchFamily="50" charset="-127"/>
              </a:rPr>
              <a:t>전체 위험</a:t>
            </a:r>
            <a:r>
              <a:rPr lang="en-US" altLang="ko-KR" sz="1200" b="1">
                <a:solidFill>
                  <a:srgbClr val="FF6600"/>
                </a:solidFill>
                <a:latin typeface="맑은 고딕" panose="020B0503020000020004" pitchFamily="50" charset="-127"/>
                <a:ea typeface="맑은 고딕" panose="020B0503020000020004" pitchFamily="50" charset="-127"/>
              </a:rPr>
              <a:t>/ </a:t>
            </a:r>
            <a:r>
              <a:rPr lang="ko-KR" altLang="en-US" sz="1200" b="1">
                <a:solidFill>
                  <a:srgbClr val="FF6600"/>
                </a:solidFill>
                <a:latin typeface="맑은 고딕" panose="020B0503020000020004" pitchFamily="50" charset="-127"/>
                <a:ea typeface="맑은 고딕" panose="020B0503020000020004" pitchFamily="50" charset="-127"/>
              </a:rPr>
              <a:t>이슈 현황</a:t>
            </a:r>
            <a:endParaRPr lang="en-US" altLang="ko-KR" sz="1200" b="1">
              <a:solidFill>
                <a:srgbClr val="FF6600"/>
              </a:solidFill>
              <a:latin typeface="맑은 고딕" panose="020B0503020000020004" pitchFamily="50" charset="-127"/>
              <a:ea typeface="맑은 고딕" panose="020B0503020000020004" pitchFamily="50" charset="-127"/>
            </a:endParaRPr>
          </a:p>
        </p:txBody>
      </p:sp>
      <p:sp>
        <p:nvSpPr>
          <p:cNvPr id="10" name="TextBox 15"/>
          <p:cNvSpPr txBox="1">
            <a:spLocks noChangeArrowheads="1"/>
          </p:cNvSpPr>
          <p:nvPr/>
        </p:nvSpPr>
        <p:spPr bwMode="auto">
          <a:xfrm>
            <a:off x="2500313" y="2732088"/>
            <a:ext cx="25765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ko-KR" altLang="en-US" sz="1200" b="1">
                <a:solidFill>
                  <a:srgbClr val="FF6600"/>
                </a:solidFill>
                <a:latin typeface="맑은 고딕" panose="020B0503020000020004" pitchFamily="50" charset="-127"/>
                <a:ea typeface="맑은 고딕" panose="020B0503020000020004" pitchFamily="50" charset="-127"/>
              </a:rPr>
              <a:t>과제</a:t>
            </a:r>
            <a:r>
              <a:rPr lang="en-US" altLang="ko-KR" sz="1200" b="1">
                <a:solidFill>
                  <a:srgbClr val="FF6600"/>
                </a:solidFill>
                <a:latin typeface="맑은 고딕" panose="020B0503020000020004" pitchFamily="50" charset="-127"/>
                <a:ea typeface="맑은 고딕" panose="020B0503020000020004" pitchFamily="50" charset="-127"/>
              </a:rPr>
              <a:t>, </a:t>
            </a:r>
            <a:r>
              <a:rPr lang="ko-KR" altLang="en-US" sz="1200" b="1">
                <a:solidFill>
                  <a:srgbClr val="FF6600"/>
                </a:solidFill>
                <a:latin typeface="맑은 고딕" panose="020B0503020000020004" pitchFamily="50" charset="-127"/>
                <a:ea typeface="맑은 고딕" panose="020B0503020000020004" pitchFamily="50" charset="-127"/>
              </a:rPr>
              <a:t>진행상태 별 위험</a:t>
            </a:r>
            <a:r>
              <a:rPr lang="en-US" altLang="ko-KR" sz="1200" b="1">
                <a:solidFill>
                  <a:srgbClr val="FF6600"/>
                </a:solidFill>
                <a:latin typeface="맑은 고딕" panose="020B0503020000020004" pitchFamily="50" charset="-127"/>
                <a:ea typeface="맑은 고딕" panose="020B0503020000020004" pitchFamily="50" charset="-127"/>
              </a:rPr>
              <a:t>/</a:t>
            </a:r>
            <a:r>
              <a:rPr lang="ko-KR" altLang="en-US" sz="1200" b="1">
                <a:solidFill>
                  <a:srgbClr val="FF6600"/>
                </a:solidFill>
                <a:latin typeface="맑은 고딕" panose="020B0503020000020004" pitchFamily="50" charset="-127"/>
                <a:ea typeface="맑은 고딕" panose="020B0503020000020004" pitchFamily="50" charset="-127"/>
              </a:rPr>
              <a:t>이슈 현황</a:t>
            </a:r>
            <a:endParaRPr lang="en-US" altLang="ko-KR" sz="1200" b="1">
              <a:solidFill>
                <a:srgbClr val="FF6600"/>
              </a:solidFill>
              <a:latin typeface="맑은 고딕" panose="020B0503020000020004" pitchFamily="50" charset="-127"/>
              <a:ea typeface="맑은 고딕" panose="020B0503020000020004" pitchFamily="50" charset="-127"/>
            </a:endParaRPr>
          </a:p>
        </p:txBody>
      </p:sp>
      <p:sp>
        <p:nvSpPr>
          <p:cNvPr id="11" name="AutoShape 5"/>
          <p:cNvSpPr>
            <a:spLocks noChangeArrowheads="1"/>
          </p:cNvSpPr>
          <p:nvPr/>
        </p:nvSpPr>
        <p:spPr bwMode="auto">
          <a:xfrm>
            <a:off x="128588" y="2420938"/>
            <a:ext cx="8818562" cy="4103687"/>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
        <p:nvSpPr>
          <p:cNvPr id="12"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pPr algn="just">
              <a:lnSpc>
                <a:spcPct val="130000"/>
              </a:lnSpc>
            </a:pPr>
            <a:r>
              <a:rPr lang="ko-KR" altLang="en-US" sz="1800" dirty="0" smtClean="0">
                <a:latin typeface="맑은 고딕" panose="020B0503020000020004" pitchFamily="50" charset="-127"/>
                <a:cs typeface="Arial" panose="020B0604020202020204" pitchFamily="34" charset="0"/>
              </a:rPr>
              <a:t>위험</a:t>
            </a:r>
            <a:r>
              <a:rPr lang="en-US" altLang="ko-KR" sz="1800" dirty="0">
                <a:latin typeface="맑은 고딕" panose="020B0503020000020004" pitchFamily="50" charset="-127"/>
                <a:cs typeface="Arial" panose="020B0604020202020204" pitchFamily="34" charset="0"/>
              </a:rPr>
              <a:t>/</a:t>
            </a:r>
            <a:r>
              <a:rPr lang="ko-KR" altLang="en-US" sz="1800" dirty="0">
                <a:latin typeface="맑은 고딕" panose="020B0503020000020004" pitchFamily="50" charset="-127"/>
                <a:cs typeface="Arial" panose="020B0604020202020204" pitchFamily="34" charset="0"/>
              </a:rPr>
              <a:t>이슈 알림</a:t>
            </a:r>
            <a:r>
              <a:rPr lang="en-US" altLang="ko-KR" sz="1800" dirty="0">
                <a:latin typeface="맑은 고딕" panose="020B0503020000020004" pitchFamily="50" charset="-127"/>
                <a:cs typeface="Arial" panose="020B0604020202020204" pitchFamily="34" charset="0"/>
              </a:rPr>
              <a:t>, </a:t>
            </a:r>
            <a:r>
              <a:rPr lang="ko-KR" altLang="en-US" sz="1800" dirty="0">
                <a:latin typeface="맑은 고딕" panose="020B0503020000020004" pitchFamily="50" charset="-127"/>
                <a:cs typeface="Arial" panose="020B0604020202020204" pitchFamily="34" charset="0"/>
              </a:rPr>
              <a:t>현황 조회</a:t>
            </a:r>
            <a:r>
              <a:rPr lang="en-US" altLang="ko-KR" sz="1800" dirty="0">
                <a:latin typeface="맑은 고딕" panose="020B0503020000020004" pitchFamily="50" charset="-127"/>
                <a:cs typeface="Arial" panose="020B0604020202020204" pitchFamily="34" charset="0"/>
              </a:rPr>
              <a:t>, </a:t>
            </a:r>
            <a:r>
              <a:rPr lang="ko-KR" altLang="en-US" sz="1800" dirty="0">
                <a:latin typeface="맑은 고딕" panose="020B0503020000020004" pitchFamily="50" charset="-127"/>
                <a:cs typeface="Arial" panose="020B0604020202020204" pitchFamily="34" charset="0"/>
              </a:rPr>
              <a:t>관리</a:t>
            </a:r>
            <a:endParaRPr lang="en-US" altLang="ko-KR" sz="1800" dirty="0">
              <a:latin typeface="맑은 고딕" panose="020B0503020000020004" pitchFamily="50" charset="-127"/>
              <a:cs typeface="Arial" panose="020B0604020202020204" pitchFamily="34" charset="0"/>
            </a:endParaRPr>
          </a:p>
        </p:txBody>
      </p:sp>
      <p:sp>
        <p:nvSpPr>
          <p:cNvPr id="13"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r>
              <a:rPr lang="ko-KR" altLang="en-US" sz="1400" dirty="0">
                <a:latin typeface="맑은 고딕" panose="020B0503020000020004" pitchFamily="50" charset="-127"/>
              </a:rPr>
              <a:t>위험</a:t>
            </a:r>
            <a:r>
              <a:rPr lang="en-US" altLang="ko-KR" sz="1400" dirty="0">
                <a:latin typeface="맑은 고딕" panose="020B0503020000020004" pitchFamily="50" charset="-127"/>
              </a:rPr>
              <a:t>/</a:t>
            </a:r>
            <a:r>
              <a:rPr lang="ko-KR" altLang="en-US" sz="1400" dirty="0">
                <a:latin typeface="맑은 고딕" panose="020B0503020000020004" pitchFamily="50" charset="-127"/>
              </a:rPr>
              <a:t>이슈 담당자의 알림 기능을 통해 위험</a:t>
            </a:r>
            <a:r>
              <a:rPr lang="en-US" altLang="ko-KR" sz="1400" dirty="0">
                <a:latin typeface="맑은 고딕" panose="020B0503020000020004" pitchFamily="50" charset="-127"/>
              </a:rPr>
              <a:t>/</a:t>
            </a:r>
            <a:r>
              <a:rPr lang="ko-KR" altLang="en-US" sz="1400" dirty="0">
                <a:latin typeface="맑은 고딕" panose="020B0503020000020004" pitchFamily="50" charset="-127"/>
              </a:rPr>
              <a:t>이슈 기본정보 및 진행 상태 등을 해결 담당자에게 전달하여 진행 여부 및 해결여부를 확인할 수 있으며 과제별 위험</a:t>
            </a:r>
            <a:r>
              <a:rPr lang="en-US" altLang="ko-KR" sz="1400" dirty="0">
                <a:latin typeface="맑은 고딕" panose="020B0503020000020004" pitchFamily="50" charset="-127"/>
              </a:rPr>
              <a:t>/</a:t>
            </a:r>
            <a:r>
              <a:rPr lang="ko-KR" altLang="en-US" sz="1400" dirty="0">
                <a:latin typeface="맑은 고딕" panose="020B0503020000020004" pitchFamily="50" charset="-127"/>
              </a:rPr>
              <a:t>이슈 화면이나</a:t>
            </a:r>
            <a:r>
              <a:rPr lang="en-US" altLang="ko-KR" sz="1400" dirty="0">
                <a:latin typeface="맑은 고딕" panose="020B0503020000020004" pitchFamily="50" charset="-127"/>
              </a:rPr>
              <a:t>, </a:t>
            </a:r>
            <a:r>
              <a:rPr lang="ko-KR" altLang="en-US" sz="1400" dirty="0">
                <a:latin typeface="맑은 고딕" panose="020B0503020000020004" pitchFamily="50" charset="-127"/>
              </a:rPr>
              <a:t>전체 위험</a:t>
            </a:r>
            <a:r>
              <a:rPr lang="en-US" altLang="ko-KR" sz="1400" dirty="0">
                <a:latin typeface="맑은 고딕" panose="020B0503020000020004" pitchFamily="50" charset="-127"/>
              </a:rPr>
              <a:t>/</a:t>
            </a:r>
            <a:r>
              <a:rPr lang="ko-KR" altLang="en-US" sz="1400" dirty="0">
                <a:latin typeface="맑은 고딕" panose="020B0503020000020004" pitchFamily="50" charset="-127"/>
              </a:rPr>
              <a:t>이슈 현황 화면에서도 정보를 제공하여 조회 및 처리 할 수 있습니다</a:t>
            </a:r>
            <a:r>
              <a:rPr lang="en-US" altLang="ko-KR" sz="1400" dirty="0">
                <a:latin typeface="맑은 고딕" panose="020B0503020000020004" pitchFamily="50" charset="-127"/>
              </a:rPr>
              <a:t>.</a:t>
            </a:r>
          </a:p>
        </p:txBody>
      </p:sp>
    </p:spTree>
    <p:extLst>
      <p:ext uri="{BB962C8B-B14F-4D97-AF65-F5344CB8AC3E}">
        <p14:creationId xmlns:p14="http://schemas.microsoft.com/office/powerpoint/2010/main" val="313155805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5" name="AutoShape 5"/>
          <p:cNvSpPr>
            <a:spLocks noChangeArrowheads="1"/>
          </p:cNvSpPr>
          <p:nvPr/>
        </p:nvSpPr>
        <p:spPr bwMode="auto">
          <a:xfrm>
            <a:off x="128588" y="2276475"/>
            <a:ext cx="8861425" cy="4194175"/>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cxnSp>
        <p:nvCxnSpPr>
          <p:cNvPr id="6" name="직선 연결선 5"/>
          <p:cNvCxnSpPr>
            <a:stCxn id="12" idx="3"/>
          </p:cNvCxnSpPr>
          <p:nvPr/>
        </p:nvCxnSpPr>
        <p:spPr>
          <a:xfrm>
            <a:off x="6246813" y="3313113"/>
            <a:ext cx="428625" cy="96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endCxn id="13" idx="3"/>
          </p:cNvCxnSpPr>
          <p:nvPr/>
        </p:nvCxnSpPr>
        <p:spPr>
          <a:xfrm rot="10800000" flipV="1">
            <a:off x="6246813" y="4278313"/>
            <a:ext cx="428625" cy="1036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a:stCxn id="10" idx="6"/>
            <a:endCxn id="12" idx="1"/>
          </p:cNvCxnSpPr>
          <p:nvPr/>
        </p:nvCxnSpPr>
        <p:spPr>
          <a:xfrm>
            <a:off x="2449513" y="3313113"/>
            <a:ext cx="244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a:stCxn id="11" idx="6"/>
            <a:endCxn id="13" idx="1"/>
          </p:cNvCxnSpPr>
          <p:nvPr/>
        </p:nvCxnSpPr>
        <p:spPr>
          <a:xfrm>
            <a:off x="2460625" y="5311775"/>
            <a:ext cx="233363"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10"/>
          <p:cNvSpPr>
            <a:spLocks noChangeArrowheads="1"/>
          </p:cNvSpPr>
          <p:nvPr/>
        </p:nvSpPr>
        <p:spPr bwMode="auto">
          <a:xfrm>
            <a:off x="1066800" y="2608263"/>
            <a:ext cx="1382713" cy="1408112"/>
          </a:xfrm>
          <a:prstGeom prst="ellipse">
            <a:avLst/>
          </a:prstGeom>
          <a:solidFill>
            <a:srgbClr val="EAEAEA"/>
          </a:solidFill>
          <a:ln w="28575">
            <a:solidFill>
              <a:srgbClr val="FFC000"/>
            </a:solidFill>
            <a:round/>
            <a:headEnd/>
            <a:tailEnd/>
          </a:ln>
          <a:effectLst>
            <a:outerShdw dist="35921" dir="2700000" algn="ctr" rotWithShape="0">
              <a:schemeClr val="bg2"/>
            </a:outerShdw>
          </a:effectLst>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ko-KR" altLang="en-US" sz="2000" dirty="0">
                <a:latin typeface="맑은 고딕" panose="020B0503020000020004" pitchFamily="50" charset="-127"/>
                <a:ea typeface="맑은 고딕" panose="020B0503020000020004" pitchFamily="50" charset="-127"/>
              </a:rPr>
              <a:t>전역권한</a:t>
            </a:r>
            <a:endParaRPr lang="en-US" altLang="ko-KR" sz="2000" dirty="0">
              <a:latin typeface="맑은 고딕" panose="020B0503020000020004" pitchFamily="50" charset="-127"/>
              <a:ea typeface="맑은 고딕" panose="020B0503020000020004" pitchFamily="50" charset="-127"/>
            </a:endParaRPr>
          </a:p>
        </p:txBody>
      </p:sp>
      <p:sp>
        <p:nvSpPr>
          <p:cNvPr id="11" name="Oval 12"/>
          <p:cNvSpPr>
            <a:spLocks noChangeArrowheads="1"/>
          </p:cNvSpPr>
          <p:nvPr/>
        </p:nvSpPr>
        <p:spPr bwMode="auto">
          <a:xfrm>
            <a:off x="1066800" y="4600575"/>
            <a:ext cx="1393825" cy="1420813"/>
          </a:xfrm>
          <a:prstGeom prst="ellipse">
            <a:avLst/>
          </a:prstGeom>
          <a:solidFill>
            <a:srgbClr val="EAEAEA"/>
          </a:solidFill>
          <a:ln w="28575">
            <a:solidFill>
              <a:schemeClr val="accent5">
                <a:lumMod val="50000"/>
              </a:schemeClr>
            </a:solidFill>
            <a:round/>
            <a:headEnd/>
            <a:tailEnd/>
          </a:ln>
          <a:effectLst>
            <a:outerShdw dist="35921" dir="2700000" algn="ctr" rotWithShape="0">
              <a:schemeClr val="bg2">
                <a:alpha val="50000"/>
              </a:schemeClr>
            </a:outerShdw>
          </a:effectLst>
        </p:spPr>
        <p:txBody>
          <a:bodyPr wrap="none" anchor="ctr"/>
          <a:lstStyle/>
          <a:p>
            <a:pPr algn="ctr">
              <a:defRPr/>
            </a:pPr>
            <a:r>
              <a:rPr lang="ko-KR" altLang="en-US" sz="2000" dirty="0">
                <a:latin typeface="맑은 고딕" pitchFamily="50" charset="-127"/>
                <a:ea typeface="맑은 고딕" pitchFamily="50" charset="-127"/>
              </a:rPr>
              <a:t>종류권한</a:t>
            </a:r>
          </a:p>
        </p:txBody>
      </p:sp>
      <p:sp>
        <p:nvSpPr>
          <p:cNvPr id="12" name="AutoShape 3"/>
          <p:cNvSpPr>
            <a:spLocks noChangeArrowheads="1"/>
          </p:cNvSpPr>
          <p:nvPr/>
        </p:nvSpPr>
        <p:spPr bwMode="auto">
          <a:xfrm>
            <a:off x="2693988" y="2635250"/>
            <a:ext cx="3552825" cy="1357313"/>
          </a:xfrm>
          <a:prstGeom prst="roundRect">
            <a:avLst>
              <a:gd name="adj" fmla="val 16667"/>
            </a:avLst>
          </a:prstGeom>
          <a:gradFill rotWithShape="1">
            <a:gsLst>
              <a:gs pos="0">
                <a:srgbClr val="EAEAEA"/>
              </a:gs>
              <a:gs pos="100000">
                <a:srgbClr val="FFFFFF"/>
              </a:gs>
            </a:gsLst>
            <a:lin ang="5400000" scaled="1"/>
          </a:gradFill>
          <a:ln w="12700">
            <a:solidFill>
              <a:srgbClr val="808080"/>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400">
                <a:solidFill>
                  <a:srgbClr val="5F5F5F"/>
                </a:solidFill>
                <a:latin typeface="맑은 고딕" panose="020B0503020000020004" pitchFamily="50" charset="-127"/>
                <a:ea typeface="맑은 고딕" panose="020B0503020000020004" pitchFamily="50" charset="-127"/>
              </a:rPr>
              <a:t> </a:t>
            </a:r>
            <a:r>
              <a:rPr lang="ko-KR" altLang="en-US" sz="1400">
                <a:solidFill>
                  <a:srgbClr val="5F5F5F"/>
                </a:solidFill>
                <a:latin typeface="맑은 고딕" panose="020B0503020000020004" pitchFamily="50" charset="-127"/>
                <a:ea typeface="맑은 고딕" panose="020B0503020000020004" pitchFamily="50" charset="-127"/>
              </a:rPr>
              <a:t>권한 그룹별 설정</a:t>
            </a:r>
            <a:endParaRPr lang="en-US" altLang="ko-KR" sz="1400">
              <a:solidFill>
                <a:srgbClr val="5F5F5F"/>
              </a:solidFill>
              <a:latin typeface="맑은 고딕" panose="020B0503020000020004" pitchFamily="50" charset="-127"/>
              <a:ea typeface="맑은 고딕" panose="020B0503020000020004" pitchFamily="50" charset="-127"/>
            </a:endParaRPr>
          </a:p>
          <a:p>
            <a:pPr eaLnBrk="1" hangingPunct="1"/>
            <a:r>
              <a:rPr lang="en-US" altLang="ko-KR" sz="1400">
                <a:solidFill>
                  <a:srgbClr val="5F5F5F"/>
                </a:solidFill>
                <a:latin typeface="맑은 고딕" panose="020B0503020000020004" pitchFamily="50" charset="-127"/>
                <a:ea typeface="맑은 고딕" panose="020B0503020000020004" pitchFamily="50" charset="-127"/>
              </a:rPr>
              <a:t> </a:t>
            </a:r>
            <a:r>
              <a:rPr lang="ko-KR" altLang="en-US" sz="1400">
                <a:solidFill>
                  <a:srgbClr val="5F5F5F"/>
                </a:solidFill>
                <a:latin typeface="맑은 고딕" panose="020B0503020000020004" pitchFamily="50" charset="-127"/>
                <a:ea typeface="맑은 고딕" panose="020B0503020000020004" pitchFamily="50" charset="-127"/>
              </a:rPr>
              <a:t>그룹별 전역 기능에 대한 접근 권한 </a:t>
            </a:r>
            <a:endParaRPr lang="en-US" altLang="ko-KR" sz="1400">
              <a:solidFill>
                <a:srgbClr val="5F5F5F"/>
              </a:solidFill>
              <a:latin typeface="맑은 고딕" panose="020B0503020000020004" pitchFamily="50" charset="-127"/>
              <a:ea typeface="맑은 고딕" panose="020B0503020000020004" pitchFamily="50" charset="-127"/>
            </a:endParaRPr>
          </a:p>
        </p:txBody>
      </p:sp>
      <p:sp>
        <p:nvSpPr>
          <p:cNvPr id="13" name="AutoShape 3"/>
          <p:cNvSpPr>
            <a:spLocks noChangeArrowheads="1"/>
          </p:cNvSpPr>
          <p:nvPr/>
        </p:nvSpPr>
        <p:spPr bwMode="auto">
          <a:xfrm>
            <a:off x="2693988" y="4635500"/>
            <a:ext cx="3552825" cy="1357313"/>
          </a:xfrm>
          <a:prstGeom prst="roundRect">
            <a:avLst>
              <a:gd name="adj" fmla="val 16667"/>
            </a:avLst>
          </a:prstGeom>
          <a:gradFill rotWithShape="1">
            <a:gsLst>
              <a:gs pos="0">
                <a:srgbClr val="EAEAEA"/>
              </a:gs>
              <a:gs pos="100000">
                <a:srgbClr val="FFFFFF"/>
              </a:gs>
            </a:gsLst>
            <a:lin ang="5400000" scaled="1"/>
          </a:gradFill>
          <a:ln w="12700">
            <a:solidFill>
              <a:srgbClr val="808080"/>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400" dirty="0">
                <a:solidFill>
                  <a:srgbClr val="5F5F5F"/>
                </a:solidFill>
                <a:latin typeface="맑은 고딕" panose="020B0503020000020004" pitchFamily="50" charset="-127"/>
                <a:ea typeface="맑은 고딕" panose="020B0503020000020004" pitchFamily="50" charset="-127"/>
              </a:rPr>
              <a:t>개별 권한 설정 가능</a:t>
            </a:r>
            <a:endParaRPr lang="en-US" altLang="ko-KR" sz="1400" dirty="0">
              <a:solidFill>
                <a:srgbClr val="5F5F5F"/>
              </a:solidFill>
              <a:latin typeface="맑은 고딕" panose="020B0503020000020004" pitchFamily="50" charset="-127"/>
              <a:ea typeface="맑은 고딕" panose="020B0503020000020004" pitchFamily="50" charset="-127"/>
            </a:endParaRPr>
          </a:p>
          <a:p>
            <a:pPr eaLnBrk="1" hangingPunct="1"/>
            <a:r>
              <a:rPr lang="ko-KR" altLang="en-US" sz="1400" dirty="0">
                <a:solidFill>
                  <a:srgbClr val="5F5F5F"/>
                </a:solidFill>
                <a:latin typeface="맑은 고딕" panose="020B0503020000020004" pitchFamily="50" charset="-127"/>
                <a:ea typeface="맑은 고딕" panose="020B0503020000020004" pitchFamily="50" charset="-127"/>
              </a:rPr>
              <a:t>개별 프로젝트 및 자원에 대한 접근 및 </a:t>
            </a:r>
            <a:endParaRPr lang="en-US" altLang="ko-KR" sz="1400" dirty="0">
              <a:solidFill>
                <a:srgbClr val="5F5F5F"/>
              </a:solidFill>
              <a:latin typeface="맑은 고딕" panose="020B0503020000020004" pitchFamily="50" charset="-127"/>
              <a:ea typeface="맑은 고딕" panose="020B0503020000020004" pitchFamily="50" charset="-127"/>
            </a:endParaRPr>
          </a:p>
          <a:p>
            <a:pPr eaLnBrk="1" hangingPunct="1"/>
            <a:r>
              <a:rPr lang="ko-KR" altLang="en-US" sz="1400" dirty="0">
                <a:solidFill>
                  <a:srgbClr val="5F5F5F"/>
                </a:solidFill>
                <a:latin typeface="맑은 고딕" panose="020B0503020000020004" pitchFamily="50" charset="-127"/>
                <a:ea typeface="맑은 고딕" panose="020B0503020000020004" pitchFamily="50" charset="-127"/>
              </a:rPr>
              <a:t>편집권한 제어</a:t>
            </a:r>
          </a:p>
        </p:txBody>
      </p:sp>
      <p:grpSp>
        <p:nvGrpSpPr>
          <p:cNvPr id="14" name="그룹 39"/>
          <p:cNvGrpSpPr>
            <a:grpSpLocks/>
          </p:cNvGrpSpPr>
          <p:nvPr/>
        </p:nvGrpSpPr>
        <p:grpSpPr bwMode="auto">
          <a:xfrm>
            <a:off x="6675438" y="3349625"/>
            <a:ext cx="1857375" cy="1857375"/>
            <a:chOff x="7239016" y="2928934"/>
            <a:chExt cx="1857388" cy="1857388"/>
          </a:xfrm>
        </p:grpSpPr>
        <p:pic>
          <p:nvPicPr>
            <p:cNvPr id="15" name="Picture 2" descr="Z:\05_클립아트\01_클립아트\Shapes and Artwork\Glow\red orange glow circ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16" y="2928934"/>
              <a:ext cx="1857388" cy="18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5" descr="user business man"/>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024834" y="3071810"/>
              <a:ext cx="3254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6" descr="user business user woman"/>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8310586" y="4071942"/>
              <a:ext cx="3190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7" descr="user casual man"/>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443805" y="3633786"/>
              <a:ext cx="285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9"/>
            <p:cNvSpPr txBox="1">
              <a:spLocks noChangeArrowheads="1"/>
            </p:cNvSpPr>
            <p:nvPr/>
          </p:nvSpPr>
          <p:spPr bwMode="auto">
            <a:xfrm>
              <a:off x="7881958" y="3690939"/>
              <a:ext cx="642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a:solidFill>
                    <a:srgbClr val="000000"/>
                  </a:solidFill>
                  <a:latin typeface="맑은 고딕" panose="020B0503020000020004" pitchFamily="50" charset="-127"/>
                  <a:ea typeface="맑은 고딕" panose="020B0503020000020004" pitchFamily="50" charset="-127"/>
                </a:rPr>
                <a:t>사용자</a:t>
              </a:r>
              <a:endParaRPr lang="en-US" altLang="ko-KR" sz="1200" b="1">
                <a:solidFill>
                  <a:srgbClr val="000000"/>
                </a:solidFill>
                <a:latin typeface="맑은 고딕" panose="020B0503020000020004" pitchFamily="50" charset="-127"/>
                <a:ea typeface="맑은 고딕" panose="020B0503020000020004" pitchFamily="50" charset="-127"/>
              </a:endParaRPr>
            </a:p>
          </p:txBody>
        </p:sp>
      </p:grpSp>
      <p:sp>
        <p:nvSpPr>
          <p:cNvPr id="20" name="TextBox 40"/>
          <p:cNvSpPr txBox="1">
            <a:spLocks noChangeArrowheads="1"/>
          </p:cNvSpPr>
          <p:nvPr/>
        </p:nvSpPr>
        <p:spPr bwMode="auto">
          <a:xfrm rot="17647470">
            <a:off x="6069013" y="4716463"/>
            <a:ext cx="110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a:solidFill>
                  <a:srgbClr val="FF0000"/>
                </a:solidFill>
                <a:latin typeface="맑은 고딕" panose="020B0503020000020004" pitchFamily="50" charset="-127"/>
                <a:ea typeface="맑은 고딕" panose="020B0503020000020004" pitchFamily="50" charset="-127"/>
              </a:rPr>
              <a:t>개별권한설정</a:t>
            </a:r>
          </a:p>
        </p:txBody>
      </p:sp>
      <p:sp>
        <p:nvSpPr>
          <p:cNvPr id="21" name="TextBox 41"/>
          <p:cNvSpPr txBox="1">
            <a:spLocks noChangeArrowheads="1"/>
          </p:cNvSpPr>
          <p:nvPr/>
        </p:nvSpPr>
        <p:spPr bwMode="auto">
          <a:xfrm rot="3886024">
            <a:off x="6045994" y="3486944"/>
            <a:ext cx="1108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200" b="1">
                <a:solidFill>
                  <a:srgbClr val="FF0000"/>
                </a:solidFill>
                <a:latin typeface="맑은 고딕" panose="020B0503020000020004" pitchFamily="50" charset="-127"/>
                <a:ea typeface="맑은 고딕" panose="020B0503020000020004" pitchFamily="50" charset="-127"/>
              </a:rPr>
              <a:t>그룹권한설정</a:t>
            </a:r>
          </a:p>
        </p:txBody>
      </p:sp>
      <p:pic>
        <p:nvPicPr>
          <p:cNvPr id="22" name="Picture 3" descr="Z:\05_클립아트\01_클립아트\Shapes and Artwork\Symbols\plus green 2.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960813" y="40211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46"/>
          <p:cNvSpPr txBox="1">
            <a:spLocks noChangeArrowheads="1"/>
          </p:cNvSpPr>
          <p:nvPr/>
        </p:nvSpPr>
        <p:spPr bwMode="auto">
          <a:xfrm>
            <a:off x="4470400" y="4160838"/>
            <a:ext cx="1387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ko-KR" altLang="en-US" sz="1400" b="1">
                <a:solidFill>
                  <a:srgbClr val="00B050"/>
                </a:solidFill>
                <a:latin typeface="맑은 고딕" panose="020B0503020000020004" pitchFamily="50" charset="-127"/>
                <a:ea typeface="맑은 고딕" panose="020B0503020000020004" pitchFamily="50" charset="-127"/>
              </a:rPr>
              <a:t>병렬 권한 설정</a:t>
            </a:r>
          </a:p>
        </p:txBody>
      </p:sp>
      <p:sp>
        <p:nvSpPr>
          <p:cNvPr id="26"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pPr algn="just">
              <a:lnSpc>
                <a:spcPct val="130000"/>
              </a:lnSpc>
            </a:pPr>
            <a:r>
              <a:rPr lang="ko-KR" altLang="en-US" sz="1800" dirty="0" smtClean="0">
                <a:latin typeface="맑은 고딕" panose="020B0503020000020004" pitchFamily="50" charset="-127"/>
              </a:rPr>
              <a:t>권한</a:t>
            </a:r>
            <a:r>
              <a:rPr lang="en-US" altLang="ko-KR" sz="1800" dirty="0">
                <a:latin typeface="맑은 고딕" panose="020B0503020000020004" pitchFamily="50" charset="-127"/>
              </a:rPr>
              <a:t>,</a:t>
            </a:r>
            <a:r>
              <a:rPr lang="ko-KR" altLang="en-US" sz="1800" dirty="0">
                <a:latin typeface="맑은 고딕" panose="020B0503020000020004" pitchFamily="50" charset="-127"/>
              </a:rPr>
              <a:t> 보안 </a:t>
            </a:r>
            <a:r>
              <a:rPr lang="ko-KR" altLang="en-US" sz="1800" dirty="0" smtClean="0">
                <a:latin typeface="맑은 고딕" panose="020B0503020000020004" pitchFamily="50" charset="-127"/>
              </a:rPr>
              <a:t>관리</a:t>
            </a:r>
            <a:endParaRPr lang="en-US" altLang="ko-KR" sz="1800" dirty="0">
              <a:latin typeface="맑은 고딕" panose="020B0503020000020004" pitchFamily="50" charset="-127"/>
              <a:cs typeface="Arial" panose="020B0604020202020204" pitchFamily="34" charset="0"/>
            </a:endParaRPr>
          </a:p>
        </p:txBody>
      </p:sp>
      <p:sp>
        <p:nvSpPr>
          <p:cNvPr id="27"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latinLnBrk="0">
              <a:lnSpc>
                <a:spcPct val="110000"/>
              </a:lnSpc>
            </a:pPr>
            <a:r>
              <a:rPr lang="en-US" altLang="ko-KR" sz="1400" dirty="0">
                <a:latin typeface="맑은 고딕" panose="020B0503020000020004" pitchFamily="50" charset="-127"/>
              </a:rPr>
              <a:t>Microsoft EPM</a:t>
            </a:r>
            <a:r>
              <a:rPr lang="ko-KR" altLang="en-US" sz="1400" dirty="0">
                <a:latin typeface="맑은 고딕" panose="020B0503020000020004" pitchFamily="50" charset="-127"/>
              </a:rPr>
              <a:t>에서의 권한관리를 위한 체계는 크게 전역권한을 위한 그룹관리와</a:t>
            </a:r>
            <a:r>
              <a:rPr lang="en-US" altLang="ko-KR" sz="1400" dirty="0">
                <a:latin typeface="맑은 고딕" panose="020B0503020000020004" pitchFamily="50" charset="-127"/>
              </a:rPr>
              <a:t>, </a:t>
            </a:r>
            <a:r>
              <a:rPr lang="ko-KR" altLang="en-US" sz="1400" dirty="0">
                <a:latin typeface="맑은 고딕" panose="020B0503020000020004" pitchFamily="50" charset="-127"/>
              </a:rPr>
              <a:t>개별권한을 위한 종류관리로 구분됩니다</a:t>
            </a:r>
            <a:r>
              <a:rPr lang="en-US" altLang="ko-KR" sz="1400" dirty="0">
                <a:latin typeface="맑은 고딕" panose="020B0503020000020004" pitchFamily="50" charset="-127"/>
              </a:rPr>
              <a:t>. </a:t>
            </a:r>
            <a:r>
              <a:rPr lang="ko-KR" altLang="en-US" sz="1400" dirty="0">
                <a:latin typeface="맑은 고딕" panose="020B0503020000020004" pitchFamily="50" charset="-127"/>
              </a:rPr>
              <a:t>이 두 가지의 권한관리 옵션은 서로 중복 설정되어 그룹별</a:t>
            </a:r>
            <a:r>
              <a:rPr lang="en-US" altLang="ko-KR" sz="1400" dirty="0">
                <a:latin typeface="맑은 고딕" panose="020B0503020000020004" pitchFamily="50" charset="-127"/>
              </a:rPr>
              <a:t>, </a:t>
            </a:r>
            <a:r>
              <a:rPr lang="ko-KR" altLang="en-US" sz="1400" dirty="0">
                <a:latin typeface="맑은 고딕" panose="020B0503020000020004" pitchFamily="50" charset="-127"/>
              </a:rPr>
              <a:t>기능별</a:t>
            </a:r>
            <a:r>
              <a:rPr lang="en-US" altLang="ko-KR" sz="1400" dirty="0">
                <a:latin typeface="맑은 고딕" panose="020B0503020000020004" pitchFamily="50" charset="-127"/>
              </a:rPr>
              <a:t>, </a:t>
            </a:r>
            <a:r>
              <a:rPr lang="ko-KR" altLang="en-US" sz="1400" dirty="0">
                <a:latin typeface="맑은 고딕" panose="020B0503020000020004" pitchFamily="50" charset="-127"/>
              </a:rPr>
              <a:t>사용자 별 다양한 권한 관리가 가능합니다</a:t>
            </a:r>
            <a:r>
              <a:rPr lang="en-US" altLang="ko-KR" sz="1400" dirty="0">
                <a:latin typeface="맑은 고딕" panose="020B0503020000020004" pitchFamily="50" charset="-127"/>
              </a:rPr>
              <a:t>.</a:t>
            </a:r>
          </a:p>
        </p:txBody>
      </p:sp>
    </p:spTree>
    <p:extLst>
      <p:ext uri="{BB962C8B-B14F-4D97-AF65-F5344CB8AC3E}">
        <p14:creationId xmlns:p14="http://schemas.microsoft.com/office/powerpoint/2010/main" val="30709068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3"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en-US" altLang="ko-KR" sz="1800" dirty="0" smtClean="0"/>
              <a:t>Business Intelligence </a:t>
            </a:r>
            <a:r>
              <a:rPr lang="ko-KR" altLang="en-US" sz="1800" dirty="0" smtClean="0"/>
              <a:t>기반의 </a:t>
            </a:r>
            <a:r>
              <a:rPr lang="en-US" altLang="ko-KR" sz="1800" dirty="0" smtClean="0"/>
              <a:t>Reporting</a:t>
            </a:r>
            <a:endParaRPr lang="ko-KR" altLang="en-US" sz="1800" dirty="0"/>
          </a:p>
        </p:txBody>
      </p:sp>
      <p:sp>
        <p:nvSpPr>
          <p:cNvPr id="4"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r>
              <a:rPr lang="ko-KR" altLang="en-US" sz="1400" dirty="0">
                <a:latin typeface="맑은 고딕" panose="020B0503020000020004" pitchFamily="50" charset="-127"/>
              </a:rPr>
              <a:t>사용자 요구에 맞는 다양한 </a:t>
            </a:r>
            <a:r>
              <a:rPr lang="en-US" altLang="ko-KR" sz="1400" dirty="0">
                <a:latin typeface="맑은 고딕" panose="020B0503020000020004" pitchFamily="50" charset="-127"/>
              </a:rPr>
              <a:t>Report </a:t>
            </a:r>
            <a:r>
              <a:rPr lang="ko-KR" altLang="en-US" sz="1400" dirty="0">
                <a:latin typeface="맑은 고딕" panose="020B0503020000020004" pitchFamily="50" charset="-127"/>
              </a:rPr>
              <a:t>형태를 제공하며 해당과제나 세부 작업</a:t>
            </a:r>
            <a:r>
              <a:rPr lang="en-US" altLang="ko-KR" sz="1400" dirty="0">
                <a:latin typeface="맑은 고딕" panose="020B0503020000020004" pitchFamily="50" charset="-127"/>
              </a:rPr>
              <a:t>, </a:t>
            </a:r>
            <a:r>
              <a:rPr lang="ko-KR" altLang="en-US" sz="1400" dirty="0">
                <a:latin typeface="맑은 고딕" panose="020B0503020000020004" pitchFamily="50" charset="-127"/>
              </a:rPr>
              <a:t>작업자 등을 조회 할 수 있습니다</a:t>
            </a:r>
            <a:r>
              <a:rPr lang="en-US" altLang="ko-KR" sz="1400" dirty="0">
                <a:latin typeface="맑은 고딕" panose="020B0503020000020004" pitchFamily="50" charset="-127"/>
              </a:rPr>
              <a:t>. </a:t>
            </a:r>
            <a:r>
              <a:rPr lang="ko-KR" altLang="en-US" sz="1400" dirty="0">
                <a:latin typeface="맑은 고딕" panose="020B0503020000020004" pitchFamily="50" charset="-127"/>
              </a:rPr>
              <a:t>또한 </a:t>
            </a:r>
            <a:r>
              <a:rPr lang="en-US" altLang="ko-KR" sz="1400" dirty="0">
                <a:latin typeface="맑은 고딕" panose="020B0503020000020004" pitchFamily="50" charset="-127"/>
              </a:rPr>
              <a:t>Business Intelligence </a:t>
            </a:r>
            <a:r>
              <a:rPr lang="ko-KR" altLang="en-US" sz="1400" dirty="0">
                <a:latin typeface="맑은 고딕" panose="020B0503020000020004" pitchFamily="50" charset="-127"/>
              </a:rPr>
              <a:t>기능을 통하여 미리 정의된 템플릿과 </a:t>
            </a:r>
            <a:r>
              <a:rPr lang="en-US" altLang="ko-KR" sz="1400" dirty="0">
                <a:latin typeface="맑은 고딕" panose="020B0503020000020004" pitchFamily="50" charset="-127"/>
              </a:rPr>
              <a:t>Best Practice </a:t>
            </a:r>
            <a:r>
              <a:rPr lang="ko-KR" altLang="en-US" sz="1400" dirty="0">
                <a:latin typeface="맑은 고딕" panose="020B0503020000020004" pitchFamily="50" charset="-127"/>
              </a:rPr>
              <a:t>템플릿을 이용하여</a:t>
            </a:r>
            <a:r>
              <a:rPr lang="en-US" altLang="ko-KR" sz="1400" dirty="0">
                <a:latin typeface="맑은 고딕" panose="020B0503020000020004" pitchFamily="50" charset="-127"/>
              </a:rPr>
              <a:t> </a:t>
            </a:r>
            <a:r>
              <a:rPr lang="ko-KR" altLang="en-US" sz="1400" dirty="0">
                <a:latin typeface="맑은 고딕" panose="020B0503020000020004" pitchFamily="50" charset="-127"/>
              </a:rPr>
              <a:t>쉽게 리포트를 작성할 수 있습니다</a:t>
            </a:r>
            <a:r>
              <a:rPr lang="en-US" altLang="ko-KR" sz="1400" dirty="0">
                <a:latin typeface="맑은 고딕" panose="020B0503020000020004" pitchFamily="50" charset="-127"/>
              </a:rPr>
              <a:t>.</a:t>
            </a:r>
          </a:p>
        </p:txBody>
      </p:sp>
      <p:pic>
        <p:nvPicPr>
          <p:cNvPr id="6" name="그림 29"/>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41300" y="2565400"/>
            <a:ext cx="4741863" cy="2592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5"/>
          <p:cNvSpPr>
            <a:spLocks noChangeArrowheads="1"/>
          </p:cNvSpPr>
          <p:nvPr/>
        </p:nvSpPr>
        <p:spPr bwMode="auto">
          <a:xfrm>
            <a:off x="107950" y="220503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
        <p:nvSpPr>
          <p:cNvPr id="9" name="TextBox 50"/>
          <p:cNvSpPr txBox="1">
            <a:spLocks noChangeArrowheads="1"/>
          </p:cNvSpPr>
          <p:nvPr/>
        </p:nvSpPr>
        <p:spPr bwMode="auto">
          <a:xfrm>
            <a:off x="174625" y="2298700"/>
            <a:ext cx="173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ko-KR" altLang="en-US" sz="1200" b="1">
                <a:solidFill>
                  <a:srgbClr val="FF6600"/>
                </a:solidFill>
                <a:latin typeface="맑은 고딕" panose="020B0503020000020004" pitchFamily="50" charset="-127"/>
                <a:ea typeface="맑은 고딕" panose="020B0503020000020004" pitchFamily="50" charset="-127"/>
              </a:rPr>
              <a:t>과제 검색 리포트 기능</a:t>
            </a:r>
          </a:p>
        </p:txBody>
      </p:sp>
      <p:pic>
        <p:nvPicPr>
          <p:cNvPr id="10" name="Picture 6"/>
          <p:cNvPicPr>
            <a:picLocks noChangeAspect="1" noChangeArrowheads="1"/>
          </p:cNvPicPr>
          <p:nvPr/>
        </p:nvPicPr>
        <p:blipFill rotWithShape="1">
          <a:blip r:embed="rId5"/>
          <a:srcRect t="13029" b="21679"/>
          <a:stretch/>
        </p:blipFill>
        <p:spPr bwMode="auto">
          <a:xfrm>
            <a:off x="5141913" y="2571750"/>
            <a:ext cx="3733800" cy="2441575"/>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sp>
        <p:nvSpPr>
          <p:cNvPr id="11" name="TextBox 50"/>
          <p:cNvSpPr txBox="1">
            <a:spLocks noChangeArrowheads="1"/>
          </p:cNvSpPr>
          <p:nvPr/>
        </p:nvSpPr>
        <p:spPr bwMode="auto">
          <a:xfrm>
            <a:off x="5014913" y="2284413"/>
            <a:ext cx="193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b="1" dirty="0">
                <a:solidFill>
                  <a:srgbClr val="FF6600"/>
                </a:solidFill>
                <a:latin typeface="맑은 고딕" panose="020B0503020000020004" pitchFamily="50" charset="-127"/>
                <a:ea typeface="맑은 고딕" panose="020B0503020000020004" pitchFamily="50" charset="-127"/>
              </a:rPr>
              <a:t>BI </a:t>
            </a:r>
            <a:r>
              <a:rPr lang="ko-KR" altLang="en-US" sz="1200" b="1" dirty="0">
                <a:solidFill>
                  <a:srgbClr val="FF6600"/>
                </a:solidFill>
                <a:latin typeface="맑은 고딕" panose="020B0503020000020004" pitchFamily="50" charset="-127"/>
                <a:ea typeface="맑은 고딕" panose="020B0503020000020004" pitchFamily="50" charset="-127"/>
              </a:rPr>
              <a:t>기본 샘플 보고서 기능</a:t>
            </a:r>
          </a:p>
        </p:txBody>
      </p:sp>
      <p:grpSp>
        <p:nvGrpSpPr>
          <p:cNvPr id="12" name="Group 28"/>
          <p:cNvGrpSpPr>
            <a:grpSpLocks/>
          </p:cNvGrpSpPr>
          <p:nvPr/>
        </p:nvGrpSpPr>
        <p:grpSpPr bwMode="auto">
          <a:xfrm>
            <a:off x="5983288" y="4400550"/>
            <a:ext cx="2892425" cy="1838325"/>
            <a:chOff x="5105397" y="4489560"/>
            <a:chExt cx="3855455" cy="1837944"/>
          </a:xfrm>
        </p:grpSpPr>
        <p:pic>
          <p:nvPicPr>
            <p:cNvPr id="13" name="Picture 4"/>
            <p:cNvPicPr>
              <a:picLocks noChangeAspect="1" noChangeArrowheads="1"/>
            </p:cNvPicPr>
            <p:nvPr/>
          </p:nvPicPr>
          <p:blipFill>
            <a:blip r:embed="rId6"/>
            <a:stretch>
              <a:fillRect/>
            </a:stretch>
          </p:blipFill>
          <p:spPr bwMode="auto">
            <a:xfrm>
              <a:off x="5105397" y="4489560"/>
              <a:ext cx="3855455" cy="1837944"/>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pic>
          <p:nvPicPr>
            <p:cNvPr id="14" name="Picture 2"/>
            <p:cNvPicPr>
              <a:picLocks noChangeAspect="1" noChangeArrowheads="1"/>
            </p:cNvPicPr>
            <p:nvPr/>
          </p:nvPicPr>
          <p:blipFill>
            <a:blip r:embed="rId7"/>
            <a:stretch>
              <a:fillRect/>
            </a:stretch>
          </p:blipFill>
          <p:spPr bwMode="auto">
            <a:xfrm>
              <a:off x="5331814" y="4876830"/>
              <a:ext cx="2344591" cy="1215773"/>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grpSp>
    </p:spTree>
    <p:extLst>
      <p:ext uri="{BB962C8B-B14F-4D97-AF65-F5344CB8AC3E}">
        <p14:creationId xmlns:p14="http://schemas.microsoft.com/office/powerpoint/2010/main" val="26502998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4" name="AutoShape 5"/>
          <p:cNvSpPr>
            <a:spLocks noChangeArrowheads="1"/>
          </p:cNvSpPr>
          <p:nvPr/>
        </p:nvSpPr>
        <p:spPr bwMode="auto">
          <a:xfrm>
            <a:off x="107950" y="230028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pic>
        <p:nvPicPr>
          <p:cNvPr id="5" name="Picture 6"/>
          <p:cNvPicPr>
            <a:picLocks noChangeAspect="1" noChangeArrowheads="1"/>
          </p:cNvPicPr>
          <p:nvPr/>
        </p:nvPicPr>
        <p:blipFill>
          <a:blip r:embed="rId4"/>
          <a:srcRect/>
          <a:stretch>
            <a:fillRect/>
          </a:stretch>
        </p:blipFill>
        <p:spPr bwMode="auto">
          <a:xfrm>
            <a:off x="153988" y="2732088"/>
            <a:ext cx="4994275" cy="25098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273675" y="2757488"/>
            <a:ext cx="3614738" cy="2063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0"/>
          <p:cNvSpPr txBox="1">
            <a:spLocks noChangeArrowheads="1"/>
          </p:cNvSpPr>
          <p:nvPr/>
        </p:nvSpPr>
        <p:spPr bwMode="auto">
          <a:xfrm>
            <a:off x="107950" y="2393950"/>
            <a:ext cx="2087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b="1">
                <a:solidFill>
                  <a:srgbClr val="FF6600"/>
                </a:solidFill>
                <a:latin typeface="맑은 고딕" panose="020B0503020000020004" pitchFamily="50" charset="-127"/>
                <a:ea typeface="맑은 고딕" panose="020B0503020000020004" pitchFamily="50" charset="-127"/>
              </a:rPr>
              <a:t>BI </a:t>
            </a:r>
            <a:r>
              <a:rPr lang="ko-KR" altLang="en-US" sz="1200" b="1">
                <a:solidFill>
                  <a:srgbClr val="FF6600"/>
                </a:solidFill>
                <a:latin typeface="맑은 고딕" panose="020B0503020000020004" pitchFamily="50" charset="-127"/>
                <a:ea typeface="맑은 고딕" panose="020B0503020000020004" pitchFamily="50" charset="-127"/>
              </a:rPr>
              <a:t>엑셀 서비스 리포트 기능</a:t>
            </a:r>
          </a:p>
        </p:txBody>
      </p:sp>
      <p:sp>
        <p:nvSpPr>
          <p:cNvPr id="8" name="TextBox 50"/>
          <p:cNvSpPr txBox="1">
            <a:spLocks noChangeArrowheads="1"/>
          </p:cNvSpPr>
          <p:nvPr/>
        </p:nvSpPr>
        <p:spPr bwMode="auto">
          <a:xfrm>
            <a:off x="7180263" y="2422525"/>
            <a:ext cx="1525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ko-KR" altLang="en-US" sz="1200" b="1">
                <a:solidFill>
                  <a:srgbClr val="FF6600"/>
                </a:solidFill>
                <a:latin typeface="맑은 고딕" panose="020B0503020000020004" pitchFamily="50" charset="-127"/>
                <a:ea typeface="맑은 고딕" panose="020B0503020000020004" pitchFamily="50" charset="-127"/>
              </a:rPr>
              <a:t>엑셀 내보내기 기능</a:t>
            </a:r>
          </a:p>
        </p:txBody>
      </p:sp>
      <p:pic>
        <p:nvPicPr>
          <p:cNvPr id="9" name="Picture 7"/>
          <p:cNvPicPr>
            <a:picLocks noChangeAspect="1" noChangeArrowheads="1"/>
          </p:cNvPicPr>
          <p:nvPr/>
        </p:nvPicPr>
        <p:blipFill>
          <a:blip r:embed="rId6"/>
          <a:srcRect/>
          <a:stretch>
            <a:fillRect/>
          </a:stretch>
        </p:blipFill>
        <p:spPr bwMode="auto">
          <a:xfrm>
            <a:off x="5683250" y="4676775"/>
            <a:ext cx="2909888" cy="16795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직사각형 9"/>
          <p:cNvSpPr/>
          <p:nvPr/>
        </p:nvSpPr>
        <p:spPr>
          <a:xfrm>
            <a:off x="7292975" y="2876550"/>
            <a:ext cx="374650"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1" name="직사각형 10"/>
          <p:cNvSpPr/>
          <p:nvPr/>
        </p:nvSpPr>
        <p:spPr>
          <a:xfrm>
            <a:off x="950913" y="3379788"/>
            <a:ext cx="741362"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2" name="TextBox 11"/>
          <p:cNvSpPr txBox="1"/>
          <p:nvPr/>
        </p:nvSpPr>
        <p:spPr>
          <a:xfrm>
            <a:off x="250825" y="5324475"/>
            <a:ext cx="4773613" cy="1016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altLang="ko-KR" sz="1200" b="1" dirty="0">
                <a:latin typeface="맑은 고딕" pitchFamily="50" charset="-127"/>
                <a:ea typeface="맑은 고딕" pitchFamily="50" charset="-127"/>
              </a:rPr>
              <a:t>Business Intelligence</a:t>
            </a:r>
          </a:p>
          <a:p>
            <a:pPr>
              <a:defRPr/>
            </a:pPr>
            <a:endParaRPr lang="en-US" altLang="ko-KR" sz="1200" b="1" dirty="0">
              <a:latin typeface="맑은 고딕" pitchFamily="50" charset="-127"/>
              <a:ea typeface="맑은 고딕" pitchFamily="50" charset="-127"/>
            </a:endParaRPr>
          </a:p>
          <a:p>
            <a:pPr>
              <a:defRPr/>
            </a:pPr>
            <a:r>
              <a:rPr lang="en-US" altLang="ko-KR" sz="1200" dirty="0">
                <a:latin typeface="맑은 고딕" pitchFamily="50" charset="-127"/>
                <a:ea typeface="맑은 고딕" pitchFamily="50" charset="-127"/>
              </a:rPr>
              <a:t> </a:t>
            </a:r>
            <a:r>
              <a:rPr lang="ko-KR" altLang="en-US" sz="1200" dirty="0">
                <a:latin typeface="맑은 고딕" pitchFamily="50" charset="-127"/>
                <a:ea typeface="맑은 고딕" pitchFamily="50" charset="-127"/>
              </a:rPr>
              <a:t>기업의 경쟁력 향상을 위해서</a:t>
            </a:r>
            <a:r>
              <a:rPr lang="en-US" altLang="ko-KR" sz="1200" dirty="0">
                <a:latin typeface="맑은 고딕" pitchFamily="50" charset="-127"/>
                <a:ea typeface="맑은 고딕" pitchFamily="50" charset="-127"/>
              </a:rPr>
              <a:t>, </a:t>
            </a:r>
            <a:r>
              <a:rPr lang="ko-KR" altLang="en-US" sz="1200" dirty="0">
                <a:latin typeface="맑은 고딕" pitchFamily="50" charset="-127"/>
                <a:ea typeface="맑은 고딕" pitchFamily="50" charset="-127"/>
              </a:rPr>
              <a:t>기업의 내 외부에서 발생하는 </a:t>
            </a:r>
            <a:endParaRPr lang="en-US" altLang="ko-KR" sz="1200" dirty="0">
              <a:latin typeface="맑은 고딕" pitchFamily="50" charset="-127"/>
              <a:ea typeface="맑은 고딕" pitchFamily="50" charset="-127"/>
            </a:endParaRPr>
          </a:p>
          <a:p>
            <a:pPr>
              <a:defRPr/>
            </a:pPr>
            <a:r>
              <a:rPr lang="ko-KR" altLang="en-US" sz="1200" dirty="0">
                <a:latin typeface="맑은 고딕" pitchFamily="50" charset="-127"/>
                <a:ea typeface="맑은 고딕" pitchFamily="50" charset="-127"/>
              </a:rPr>
              <a:t>데이터를 수집하고 분석하여 경영 환경의 추세를 파악하고 전략을 </a:t>
            </a:r>
            <a:endParaRPr lang="en-US" altLang="ko-KR" sz="1200" dirty="0">
              <a:latin typeface="맑은 고딕" pitchFamily="50" charset="-127"/>
              <a:ea typeface="맑은 고딕" pitchFamily="50" charset="-127"/>
            </a:endParaRPr>
          </a:p>
          <a:p>
            <a:pPr>
              <a:defRPr/>
            </a:pPr>
            <a:r>
              <a:rPr lang="ko-KR" altLang="en-US" sz="1200" dirty="0">
                <a:latin typeface="맑은 고딕" pitchFamily="50" charset="-127"/>
                <a:ea typeface="맑은 고딕" pitchFamily="50" charset="-127"/>
              </a:rPr>
              <a:t>수립하기 위한 기업의 역량</a:t>
            </a:r>
          </a:p>
        </p:txBody>
      </p:sp>
      <p:sp>
        <p:nvSpPr>
          <p:cNvPr id="13"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en-US" altLang="ko-KR" sz="1800" dirty="0" smtClean="0"/>
              <a:t>Microsoft Office</a:t>
            </a:r>
            <a:r>
              <a:rPr lang="ko-KR" altLang="en-US" sz="1800" dirty="0" smtClean="0"/>
              <a:t>와의 연동</a:t>
            </a:r>
            <a:endParaRPr lang="ko-KR" altLang="en-US" sz="1800" dirty="0"/>
          </a:p>
        </p:txBody>
      </p:sp>
      <p:sp>
        <p:nvSpPr>
          <p:cNvPr id="14"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r>
              <a:rPr lang="en-US" altLang="ko-KR" sz="1400" dirty="0">
                <a:latin typeface="맑은 고딕" panose="020B0503020000020004" pitchFamily="50" charset="-127"/>
              </a:rPr>
              <a:t>MS SharePoint Server </a:t>
            </a:r>
            <a:r>
              <a:rPr lang="ko-KR" altLang="en-US" sz="1400" dirty="0">
                <a:latin typeface="맑은 고딕" panose="020B0503020000020004" pitchFamily="50" charset="-127"/>
              </a:rPr>
              <a:t>및 </a:t>
            </a:r>
            <a:r>
              <a:rPr lang="en-US" altLang="ko-KR" sz="1400" dirty="0">
                <a:latin typeface="맑은 고딕" panose="020B0503020000020004" pitchFamily="50" charset="-127"/>
              </a:rPr>
              <a:t>Project Server</a:t>
            </a:r>
            <a:r>
              <a:rPr lang="ko-KR" altLang="en-US" sz="1400" dirty="0">
                <a:latin typeface="맑은 고딕" panose="020B0503020000020004" pitchFamily="50" charset="-127"/>
              </a:rPr>
              <a:t>에서는 </a:t>
            </a:r>
            <a:r>
              <a:rPr lang="en-US" altLang="ko-KR" sz="1400" dirty="0">
                <a:latin typeface="맑은 고딕" panose="020B0503020000020004" pitchFamily="50" charset="-127"/>
              </a:rPr>
              <a:t>MS Office</a:t>
            </a:r>
            <a:r>
              <a:rPr lang="ko-KR" altLang="en-US" sz="1400" dirty="0">
                <a:latin typeface="맑은 고딕" panose="020B0503020000020004" pitchFamily="50" charset="-127"/>
              </a:rPr>
              <a:t>제품과의</a:t>
            </a:r>
            <a:r>
              <a:rPr lang="en-US" altLang="ko-KR" sz="1400" dirty="0">
                <a:latin typeface="맑은 고딕" panose="020B0503020000020004" pitchFamily="50" charset="-127"/>
              </a:rPr>
              <a:t> </a:t>
            </a:r>
            <a:r>
              <a:rPr lang="ko-KR" altLang="en-US" sz="1400" dirty="0">
                <a:latin typeface="맑은 고딕" panose="020B0503020000020004" pitchFamily="50" charset="-127"/>
              </a:rPr>
              <a:t>연결을 기본 제공하며 </a:t>
            </a:r>
            <a:r>
              <a:rPr lang="en-US" altLang="ko-KR" sz="1400" dirty="0">
                <a:latin typeface="맑은 고딕" panose="020B0503020000020004" pitchFamily="50" charset="-127"/>
              </a:rPr>
              <a:t>BI Excel Service </a:t>
            </a:r>
            <a:r>
              <a:rPr lang="ko-KR" altLang="en-US" sz="1400" dirty="0">
                <a:latin typeface="맑은 고딕" panose="020B0503020000020004" pitchFamily="50" charset="-127"/>
              </a:rPr>
              <a:t>및 </a:t>
            </a:r>
            <a:r>
              <a:rPr lang="en-US" altLang="ko-KR" sz="1400" dirty="0">
                <a:latin typeface="맑은 고딕" panose="020B0503020000020004" pitchFamily="50" charset="-127"/>
              </a:rPr>
              <a:t>Grid </a:t>
            </a:r>
            <a:r>
              <a:rPr lang="ko-KR" altLang="en-US" sz="1400" dirty="0">
                <a:latin typeface="맑은 고딕" panose="020B0503020000020004" pitchFamily="50" charset="-127"/>
              </a:rPr>
              <a:t>등은 완벽하게 </a:t>
            </a:r>
            <a:r>
              <a:rPr lang="en-US" altLang="ko-KR" sz="1400" dirty="0">
                <a:latin typeface="맑은 고딕" panose="020B0503020000020004" pitchFamily="50" charset="-127"/>
              </a:rPr>
              <a:t>Excel</a:t>
            </a:r>
            <a:r>
              <a:rPr lang="ko-KR" altLang="en-US" sz="1400" dirty="0">
                <a:latin typeface="맑은 고딕" panose="020B0503020000020004" pitchFamily="50" charset="-127"/>
              </a:rPr>
              <a:t>로 </a:t>
            </a:r>
            <a:r>
              <a:rPr lang="en-US" altLang="ko-KR" sz="1400" dirty="0">
                <a:latin typeface="맑은 고딕" panose="020B0503020000020004" pitchFamily="50" charset="-127"/>
              </a:rPr>
              <a:t>Export </a:t>
            </a:r>
            <a:r>
              <a:rPr lang="ko-KR" altLang="en-US" sz="1400" dirty="0">
                <a:latin typeface="맑은 고딕" panose="020B0503020000020004" pitchFamily="50" charset="-127"/>
              </a:rPr>
              <a:t>됩니다</a:t>
            </a:r>
            <a:endParaRPr lang="en-US" altLang="ko-KR" sz="1400" dirty="0">
              <a:latin typeface="맑은 고딕" panose="020B0503020000020004" pitchFamily="50" charset="-127"/>
            </a:endParaRPr>
          </a:p>
        </p:txBody>
      </p:sp>
    </p:spTree>
    <p:extLst>
      <p:ext uri="{BB962C8B-B14F-4D97-AF65-F5344CB8AC3E}">
        <p14:creationId xmlns:p14="http://schemas.microsoft.com/office/powerpoint/2010/main" val="214591147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grpSp>
        <p:nvGrpSpPr>
          <p:cNvPr id="3" name="그룹 1"/>
          <p:cNvGrpSpPr>
            <a:grpSpLocks/>
          </p:cNvGrpSpPr>
          <p:nvPr/>
        </p:nvGrpSpPr>
        <p:grpSpPr bwMode="auto">
          <a:xfrm>
            <a:off x="323850" y="2449513"/>
            <a:ext cx="8421688" cy="4003675"/>
            <a:chOff x="419102" y="2348880"/>
            <a:chExt cx="8545511" cy="4102675"/>
          </a:xfrm>
        </p:grpSpPr>
        <p:pic>
          <p:nvPicPr>
            <p:cNvPr id="4" name="Picture 3" descr="pj12Architecture_Simplified_Landscape"/>
            <p:cNvPicPr>
              <a:picLocks noChangeAspect="1" noChangeArrowheads="1"/>
            </p:cNvPicPr>
            <p:nvPr/>
          </p:nvPicPr>
          <p:blipFill>
            <a:blip r:embed="rId4" cstate="print"/>
            <a:srcRect/>
            <a:stretch>
              <a:fillRect/>
            </a:stretch>
          </p:blipFill>
          <p:spPr bwMode="auto">
            <a:xfrm>
              <a:off x="2395489" y="2623757"/>
              <a:ext cx="6095469" cy="3448645"/>
            </a:xfrm>
            <a:prstGeom prst="rect">
              <a:avLst/>
            </a:prstGeom>
            <a:noFill/>
            <a:effectLst>
              <a:glow rad="101600">
                <a:srgbClr val="2D2D8A">
                  <a:satMod val="175000"/>
                  <a:alpha val="40000"/>
                </a:srgbClr>
              </a:glow>
            </a:effectLst>
          </p:spPr>
        </p:pic>
        <p:sp>
          <p:nvSpPr>
            <p:cNvPr id="5" name="AutoShape 14"/>
            <p:cNvSpPr>
              <a:spLocks/>
            </p:cNvSpPr>
            <p:nvPr/>
          </p:nvSpPr>
          <p:spPr bwMode="auto">
            <a:xfrm>
              <a:off x="7252289" y="2770209"/>
              <a:ext cx="1588289" cy="385541"/>
            </a:xfrm>
            <a:prstGeom prst="borderCallout2">
              <a:avLst>
                <a:gd name="adj1" fmla="val 28569"/>
                <a:gd name="adj2" fmla="val -4005"/>
                <a:gd name="adj3" fmla="val 45960"/>
                <a:gd name="adj4" fmla="val -21061"/>
                <a:gd name="adj5" fmla="val 168516"/>
                <a:gd name="adj6" fmla="val -33305"/>
              </a:avLst>
            </a:prstGeom>
            <a:solidFill>
              <a:srgbClr val="FFFFCC"/>
            </a:solidFill>
            <a:ln w="19050">
              <a:solidFill>
                <a:srgbClr val="FF9900"/>
              </a:solidFill>
              <a:miter lim="800000"/>
              <a:headEnd/>
              <a:tailEnd type="oval" w="med" len="med"/>
            </a:ln>
            <a:effectLst/>
          </p:spPr>
          <p:txBody>
            <a:bodyPr anchor="ctr"/>
            <a:lstStyle/>
            <a:p>
              <a:pPr fontAlgn="auto" latinLnBrk="0">
                <a:spcBef>
                  <a:spcPts val="0"/>
                </a:spcBef>
                <a:spcAft>
                  <a:spcPts val="0"/>
                </a:spcAft>
                <a:defRPr/>
              </a:pPr>
              <a:r>
                <a:rPr kumimoji="0" lang="en-US" altLang="ko-KR" sz="900" kern="0">
                  <a:solidFill>
                    <a:sysClr val="windowText" lastClr="000000"/>
                  </a:solidFill>
                  <a:latin typeface="맑은 고딕" pitchFamily="50" charset="-127"/>
                  <a:ea typeface="맑은 고딕" pitchFamily="50" charset="-127"/>
                </a:rPr>
                <a:t>ASP Pages, Web Parts, Workflow, Templates</a:t>
              </a:r>
              <a:endParaRPr kumimoji="0" lang="ko-KR" altLang="en-US" sz="900" kern="0">
                <a:solidFill>
                  <a:sysClr val="windowText" lastClr="000000"/>
                </a:solidFill>
                <a:latin typeface="맑은 고딕" pitchFamily="50" charset="-127"/>
                <a:ea typeface="맑은 고딕" pitchFamily="50" charset="-127"/>
              </a:endParaRPr>
            </a:p>
          </p:txBody>
        </p:sp>
        <p:sp>
          <p:nvSpPr>
            <p:cNvPr id="6" name="AutoShape 14"/>
            <p:cNvSpPr>
              <a:spLocks/>
            </p:cNvSpPr>
            <p:nvPr/>
          </p:nvSpPr>
          <p:spPr bwMode="auto">
            <a:xfrm>
              <a:off x="7358604" y="3925205"/>
              <a:ext cx="1606009" cy="281429"/>
            </a:xfrm>
            <a:prstGeom prst="borderCallout2">
              <a:avLst>
                <a:gd name="adj1" fmla="val 28569"/>
                <a:gd name="adj2" fmla="val -4005"/>
                <a:gd name="adj3" fmla="val 45960"/>
                <a:gd name="adj4" fmla="val -21061"/>
                <a:gd name="adj5" fmla="val 427643"/>
                <a:gd name="adj6" fmla="val -68067"/>
              </a:avLst>
            </a:prstGeom>
            <a:solidFill>
              <a:srgbClr val="FFFFCC"/>
            </a:solidFill>
            <a:ln w="19050">
              <a:solidFill>
                <a:srgbClr val="FF9900"/>
              </a:solidFill>
              <a:miter lim="800000"/>
              <a:headEnd/>
              <a:tailEnd type="oval" w="med" len="med"/>
            </a:ln>
            <a:effectLst/>
          </p:spPr>
          <p:txBody>
            <a:bodyPr anchor="ctr"/>
            <a:lstStyle/>
            <a:p>
              <a:pPr fontAlgn="auto" latinLnBrk="0">
                <a:spcBef>
                  <a:spcPts val="0"/>
                </a:spcBef>
                <a:spcAft>
                  <a:spcPts val="0"/>
                </a:spcAft>
                <a:defRPr/>
              </a:pPr>
              <a:r>
                <a:rPr kumimoji="0" lang="en-US" altLang="ko-KR" sz="900" kern="0">
                  <a:solidFill>
                    <a:sysClr val="windowText" lastClr="000000"/>
                  </a:solidFill>
                  <a:latin typeface="맑은 고딕" pitchFamily="50" charset="-127"/>
                  <a:ea typeface="맑은 고딕" pitchFamily="50" charset="-127"/>
                </a:rPr>
                <a:t>Cutomization, SRS, Extend the OLAP Cube</a:t>
              </a:r>
              <a:endParaRPr kumimoji="0" lang="ko-KR" altLang="en-US" sz="900" kern="0">
                <a:solidFill>
                  <a:sysClr val="windowText" lastClr="000000"/>
                </a:solidFill>
                <a:latin typeface="맑은 고딕" pitchFamily="50" charset="-127"/>
                <a:ea typeface="맑은 고딕" pitchFamily="50" charset="-127"/>
              </a:endParaRPr>
            </a:p>
          </p:txBody>
        </p:sp>
        <p:sp>
          <p:nvSpPr>
            <p:cNvPr id="7" name="직사각형 6"/>
            <p:cNvSpPr/>
            <p:nvPr/>
          </p:nvSpPr>
          <p:spPr bwMode="auto">
            <a:xfrm>
              <a:off x="2564742" y="3809706"/>
              <a:ext cx="3463308" cy="201718"/>
            </a:xfrm>
            <a:prstGeom prst="rect">
              <a:avLst/>
            </a:prstGeom>
            <a:noFill/>
            <a:ln w="25400" cap="flat" cmpd="sng" algn="ctr">
              <a:solidFill>
                <a:srgbClr val="FF0000"/>
              </a:solidFill>
              <a:prstDash val="solid"/>
            </a:ln>
            <a:effectLst/>
          </p:spPr>
          <p:txBody>
            <a:bodyPr anchor="ctr"/>
            <a:lstStyle/>
            <a:p>
              <a:pPr algn="ctr" fontAlgn="auto" latinLnBrk="0">
                <a:spcBef>
                  <a:spcPts val="0"/>
                </a:spcBef>
                <a:spcAft>
                  <a:spcPts val="0"/>
                </a:spcAft>
                <a:defRPr/>
              </a:pPr>
              <a:endParaRPr kumimoji="0" lang="ko-KR" altLang="en-US" kern="0">
                <a:solidFill>
                  <a:srgbClr val="FFFFFF"/>
                </a:solidFill>
                <a:latin typeface="굴림"/>
                <a:ea typeface="굴림"/>
              </a:endParaRPr>
            </a:p>
          </p:txBody>
        </p:sp>
        <p:sp>
          <p:nvSpPr>
            <p:cNvPr id="8" name="직사각형 7"/>
            <p:cNvSpPr/>
            <p:nvPr/>
          </p:nvSpPr>
          <p:spPr bwMode="auto">
            <a:xfrm>
              <a:off x="2564742" y="4110655"/>
              <a:ext cx="285119" cy="904476"/>
            </a:xfrm>
            <a:prstGeom prst="rect">
              <a:avLst/>
            </a:prstGeom>
            <a:noFill/>
            <a:ln w="25400" cap="flat" cmpd="sng" algn="ctr">
              <a:solidFill>
                <a:srgbClr val="FF0000"/>
              </a:solidFill>
              <a:prstDash val="solid"/>
            </a:ln>
            <a:effectLst/>
          </p:spPr>
          <p:txBody>
            <a:bodyPr anchor="ctr"/>
            <a:lstStyle/>
            <a:p>
              <a:pPr algn="ctr" fontAlgn="auto" latinLnBrk="0">
                <a:spcBef>
                  <a:spcPts val="0"/>
                </a:spcBef>
                <a:spcAft>
                  <a:spcPts val="0"/>
                </a:spcAft>
                <a:defRPr/>
              </a:pPr>
              <a:endParaRPr kumimoji="0" lang="ko-KR" altLang="en-US" kern="0">
                <a:solidFill>
                  <a:srgbClr val="FFFFFF"/>
                </a:solidFill>
                <a:latin typeface="굴림"/>
                <a:ea typeface="굴림"/>
              </a:endParaRPr>
            </a:p>
          </p:txBody>
        </p:sp>
        <p:sp>
          <p:nvSpPr>
            <p:cNvPr id="9" name="직사각형 8"/>
            <p:cNvSpPr/>
            <p:nvPr/>
          </p:nvSpPr>
          <p:spPr bwMode="auto">
            <a:xfrm>
              <a:off x="3133369" y="2703512"/>
              <a:ext cx="908514" cy="252146"/>
            </a:xfrm>
            <a:prstGeom prst="rect">
              <a:avLst/>
            </a:prstGeom>
            <a:noFill/>
            <a:ln w="25400" cap="flat" cmpd="sng" algn="ctr">
              <a:solidFill>
                <a:srgbClr val="FF0000"/>
              </a:solidFill>
              <a:prstDash val="solid"/>
            </a:ln>
            <a:effectLst/>
          </p:spPr>
          <p:txBody>
            <a:bodyPr anchor="ctr"/>
            <a:lstStyle/>
            <a:p>
              <a:pPr algn="ctr" fontAlgn="auto" latinLnBrk="0">
                <a:spcBef>
                  <a:spcPts val="0"/>
                </a:spcBef>
                <a:spcAft>
                  <a:spcPts val="0"/>
                </a:spcAft>
                <a:defRPr/>
              </a:pPr>
              <a:endParaRPr kumimoji="0" lang="ko-KR" altLang="en-US" kern="0">
                <a:solidFill>
                  <a:srgbClr val="FFFFFF"/>
                </a:solidFill>
                <a:latin typeface="굴림"/>
                <a:ea typeface="굴림"/>
              </a:endParaRPr>
            </a:p>
          </p:txBody>
        </p:sp>
        <p:sp>
          <p:nvSpPr>
            <p:cNvPr id="10" name="AutoShape 14"/>
            <p:cNvSpPr>
              <a:spLocks/>
            </p:cNvSpPr>
            <p:nvPr/>
          </p:nvSpPr>
          <p:spPr bwMode="auto">
            <a:xfrm>
              <a:off x="4248071" y="2348880"/>
              <a:ext cx="1681718" cy="201718"/>
            </a:xfrm>
            <a:prstGeom prst="borderCallout2">
              <a:avLst>
                <a:gd name="adj1" fmla="val 28569"/>
                <a:gd name="adj2" fmla="val -4005"/>
                <a:gd name="adj3" fmla="val 45960"/>
                <a:gd name="adj4" fmla="val -21061"/>
                <a:gd name="adj5" fmla="val 145907"/>
                <a:gd name="adj6" fmla="val -26626"/>
              </a:avLst>
            </a:prstGeom>
            <a:solidFill>
              <a:srgbClr val="FFFFCC"/>
            </a:solidFill>
            <a:ln w="19050">
              <a:solidFill>
                <a:srgbClr val="FF9900"/>
              </a:solidFill>
              <a:miter lim="800000"/>
              <a:headEnd/>
              <a:tailEnd type="oval" w="med" len="med"/>
            </a:ln>
            <a:effectLst/>
          </p:spPr>
          <p:txBody>
            <a:bodyPr anchor="ctr"/>
            <a:lstStyle/>
            <a:p>
              <a:pPr fontAlgn="auto" latinLnBrk="0">
                <a:spcBef>
                  <a:spcPts val="0"/>
                </a:spcBef>
                <a:spcAft>
                  <a:spcPts val="0"/>
                </a:spcAft>
                <a:defRPr/>
              </a:pPr>
              <a:r>
                <a:rPr kumimoji="0" lang="en-US" altLang="ko-KR" sz="900" kern="0">
                  <a:solidFill>
                    <a:sysClr val="windowText" lastClr="000000"/>
                  </a:solidFill>
                  <a:latin typeface="맑은 고딕" pitchFamily="50" charset="-127"/>
                  <a:ea typeface="맑은 고딕" pitchFamily="50" charset="-127"/>
                </a:rPr>
                <a:t>VBA, Macros, Project Guide</a:t>
              </a:r>
              <a:endParaRPr kumimoji="0" lang="ko-KR" altLang="en-US" sz="900" kern="0">
                <a:solidFill>
                  <a:sysClr val="windowText" lastClr="000000"/>
                </a:solidFill>
                <a:latin typeface="맑은 고딕" pitchFamily="50" charset="-127"/>
                <a:ea typeface="맑은 고딕" pitchFamily="50" charset="-127"/>
              </a:endParaRPr>
            </a:p>
          </p:txBody>
        </p:sp>
        <p:sp>
          <p:nvSpPr>
            <p:cNvPr id="11" name="AutoShape 14"/>
            <p:cNvSpPr>
              <a:spLocks/>
            </p:cNvSpPr>
            <p:nvPr/>
          </p:nvSpPr>
          <p:spPr bwMode="auto">
            <a:xfrm>
              <a:off x="6930121" y="2348880"/>
              <a:ext cx="2034492" cy="201718"/>
            </a:xfrm>
            <a:prstGeom prst="borderCallout2">
              <a:avLst>
                <a:gd name="adj1" fmla="val 28569"/>
                <a:gd name="adj2" fmla="val -4005"/>
                <a:gd name="adj3" fmla="val 45960"/>
                <a:gd name="adj4" fmla="val -21061"/>
                <a:gd name="adj5" fmla="val 445034"/>
                <a:gd name="adj6" fmla="val -92674"/>
              </a:avLst>
            </a:prstGeom>
            <a:solidFill>
              <a:srgbClr val="FFFFCC"/>
            </a:solidFill>
            <a:ln w="19050">
              <a:solidFill>
                <a:srgbClr val="FF9900"/>
              </a:solidFill>
              <a:miter lim="800000"/>
              <a:headEnd/>
              <a:tailEnd type="oval" w="med" len="med"/>
            </a:ln>
            <a:effectLst/>
          </p:spPr>
          <p:txBody>
            <a:bodyPr anchor="ctr"/>
            <a:lstStyle/>
            <a:p>
              <a:pPr fontAlgn="auto" latinLnBrk="0">
                <a:spcBef>
                  <a:spcPts val="0"/>
                </a:spcBef>
                <a:spcAft>
                  <a:spcPts val="0"/>
                </a:spcAft>
                <a:defRPr/>
              </a:pPr>
              <a:r>
                <a:rPr kumimoji="0" lang="en-US" altLang="ko-KR" sz="900" kern="0" dirty="0">
                  <a:solidFill>
                    <a:sysClr val="windowText" lastClr="000000"/>
                  </a:solidFill>
                  <a:latin typeface="맑은 고딕" pitchFamily="50" charset="-127"/>
                  <a:ea typeface="맑은 고딕" pitchFamily="50" charset="-127"/>
                </a:rPr>
                <a:t>Web Services, </a:t>
              </a:r>
              <a:r>
                <a:rPr kumimoji="0" lang="en-US" altLang="ko-KR" sz="900" kern="0" dirty="0" err="1">
                  <a:solidFill>
                    <a:sysClr val="windowText" lastClr="000000"/>
                  </a:solidFill>
                  <a:latin typeface="맑은 고딕" pitchFamily="50" charset="-127"/>
                  <a:ea typeface="맑은 고딕" pitchFamily="50" charset="-127"/>
                </a:rPr>
                <a:t>Events,Scheduling</a:t>
              </a:r>
              <a:endParaRPr kumimoji="0" lang="ko-KR" altLang="en-US" sz="900" kern="0" dirty="0">
                <a:solidFill>
                  <a:sysClr val="windowText" lastClr="000000"/>
                </a:solidFill>
                <a:latin typeface="맑은 고딕" pitchFamily="50" charset="-127"/>
                <a:ea typeface="맑은 고딕" pitchFamily="50" charset="-127"/>
              </a:endParaRPr>
            </a:p>
          </p:txBody>
        </p:sp>
        <p:sp>
          <p:nvSpPr>
            <p:cNvPr id="12" name="직사각형 11"/>
            <p:cNvSpPr/>
            <p:nvPr/>
          </p:nvSpPr>
          <p:spPr bwMode="auto">
            <a:xfrm>
              <a:off x="4934289" y="3323305"/>
              <a:ext cx="2115033" cy="271669"/>
            </a:xfrm>
            <a:prstGeom prst="rect">
              <a:avLst/>
            </a:prstGeom>
            <a:noFill/>
            <a:ln w="25400" cap="flat" cmpd="sng" algn="ctr">
              <a:solidFill>
                <a:srgbClr val="FF0000"/>
              </a:solidFill>
              <a:prstDash val="solid"/>
            </a:ln>
            <a:effectLst/>
          </p:spPr>
          <p:txBody>
            <a:bodyPr anchor="ctr"/>
            <a:lstStyle/>
            <a:p>
              <a:pPr algn="ctr" fontAlgn="auto" latinLnBrk="0">
                <a:spcBef>
                  <a:spcPts val="0"/>
                </a:spcBef>
                <a:spcAft>
                  <a:spcPts val="0"/>
                </a:spcAft>
                <a:defRPr/>
              </a:pPr>
              <a:endParaRPr kumimoji="0" lang="ko-KR" altLang="en-US" kern="0">
                <a:solidFill>
                  <a:srgbClr val="FFFFFF"/>
                </a:solidFill>
                <a:latin typeface="굴림"/>
                <a:ea typeface="굴림"/>
              </a:endParaRPr>
            </a:p>
          </p:txBody>
        </p:sp>
        <p:grpSp>
          <p:nvGrpSpPr>
            <p:cNvPr id="13" name="그룹 34"/>
            <p:cNvGrpSpPr>
              <a:grpSpLocks/>
            </p:cNvGrpSpPr>
            <p:nvPr/>
          </p:nvGrpSpPr>
          <p:grpSpPr bwMode="auto">
            <a:xfrm>
              <a:off x="419102" y="2492846"/>
              <a:ext cx="1488602" cy="1713409"/>
              <a:chOff x="476219" y="2228721"/>
              <a:chExt cx="1643074" cy="3200542"/>
            </a:xfrm>
          </p:grpSpPr>
          <p:sp>
            <p:nvSpPr>
              <p:cNvPr id="38" name="AutoShape 2"/>
              <p:cNvSpPr>
                <a:spLocks noChangeArrowheads="1"/>
              </p:cNvSpPr>
              <p:nvPr/>
            </p:nvSpPr>
            <p:spPr bwMode="auto">
              <a:xfrm rot="5400000">
                <a:off x="-170271" y="3469540"/>
                <a:ext cx="2859397" cy="1061465"/>
              </a:xfrm>
              <a:prstGeom prst="roundRect">
                <a:avLst/>
              </a:prstGeom>
              <a:gradFill rotWithShape="1">
                <a:gsLst>
                  <a:gs pos="0">
                    <a:srgbClr val="5F5F5F">
                      <a:gamma/>
                      <a:tint val="12157"/>
                      <a:invGamma/>
                    </a:srgbClr>
                  </a:gs>
                  <a:gs pos="100000">
                    <a:srgbClr val="5F5F5F"/>
                  </a:gs>
                </a:gsLst>
                <a:lin ang="0" scaled="1"/>
              </a:gradFill>
              <a:ln w="15875">
                <a:solidFill>
                  <a:srgbClr val="FFFFFF"/>
                </a:solidFill>
                <a:miter lim="800000"/>
                <a:headEnd/>
                <a:tailEnd/>
              </a:ln>
              <a:effectLst/>
            </p:spPr>
            <p:txBody>
              <a:bodyPr wrap="none" anchor="ctr"/>
              <a:lstStyle/>
              <a:p>
                <a:pPr fontAlgn="auto" latinLnBrk="0">
                  <a:spcBef>
                    <a:spcPts val="0"/>
                  </a:spcBef>
                  <a:spcAft>
                    <a:spcPts val="0"/>
                  </a:spcAft>
                  <a:defRPr/>
                </a:pPr>
                <a:endParaRPr kumimoji="0" lang="ko-KR" altLang="en-US" sz="800" kern="0">
                  <a:solidFill>
                    <a:sysClr val="windowText" lastClr="000000"/>
                  </a:solidFill>
                  <a:latin typeface="굴림" charset="-127"/>
                  <a:ea typeface="굴림" charset="-127"/>
                </a:endParaRPr>
              </a:p>
            </p:txBody>
          </p:sp>
          <p:sp>
            <p:nvSpPr>
              <p:cNvPr id="39" name="AutoShape 4"/>
              <p:cNvSpPr>
                <a:spLocks noChangeArrowheads="1"/>
              </p:cNvSpPr>
              <p:nvPr/>
            </p:nvSpPr>
            <p:spPr bwMode="auto">
              <a:xfrm>
                <a:off x="524226" y="2713393"/>
                <a:ext cx="1427732" cy="446685"/>
              </a:xfrm>
              <a:prstGeom prst="roundRect">
                <a:avLst>
                  <a:gd name="adj" fmla="val 16667"/>
                </a:avLst>
              </a:prstGeom>
              <a:gradFill rotWithShape="1">
                <a:gsLst>
                  <a:gs pos="0">
                    <a:srgbClr val="BBE0E3">
                      <a:gamma/>
                      <a:tint val="0"/>
                      <a:invGamma/>
                    </a:srgbClr>
                  </a:gs>
                  <a:gs pos="100000">
                    <a:srgbClr val="BBE0E3"/>
                  </a:gs>
                </a:gsLst>
                <a:lin ang="5400000" scaled="1"/>
              </a:gradFill>
              <a:ln w="25400">
                <a:solidFill>
                  <a:srgbClr val="5F5F5F"/>
                </a:solidFill>
                <a:round/>
                <a:headEnd/>
                <a:tailEnd/>
              </a:ln>
              <a:effectLst/>
            </p:spPr>
            <p:txBody>
              <a:bodyPr wrap="none" anchor="ctr"/>
              <a:lstStyle/>
              <a:p>
                <a:pPr algn="ctr" fontAlgn="auto" latinLnBrk="0">
                  <a:spcBef>
                    <a:spcPts val="0"/>
                  </a:spcBef>
                  <a:spcAft>
                    <a:spcPts val="0"/>
                  </a:spcAft>
                  <a:defRPr/>
                </a:pPr>
                <a:r>
                  <a:rPr kumimoji="0" lang="en-US" altLang="ko-KR" sz="800" kern="0">
                    <a:solidFill>
                      <a:sysClr val="windowText" lastClr="000000"/>
                    </a:solidFill>
                    <a:latin typeface="맑은 고딕" pitchFamily="50" charset="-127"/>
                    <a:ea typeface="맑은 고딕" pitchFamily="50" charset="-127"/>
                  </a:rPr>
                  <a:t>Project Professional</a:t>
                </a:r>
                <a:endParaRPr kumimoji="0" lang="ko-KR" altLang="en-US" sz="800" kern="0">
                  <a:solidFill>
                    <a:sysClr val="windowText" lastClr="000000"/>
                  </a:solidFill>
                  <a:latin typeface="맑은 고딕" pitchFamily="50" charset="-127"/>
                  <a:ea typeface="맑은 고딕" pitchFamily="50" charset="-127"/>
                </a:endParaRPr>
              </a:p>
            </p:txBody>
          </p:sp>
          <p:sp>
            <p:nvSpPr>
              <p:cNvPr id="40" name="AutoShape 5"/>
              <p:cNvSpPr>
                <a:spLocks noChangeArrowheads="1"/>
              </p:cNvSpPr>
              <p:nvPr/>
            </p:nvSpPr>
            <p:spPr bwMode="auto">
              <a:xfrm>
                <a:off x="524226" y="3427482"/>
                <a:ext cx="1427732" cy="449724"/>
              </a:xfrm>
              <a:prstGeom prst="roundRect">
                <a:avLst>
                  <a:gd name="adj" fmla="val 16667"/>
                </a:avLst>
              </a:prstGeom>
              <a:gradFill rotWithShape="1">
                <a:gsLst>
                  <a:gs pos="0">
                    <a:srgbClr val="BBE0E3">
                      <a:gamma/>
                      <a:tint val="0"/>
                      <a:invGamma/>
                    </a:srgbClr>
                  </a:gs>
                  <a:gs pos="100000">
                    <a:srgbClr val="BBE0E3"/>
                  </a:gs>
                </a:gsLst>
                <a:lin ang="5400000" scaled="1"/>
              </a:gradFill>
              <a:ln w="25400">
                <a:solidFill>
                  <a:srgbClr val="5F5F5F"/>
                </a:solidFill>
                <a:round/>
                <a:headEnd/>
                <a:tailEnd/>
              </a:ln>
              <a:effectLst/>
            </p:spPr>
            <p:txBody>
              <a:bodyPr wrap="none" anchor="ctr"/>
              <a:lstStyle/>
              <a:p>
                <a:pPr algn="ctr" fontAlgn="auto" latinLnBrk="0">
                  <a:spcBef>
                    <a:spcPts val="0"/>
                  </a:spcBef>
                  <a:spcAft>
                    <a:spcPts val="0"/>
                  </a:spcAft>
                  <a:defRPr/>
                </a:pPr>
                <a:r>
                  <a:rPr kumimoji="0" lang="en-US" altLang="ko-KR" sz="800" kern="0">
                    <a:solidFill>
                      <a:sysClr val="windowText" lastClr="000000"/>
                    </a:solidFill>
                    <a:latin typeface="맑은 고딕" pitchFamily="50" charset="-127"/>
                    <a:ea typeface="맑은 고딕" pitchFamily="50" charset="-127"/>
                  </a:rPr>
                  <a:t>Project Web Access</a:t>
                </a:r>
                <a:endParaRPr kumimoji="0" lang="ko-KR" altLang="en-US" sz="800" kern="0">
                  <a:solidFill>
                    <a:sysClr val="windowText" lastClr="000000"/>
                  </a:solidFill>
                  <a:latin typeface="맑은 고딕" pitchFamily="50" charset="-127"/>
                  <a:ea typeface="맑은 고딕" pitchFamily="50" charset="-127"/>
                </a:endParaRPr>
              </a:p>
            </p:txBody>
          </p:sp>
          <p:sp>
            <p:nvSpPr>
              <p:cNvPr id="41" name="AutoShape 6"/>
              <p:cNvSpPr>
                <a:spLocks noChangeArrowheads="1"/>
              </p:cNvSpPr>
              <p:nvPr/>
            </p:nvSpPr>
            <p:spPr bwMode="auto">
              <a:xfrm>
                <a:off x="524226" y="4144610"/>
                <a:ext cx="1427732" cy="446687"/>
              </a:xfrm>
              <a:prstGeom prst="roundRect">
                <a:avLst>
                  <a:gd name="adj" fmla="val 16667"/>
                </a:avLst>
              </a:prstGeom>
              <a:gradFill rotWithShape="1">
                <a:gsLst>
                  <a:gs pos="0">
                    <a:srgbClr val="BBE0E3">
                      <a:gamma/>
                      <a:tint val="0"/>
                      <a:invGamma/>
                    </a:srgbClr>
                  </a:gs>
                  <a:gs pos="100000">
                    <a:srgbClr val="BBE0E3"/>
                  </a:gs>
                </a:gsLst>
                <a:lin ang="5400000" scaled="1"/>
              </a:gradFill>
              <a:ln w="25400">
                <a:solidFill>
                  <a:srgbClr val="5F5F5F"/>
                </a:solidFill>
                <a:round/>
                <a:headEnd/>
                <a:tailEnd/>
              </a:ln>
              <a:effectLst/>
            </p:spPr>
            <p:txBody>
              <a:bodyPr wrap="none" anchor="ctr"/>
              <a:lstStyle/>
              <a:p>
                <a:pPr algn="ctr" fontAlgn="auto" latinLnBrk="0">
                  <a:spcBef>
                    <a:spcPts val="0"/>
                  </a:spcBef>
                  <a:spcAft>
                    <a:spcPts val="0"/>
                  </a:spcAft>
                  <a:defRPr/>
                </a:pPr>
                <a:r>
                  <a:rPr kumimoji="0" lang="en-US" altLang="ko-KR" sz="800" kern="0">
                    <a:solidFill>
                      <a:sysClr val="windowText" lastClr="000000"/>
                    </a:solidFill>
                    <a:latin typeface="맑은 고딕" pitchFamily="50" charset="-127"/>
                    <a:ea typeface="맑은 고딕" pitchFamily="50" charset="-127"/>
                  </a:rPr>
                  <a:t>Eventing System</a:t>
                </a:r>
                <a:endParaRPr kumimoji="0" lang="ko-KR" altLang="en-US" sz="800" kern="0">
                  <a:solidFill>
                    <a:sysClr val="windowText" lastClr="000000"/>
                  </a:solidFill>
                  <a:latin typeface="맑은 고딕" pitchFamily="50" charset="-127"/>
                  <a:ea typeface="맑은 고딕" pitchFamily="50" charset="-127"/>
                </a:endParaRPr>
              </a:p>
            </p:txBody>
          </p:sp>
          <p:sp>
            <p:nvSpPr>
              <p:cNvPr id="42" name="AutoShape 7"/>
              <p:cNvSpPr>
                <a:spLocks noChangeArrowheads="1"/>
              </p:cNvSpPr>
              <p:nvPr/>
            </p:nvSpPr>
            <p:spPr bwMode="auto">
              <a:xfrm>
                <a:off x="524226" y="4858700"/>
                <a:ext cx="1427732" cy="446685"/>
              </a:xfrm>
              <a:prstGeom prst="roundRect">
                <a:avLst>
                  <a:gd name="adj" fmla="val 16667"/>
                </a:avLst>
              </a:prstGeom>
              <a:gradFill rotWithShape="1">
                <a:gsLst>
                  <a:gs pos="0">
                    <a:srgbClr val="BBE0E3">
                      <a:gamma/>
                      <a:tint val="0"/>
                      <a:invGamma/>
                    </a:srgbClr>
                  </a:gs>
                  <a:gs pos="100000">
                    <a:srgbClr val="BBE0E3"/>
                  </a:gs>
                </a:gsLst>
                <a:lin ang="5400000" scaled="1"/>
              </a:gradFill>
              <a:ln w="25400">
                <a:solidFill>
                  <a:srgbClr val="5F5F5F"/>
                </a:solidFill>
                <a:round/>
                <a:headEnd/>
                <a:tailEnd/>
              </a:ln>
              <a:effectLst/>
            </p:spPr>
            <p:txBody>
              <a:bodyPr wrap="none" anchor="ctr"/>
              <a:lstStyle/>
              <a:p>
                <a:pPr algn="ctr" fontAlgn="auto" latinLnBrk="0">
                  <a:spcBef>
                    <a:spcPts val="0"/>
                  </a:spcBef>
                  <a:spcAft>
                    <a:spcPts val="0"/>
                  </a:spcAft>
                  <a:defRPr/>
                </a:pPr>
                <a:r>
                  <a:rPr kumimoji="0" lang="en-US" altLang="ko-KR" sz="800" kern="0" dirty="0">
                    <a:solidFill>
                      <a:sysClr val="windowText" lastClr="000000"/>
                    </a:solidFill>
                    <a:latin typeface="맑은 고딕" pitchFamily="50" charset="-127"/>
                    <a:ea typeface="맑은 고딕" pitchFamily="50" charset="-127"/>
                  </a:rPr>
                  <a:t>Reporting Service</a:t>
                </a:r>
                <a:endParaRPr kumimoji="0" lang="ko-KR" altLang="en-US" sz="800" kern="0" dirty="0">
                  <a:solidFill>
                    <a:sysClr val="windowText" lastClr="000000"/>
                  </a:solidFill>
                  <a:latin typeface="맑은 고딕" pitchFamily="50" charset="-127"/>
                  <a:ea typeface="맑은 고딕" pitchFamily="50" charset="-127"/>
                </a:endParaRPr>
              </a:p>
            </p:txBody>
          </p:sp>
          <p:sp>
            <p:nvSpPr>
              <p:cNvPr id="43" name="TextBox 42"/>
              <p:cNvSpPr txBox="1"/>
              <p:nvPr/>
            </p:nvSpPr>
            <p:spPr>
              <a:xfrm>
                <a:off x="476219" y="2227205"/>
                <a:ext cx="1642870" cy="817403"/>
              </a:xfrm>
              <a:prstGeom prst="rect">
                <a:avLst/>
              </a:prstGeom>
              <a:noFill/>
            </p:spPr>
            <p:txBody>
              <a:bodyPr>
                <a:spAutoFit/>
              </a:bodyPr>
              <a:lstStyle/>
              <a:p>
                <a:pPr fontAlgn="auto" latinLnBrk="0">
                  <a:spcBef>
                    <a:spcPts val="0"/>
                  </a:spcBef>
                  <a:spcAft>
                    <a:spcPts val="0"/>
                  </a:spcAft>
                  <a:defRPr/>
                </a:pPr>
                <a:r>
                  <a:rPr kumimoji="0" lang="en-US" altLang="ko-KR" sz="1000" b="1" kern="0" dirty="0">
                    <a:solidFill>
                      <a:sysClr val="windowText" lastClr="000000"/>
                    </a:solidFill>
                    <a:latin typeface="맑은 고딕" pitchFamily="50" charset="-127"/>
                    <a:ea typeface="맑은 고딕" pitchFamily="50" charset="-127"/>
                  </a:rPr>
                  <a:t>Customization </a:t>
                </a:r>
                <a:r>
                  <a:rPr kumimoji="0" lang="ko-KR" altLang="en-US" sz="1000" b="1" kern="0" dirty="0">
                    <a:solidFill>
                      <a:sysClr val="windowText" lastClr="000000"/>
                    </a:solidFill>
                    <a:latin typeface="맑은 고딕" pitchFamily="50" charset="-127"/>
                    <a:ea typeface="맑은 고딕" pitchFamily="50" charset="-127"/>
                  </a:rPr>
                  <a:t>영역</a:t>
                </a:r>
                <a:endParaRPr kumimoji="0" lang="en-US" altLang="ko-KR" sz="1000" b="1" kern="0" dirty="0">
                  <a:solidFill>
                    <a:sysClr val="windowText" lastClr="000000"/>
                  </a:solidFill>
                  <a:latin typeface="맑은 고딕" pitchFamily="50" charset="-127"/>
                  <a:ea typeface="맑은 고딕" pitchFamily="50" charset="-127"/>
                </a:endParaRPr>
              </a:p>
            </p:txBody>
          </p:sp>
        </p:grpSp>
        <p:sp>
          <p:nvSpPr>
            <p:cNvPr id="14" name="TextBox 44"/>
            <p:cNvSpPr txBox="1">
              <a:spLocks noChangeArrowheads="1"/>
            </p:cNvSpPr>
            <p:nvPr/>
          </p:nvSpPr>
          <p:spPr bwMode="auto">
            <a:xfrm>
              <a:off x="6240529" y="3814142"/>
              <a:ext cx="808793" cy="6623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900" b="1" dirty="0"/>
                <a:t>Microsoft </a:t>
              </a:r>
              <a:r>
                <a:rPr lang="en-US" altLang="ko-KR" sz="900" b="1" dirty="0" smtClean="0"/>
                <a:t>SharePoint </a:t>
              </a:r>
              <a:r>
                <a:rPr lang="en-US" altLang="ko-KR" sz="900" b="1" dirty="0"/>
                <a:t>Server </a:t>
              </a:r>
              <a:r>
                <a:rPr lang="en-US" altLang="ko-KR" sz="900" b="1" dirty="0" smtClean="0"/>
                <a:t>2013</a:t>
              </a:r>
              <a:endParaRPr lang="ko-KR" altLang="en-US" sz="900" b="1" dirty="0"/>
            </a:p>
          </p:txBody>
        </p:sp>
        <p:grpSp>
          <p:nvGrpSpPr>
            <p:cNvPr id="15" name="그룹 18"/>
            <p:cNvGrpSpPr>
              <a:grpSpLocks/>
            </p:cNvGrpSpPr>
            <p:nvPr/>
          </p:nvGrpSpPr>
          <p:grpSpPr bwMode="auto">
            <a:xfrm>
              <a:off x="571458" y="4381905"/>
              <a:ext cx="753754" cy="584473"/>
              <a:chOff x="319055" y="2088232"/>
              <a:chExt cx="990607" cy="860755"/>
            </a:xfrm>
          </p:grpSpPr>
          <p:grpSp>
            <p:nvGrpSpPr>
              <p:cNvPr id="32" name="그룹 140"/>
              <p:cNvGrpSpPr>
                <a:grpSpLocks/>
              </p:cNvGrpSpPr>
              <p:nvPr/>
            </p:nvGrpSpPr>
            <p:grpSpPr bwMode="auto">
              <a:xfrm>
                <a:off x="319055" y="2088232"/>
                <a:ext cx="990607" cy="697826"/>
                <a:chOff x="6496050" y="1868413"/>
                <a:chExt cx="1219200" cy="828771"/>
              </a:xfrm>
            </p:grpSpPr>
            <p:pic>
              <p:nvPicPr>
                <p:cNvPr id="34" name="Picture 64" descr="3-00728_oval_yel-o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96050" y="1951059"/>
                  <a:ext cx="1219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88"/>
                <p:cNvSpPr>
                  <a:spLocks noChangeArrowheads="1"/>
                </p:cNvSpPr>
                <p:nvPr/>
              </p:nvSpPr>
              <p:spPr bwMode="auto">
                <a:xfrm>
                  <a:off x="7164160" y="1869144"/>
                  <a:ext cx="416887" cy="523531"/>
                </a:xfrm>
                <a:prstGeom prst="can">
                  <a:avLst>
                    <a:gd name="adj" fmla="val 30093"/>
                  </a:avLst>
                </a:prstGeom>
                <a:solidFill>
                  <a:srgbClr val="B2B2B2"/>
                </a:solidFill>
                <a:ln w="12700">
                  <a:solidFill>
                    <a:srgbClr val="009999"/>
                  </a:solidFill>
                  <a:round/>
                  <a:headEnd/>
                  <a:tailEnd/>
                </a:ln>
                <a:effectLst/>
              </p:spPr>
              <p:txBody>
                <a:bodyPr wrap="none" anchor="ctr">
                  <a:spAutoFit/>
                </a:bodyPr>
                <a:lstStyle/>
                <a:p>
                  <a:pPr fontAlgn="auto" latinLnBrk="0">
                    <a:spcBef>
                      <a:spcPts val="0"/>
                    </a:spcBef>
                    <a:spcAft>
                      <a:spcPts val="0"/>
                    </a:spcAft>
                    <a:defRPr/>
                  </a:pPr>
                  <a:endParaRPr kumimoji="0" lang="en-US" altLang="ko-KR" sz="600" kern="0">
                    <a:solidFill>
                      <a:sysClr val="windowText" lastClr="000000"/>
                    </a:solidFill>
                    <a:effectLst>
                      <a:outerShdw blurRad="38100" dist="38100" dir="2700000" algn="tl">
                        <a:srgbClr val="000000"/>
                      </a:outerShdw>
                    </a:effectLst>
                    <a:latin typeface="굴림" charset="-127"/>
                  </a:endParaRPr>
                </a:p>
              </p:txBody>
            </p:sp>
            <p:sp>
              <p:nvSpPr>
                <p:cNvPr id="36" name="AutoShape 89"/>
                <p:cNvSpPr>
                  <a:spLocks noChangeArrowheads="1"/>
                </p:cNvSpPr>
                <p:nvPr/>
              </p:nvSpPr>
              <p:spPr bwMode="auto">
                <a:xfrm>
                  <a:off x="7320493" y="2042705"/>
                  <a:ext cx="174570" cy="398339"/>
                </a:xfrm>
                <a:prstGeom prst="can">
                  <a:avLst>
                    <a:gd name="adj" fmla="val 37162"/>
                  </a:avLst>
                </a:prstGeom>
                <a:solidFill>
                  <a:srgbClr val="B2B2B2"/>
                </a:solidFill>
                <a:ln w="12700">
                  <a:solidFill>
                    <a:srgbClr val="009999"/>
                  </a:solidFill>
                  <a:round/>
                  <a:headEnd/>
                  <a:tailEnd/>
                </a:ln>
                <a:effectLst/>
              </p:spPr>
              <p:txBody>
                <a:bodyPr anchor="ctr">
                  <a:spAutoFit/>
                </a:bodyPr>
                <a:lstStyle/>
                <a:p>
                  <a:pPr fontAlgn="auto" latinLnBrk="0">
                    <a:spcBef>
                      <a:spcPts val="0"/>
                    </a:spcBef>
                    <a:spcAft>
                      <a:spcPts val="0"/>
                    </a:spcAft>
                    <a:defRPr/>
                  </a:pPr>
                  <a:endParaRPr kumimoji="0" lang="en-US" altLang="ko-KR" sz="600" kern="0">
                    <a:solidFill>
                      <a:sysClr val="windowText" lastClr="000000"/>
                    </a:solidFill>
                    <a:effectLst>
                      <a:outerShdw blurRad="38100" dist="38100" dir="2700000" algn="tl">
                        <a:srgbClr val="000000"/>
                      </a:outerShdw>
                    </a:effectLst>
                    <a:latin typeface="굴림" charset="-127"/>
                  </a:endParaRPr>
                </a:p>
              </p:txBody>
            </p:sp>
            <p:pic>
              <p:nvPicPr>
                <p:cNvPr id="37" name="Picture 90" descr="application serve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800850" y="1933596"/>
                  <a:ext cx="433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32"/>
              <p:cNvSpPr txBox="1"/>
              <p:nvPr/>
            </p:nvSpPr>
            <p:spPr>
              <a:xfrm>
                <a:off x="381335" y="2678197"/>
                <a:ext cx="848925" cy="270716"/>
              </a:xfrm>
              <a:prstGeom prst="rect">
                <a:avLst/>
              </a:prstGeom>
              <a:noFill/>
            </p:spPr>
            <p:txBody>
              <a:bodyPr>
                <a:spAutoFit/>
              </a:bodyPr>
              <a:lstStyle/>
              <a:p>
                <a:pPr algn="ctr" fontAlgn="auto" latinLnBrk="0">
                  <a:spcBef>
                    <a:spcPts val="0"/>
                  </a:spcBef>
                  <a:spcAft>
                    <a:spcPts val="0"/>
                  </a:spcAft>
                  <a:defRPr/>
                </a:pPr>
                <a:r>
                  <a:rPr kumimoji="0" lang="en-US" altLang="ko-KR" sz="600" b="1" kern="0" dirty="0">
                    <a:solidFill>
                      <a:sysClr val="windowText" lastClr="000000"/>
                    </a:solidFill>
                    <a:latin typeface="맑은 고딕" pitchFamily="50" charset="-127"/>
                    <a:ea typeface="맑은 고딕" pitchFamily="50" charset="-127"/>
                  </a:rPr>
                  <a:t>ERP</a:t>
                </a:r>
              </a:p>
            </p:txBody>
          </p:sp>
        </p:grpSp>
        <p:grpSp>
          <p:nvGrpSpPr>
            <p:cNvPr id="16" name="그룹 25"/>
            <p:cNvGrpSpPr>
              <a:grpSpLocks/>
            </p:cNvGrpSpPr>
            <p:nvPr/>
          </p:nvGrpSpPr>
          <p:grpSpPr bwMode="auto">
            <a:xfrm>
              <a:off x="521339" y="4926288"/>
              <a:ext cx="882309" cy="769139"/>
              <a:chOff x="254463" y="2088301"/>
              <a:chExt cx="1143003" cy="1131291"/>
            </a:xfrm>
          </p:grpSpPr>
          <p:grpSp>
            <p:nvGrpSpPr>
              <p:cNvPr id="26" name="그룹 140"/>
              <p:cNvGrpSpPr>
                <a:grpSpLocks/>
              </p:cNvGrpSpPr>
              <p:nvPr/>
            </p:nvGrpSpPr>
            <p:grpSpPr bwMode="auto">
              <a:xfrm>
                <a:off x="319054" y="2088301"/>
                <a:ext cx="990607" cy="697758"/>
                <a:chOff x="6496048" y="1868495"/>
                <a:chExt cx="1219200" cy="828690"/>
              </a:xfrm>
            </p:grpSpPr>
            <p:pic>
              <p:nvPicPr>
                <p:cNvPr id="28" name="Picture 64" descr="3-00728_oval_yel-o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496048" y="1951060"/>
                  <a:ext cx="1219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88"/>
                <p:cNvSpPr>
                  <a:spLocks noChangeArrowheads="1"/>
                </p:cNvSpPr>
                <p:nvPr/>
              </p:nvSpPr>
              <p:spPr bwMode="auto">
                <a:xfrm>
                  <a:off x="7165306" y="1867396"/>
                  <a:ext cx="413502" cy="522874"/>
                </a:xfrm>
                <a:prstGeom prst="can">
                  <a:avLst>
                    <a:gd name="adj" fmla="val 30093"/>
                  </a:avLst>
                </a:prstGeom>
                <a:solidFill>
                  <a:srgbClr val="B2B2B2"/>
                </a:solidFill>
                <a:ln w="12700">
                  <a:solidFill>
                    <a:srgbClr val="009999"/>
                  </a:solidFill>
                  <a:round/>
                  <a:headEnd/>
                  <a:tailEnd/>
                </a:ln>
                <a:effectLst/>
              </p:spPr>
              <p:txBody>
                <a:bodyPr wrap="none" anchor="ctr">
                  <a:spAutoFit/>
                </a:bodyPr>
                <a:lstStyle/>
                <a:p>
                  <a:pPr fontAlgn="auto" latinLnBrk="0">
                    <a:spcBef>
                      <a:spcPts val="0"/>
                    </a:spcBef>
                    <a:spcAft>
                      <a:spcPts val="0"/>
                    </a:spcAft>
                    <a:defRPr/>
                  </a:pPr>
                  <a:endParaRPr kumimoji="0" lang="en-US" altLang="ko-KR" sz="600" kern="0">
                    <a:solidFill>
                      <a:sysClr val="windowText" lastClr="000000"/>
                    </a:solidFill>
                    <a:effectLst>
                      <a:outerShdw blurRad="38100" dist="38100" dir="2700000" algn="tl">
                        <a:srgbClr val="000000"/>
                      </a:outerShdw>
                    </a:effectLst>
                    <a:latin typeface="굴림" charset="-127"/>
                  </a:endParaRPr>
                </a:p>
              </p:txBody>
            </p:sp>
            <p:sp>
              <p:nvSpPr>
                <p:cNvPr id="30" name="AutoShape 89"/>
                <p:cNvSpPr>
                  <a:spLocks noChangeArrowheads="1"/>
                </p:cNvSpPr>
                <p:nvPr/>
              </p:nvSpPr>
              <p:spPr bwMode="auto">
                <a:xfrm>
                  <a:off x="7319406" y="2043582"/>
                  <a:ext cx="174647" cy="397839"/>
                </a:xfrm>
                <a:prstGeom prst="can">
                  <a:avLst>
                    <a:gd name="adj" fmla="val 37162"/>
                  </a:avLst>
                </a:prstGeom>
                <a:solidFill>
                  <a:srgbClr val="B2B2B2"/>
                </a:solidFill>
                <a:ln w="12700">
                  <a:solidFill>
                    <a:srgbClr val="009999"/>
                  </a:solidFill>
                  <a:round/>
                  <a:headEnd/>
                  <a:tailEnd/>
                </a:ln>
                <a:effectLst/>
              </p:spPr>
              <p:txBody>
                <a:bodyPr anchor="ctr">
                  <a:spAutoFit/>
                </a:bodyPr>
                <a:lstStyle/>
                <a:p>
                  <a:pPr fontAlgn="auto" latinLnBrk="0">
                    <a:spcBef>
                      <a:spcPts val="0"/>
                    </a:spcBef>
                    <a:spcAft>
                      <a:spcPts val="0"/>
                    </a:spcAft>
                    <a:defRPr/>
                  </a:pPr>
                  <a:endParaRPr kumimoji="0" lang="en-US" altLang="ko-KR" sz="600" kern="0">
                    <a:solidFill>
                      <a:sysClr val="windowText" lastClr="000000"/>
                    </a:solidFill>
                    <a:effectLst>
                      <a:outerShdw blurRad="38100" dist="38100" dir="2700000" algn="tl">
                        <a:srgbClr val="000000"/>
                      </a:outerShdw>
                    </a:effectLst>
                    <a:latin typeface="굴림" charset="-127"/>
                  </a:endParaRPr>
                </a:p>
              </p:txBody>
            </p:sp>
            <p:pic>
              <p:nvPicPr>
                <p:cNvPr id="31" name="Picture 90" descr="application serve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800850" y="1933596"/>
                  <a:ext cx="433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p:cNvSpPr txBox="1"/>
              <p:nvPr/>
            </p:nvSpPr>
            <p:spPr>
              <a:xfrm>
                <a:off x="253486" y="2675984"/>
                <a:ext cx="1143563" cy="543146"/>
              </a:xfrm>
              <a:prstGeom prst="rect">
                <a:avLst/>
              </a:prstGeom>
              <a:noFill/>
            </p:spPr>
            <p:txBody>
              <a:bodyPr>
                <a:spAutoFit/>
              </a:bodyPr>
              <a:lstStyle/>
              <a:p>
                <a:pPr algn="ctr" fontAlgn="auto" latinLnBrk="0">
                  <a:spcBef>
                    <a:spcPts val="0"/>
                  </a:spcBef>
                  <a:spcAft>
                    <a:spcPts val="0"/>
                  </a:spcAft>
                  <a:defRPr/>
                </a:pPr>
                <a:r>
                  <a:rPr kumimoji="0" lang="en-US" altLang="ko-KR" sz="600" b="1" kern="0" dirty="0">
                    <a:solidFill>
                      <a:sysClr val="windowText" lastClr="000000"/>
                    </a:solidFill>
                    <a:latin typeface="맑은 고딕" pitchFamily="50" charset="-127"/>
                    <a:ea typeface="맑은 고딕" pitchFamily="50" charset="-127"/>
                  </a:rPr>
                  <a:t>e-Procurement</a:t>
                </a:r>
              </a:p>
            </p:txBody>
          </p:sp>
        </p:grpSp>
        <p:grpSp>
          <p:nvGrpSpPr>
            <p:cNvPr id="17" name="그룹 40"/>
            <p:cNvGrpSpPr>
              <a:grpSpLocks/>
            </p:cNvGrpSpPr>
            <p:nvPr/>
          </p:nvGrpSpPr>
          <p:grpSpPr bwMode="auto">
            <a:xfrm>
              <a:off x="557344" y="5488448"/>
              <a:ext cx="810301" cy="676806"/>
              <a:chOff x="319055" y="2088232"/>
              <a:chExt cx="990607" cy="996734"/>
            </a:xfrm>
          </p:grpSpPr>
          <p:grpSp>
            <p:nvGrpSpPr>
              <p:cNvPr id="20" name="그룹 140"/>
              <p:cNvGrpSpPr>
                <a:grpSpLocks/>
              </p:cNvGrpSpPr>
              <p:nvPr/>
            </p:nvGrpSpPr>
            <p:grpSpPr bwMode="auto">
              <a:xfrm>
                <a:off x="319055" y="2088232"/>
                <a:ext cx="990607" cy="697826"/>
                <a:chOff x="6496050" y="1868413"/>
                <a:chExt cx="1219200" cy="828771"/>
              </a:xfrm>
            </p:grpSpPr>
            <p:pic>
              <p:nvPicPr>
                <p:cNvPr id="22" name="Picture 64" descr="3-00728_oval_yel-o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496050" y="1951059"/>
                  <a:ext cx="1219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88"/>
                <p:cNvSpPr>
                  <a:spLocks noChangeArrowheads="1"/>
                </p:cNvSpPr>
                <p:nvPr/>
              </p:nvSpPr>
              <p:spPr bwMode="auto">
                <a:xfrm>
                  <a:off x="7165431" y="1868533"/>
                  <a:ext cx="414456" cy="523531"/>
                </a:xfrm>
                <a:prstGeom prst="can">
                  <a:avLst>
                    <a:gd name="adj" fmla="val 30093"/>
                  </a:avLst>
                </a:prstGeom>
                <a:solidFill>
                  <a:srgbClr val="B2B2B2"/>
                </a:solidFill>
                <a:ln w="12700">
                  <a:solidFill>
                    <a:srgbClr val="009999"/>
                  </a:solidFill>
                  <a:round/>
                  <a:headEnd/>
                  <a:tailEnd/>
                </a:ln>
                <a:effectLst/>
              </p:spPr>
              <p:txBody>
                <a:bodyPr wrap="none" anchor="ctr">
                  <a:spAutoFit/>
                </a:bodyPr>
                <a:lstStyle/>
                <a:p>
                  <a:pPr fontAlgn="auto" latinLnBrk="0">
                    <a:spcBef>
                      <a:spcPts val="0"/>
                    </a:spcBef>
                    <a:spcAft>
                      <a:spcPts val="0"/>
                    </a:spcAft>
                    <a:defRPr/>
                  </a:pPr>
                  <a:endParaRPr kumimoji="0" lang="en-US" altLang="ko-KR" sz="600" kern="0">
                    <a:solidFill>
                      <a:sysClr val="windowText" lastClr="000000"/>
                    </a:solidFill>
                    <a:effectLst>
                      <a:outerShdw blurRad="38100" dist="38100" dir="2700000" algn="tl">
                        <a:srgbClr val="000000"/>
                      </a:outerShdw>
                    </a:effectLst>
                    <a:latin typeface="굴림" charset="-127"/>
                  </a:endParaRPr>
                </a:p>
              </p:txBody>
            </p:sp>
            <p:sp>
              <p:nvSpPr>
                <p:cNvPr id="24" name="AutoShape 89"/>
                <p:cNvSpPr>
                  <a:spLocks noChangeArrowheads="1"/>
                </p:cNvSpPr>
                <p:nvPr/>
              </p:nvSpPr>
              <p:spPr bwMode="auto">
                <a:xfrm>
                  <a:off x="7318126" y="2042094"/>
                  <a:ext cx="176930" cy="398339"/>
                </a:xfrm>
                <a:prstGeom prst="can">
                  <a:avLst>
                    <a:gd name="adj" fmla="val 37162"/>
                  </a:avLst>
                </a:prstGeom>
                <a:solidFill>
                  <a:srgbClr val="B2B2B2"/>
                </a:solidFill>
                <a:ln w="12700">
                  <a:solidFill>
                    <a:srgbClr val="009999"/>
                  </a:solidFill>
                  <a:round/>
                  <a:headEnd/>
                  <a:tailEnd/>
                </a:ln>
                <a:effectLst/>
              </p:spPr>
              <p:txBody>
                <a:bodyPr anchor="ctr">
                  <a:spAutoFit/>
                </a:bodyPr>
                <a:lstStyle/>
                <a:p>
                  <a:pPr fontAlgn="auto" latinLnBrk="0">
                    <a:spcBef>
                      <a:spcPts val="0"/>
                    </a:spcBef>
                    <a:spcAft>
                      <a:spcPts val="0"/>
                    </a:spcAft>
                    <a:defRPr/>
                  </a:pPr>
                  <a:endParaRPr kumimoji="0" lang="en-US" altLang="ko-KR" sz="600" kern="0">
                    <a:solidFill>
                      <a:sysClr val="windowText" lastClr="000000"/>
                    </a:solidFill>
                    <a:effectLst>
                      <a:outerShdw blurRad="38100" dist="38100" dir="2700000" algn="tl">
                        <a:srgbClr val="000000"/>
                      </a:outerShdw>
                    </a:effectLst>
                    <a:latin typeface="굴림" charset="-127"/>
                  </a:endParaRPr>
                </a:p>
              </p:txBody>
            </p:sp>
            <p:pic>
              <p:nvPicPr>
                <p:cNvPr id="25" name="Picture 90" descr="application serve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6800850" y="1933596"/>
                  <a:ext cx="433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Box 20"/>
              <p:cNvSpPr txBox="1"/>
              <p:nvPr/>
            </p:nvSpPr>
            <p:spPr>
              <a:xfrm>
                <a:off x="380458" y="2677682"/>
                <a:ext cx="848759" cy="407274"/>
              </a:xfrm>
              <a:prstGeom prst="rect">
                <a:avLst/>
              </a:prstGeom>
              <a:noFill/>
            </p:spPr>
            <p:txBody>
              <a:bodyPr>
                <a:spAutoFit/>
              </a:bodyPr>
              <a:lstStyle/>
              <a:p>
                <a:pPr algn="ctr" fontAlgn="auto" latinLnBrk="0">
                  <a:spcBef>
                    <a:spcPts val="0"/>
                  </a:spcBef>
                  <a:spcAft>
                    <a:spcPts val="0"/>
                  </a:spcAft>
                  <a:defRPr/>
                </a:pPr>
                <a:r>
                  <a:rPr kumimoji="0" lang="en-US" altLang="ko-KR" sz="600" b="1" kern="0" dirty="0" err="1">
                    <a:solidFill>
                      <a:sysClr val="windowText" lastClr="000000"/>
                    </a:solidFill>
                    <a:latin typeface="맑은 고딕" pitchFamily="50" charset="-127"/>
                    <a:ea typeface="맑은 고딕" pitchFamily="50" charset="-127"/>
                  </a:rPr>
                  <a:t>Plusware</a:t>
                </a:r>
                <a:endParaRPr kumimoji="0" lang="en-US" altLang="ko-KR" sz="600" b="1" kern="0" dirty="0">
                  <a:solidFill>
                    <a:sysClr val="windowText" lastClr="000000"/>
                  </a:solidFill>
                  <a:latin typeface="맑은 고딕" pitchFamily="50" charset="-127"/>
                  <a:ea typeface="맑은 고딕" pitchFamily="50" charset="-127"/>
                </a:endParaRPr>
              </a:p>
            </p:txBody>
          </p:sp>
        </p:grpSp>
        <p:sp>
          <p:nvSpPr>
            <p:cNvPr id="18" name="직사각형 17"/>
            <p:cNvSpPr/>
            <p:nvPr/>
          </p:nvSpPr>
          <p:spPr bwMode="auto">
            <a:xfrm>
              <a:off x="1907519" y="2612414"/>
              <a:ext cx="298006" cy="3453599"/>
            </a:xfrm>
            <a:prstGeom prst="rect">
              <a:avLst/>
            </a:prstGeom>
            <a:solidFill>
              <a:srgbClr val="808080">
                <a:lumMod val="20000"/>
                <a:lumOff val="80000"/>
              </a:srgbClr>
            </a:solidFill>
            <a:ln w="25400" cap="flat" cmpd="sng" algn="ctr">
              <a:solidFill>
                <a:srgbClr val="7030A0"/>
              </a:solidFill>
              <a:prstDash val="solid"/>
            </a:ln>
            <a:effectLst/>
          </p:spPr>
          <p:txBody>
            <a:bodyPr vert="eaVert" anchor="ctr"/>
            <a:lstStyle/>
            <a:p>
              <a:pPr algn="ctr" fontAlgn="auto" latinLnBrk="0">
                <a:spcBef>
                  <a:spcPts val="0"/>
                </a:spcBef>
                <a:spcAft>
                  <a:spcPts val="0"/>
                </a:spcAft>
                <a:defRPr/>
              </a:pPr>
              <a:r>
                <a:rPr kumimoji="0" lang="en-US" altLang="ko-KR" sz="1400" b="1" kern="0" dirty="0">
                  <a:solidFill>
                    <a:srgbClr val="0070C0"/>
                  </a:solidFill>
                  <a:latin typeface="맑은 고딕" pitchFamily="50" charset="-127"/>
                  <a:ea typeface="맑은 고딕" pitchFamily="50" charset="-127"/>
                </a:rPr>
                <a:t>Interface Adapter</a:t>
              </a:r>
              <a:endParaRPr kumimoji="0" lang="ko-KR" altLang="en-US" sz="1400" b="1" kern="0" dirty="0">
                <a:solidFill>
                  <a:srgbClr val="0070C0"/>
                </a:solidFill>
                <a:latin typeface="맑은 고딕" pitchFamily="50" charset="-127"/>
                <a:ea typeface="맑은 고딕" pitchFamily="50" charset="-127"/>
              </a:endParaRPr>
            </a:p>
          </p:txBody>
        </p:sp>
        <p:sp>
          <p:nvSpPr>
            <p:cNvPr id="19" name="AutoShape 14"/>
            <p:cNvSpPr>
              <a:spLocks/>
            </p:cNvSpPr>
            <p:nvPr/>
          </p:nvSpPr>
          <p:spPr bwMode="auto">
            <a:xfrm>
              <a:off x="2221857" y="6153869"/>
              <a:ext cx="4643460" cy="297686"/>
            </a:xfrm>
            <a:prstGeom prst="borderCallout2">
              <a:avLst>
                <a:gd name="adj1" fmla="val 48310"/>
                <a:gd name="adj2" fmla="val -875"/>
                <a:gd name="adj3" fmla="val -6005"/>
                <a:gd name="adj4" fmla="val -4264"/>
                <a:gd name="adj5" fmla="val -86074"/>
                <a:gd name="adj6" fmla="val -4620"/>
              </a:avLst>
            </a:prstGeom>
            <a:solidFill>
              <a:srgbClr val="FFFFCC"/>
            </a:solidFill>
            <a:ln w="19050">
              <a:solidFill>
                <a:srgbClr val="FF9900"/>
              </a:solidFill>
              <a:miter lim="800000"/>
              <a:headEnd/>
              <a:tailEnd type="oval" w="med" len="med"/>
            </a:ln>
          </p:spPr>
          <p:txBody>
            <a:bodyPr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900">
                  <a:latin typeface="맑은 고딕" panose="020B0503020000020004" pitchFamily="50" charset="-127"/>
                  <a:ea typeface="맑은 고딕" panose="020B0503020000020004" pitchFamily="50" charset="-127"/>
                </a:rPr>
                <a:t>Web Service, Database</a:t>
              </a:r>
              <a:r>
                <a:rPr lang="ko-KR" altLang="en-US" sz="900">
                  <a:latin typeface="맑은 고딕" panose="020B0503020000020004" pitchFamily="50" charset="-127"/>
                  <a:ea typeface="맑은 고딕" panose="020B0503020000020004" pitchFamily="50" charset="-127"/>
                </a:rPr>
                <a:t>연동</a:t>
              </a:r>
              <a:r>
                <a:rPr lang="en-US" altLang="ko-KR" sz="900">
                  <a:latin typeface="맑은 고딕" panose="020B0503020000020004" pitchFamily="50" charset="-127"/>
                  <a:ea typeface="맑은 고딕" panose="020B0503020000020004" pitchFamily="50" charset="-127"/>
                </a:rPr>
                <a:t>, </a:t>
              </a:r>
              <a:r>
                <a:rPr lang="ko-KR" altLang="en-US" sz="900">
                  <a:latin typeface="맑은 고딕" panose="020B0503020000020004" pitchFamily="50" charset="-127"/>
                  <a:ea typeface="맑은 고딕" panose="020B0503020000020004" pitchFamily="50" charset="-127"/>
                </a:rPr>
                <a:t>고객사 </a:t>
              </a:r>
              <a:r>
                <a:rPr lang="en-US" altLang="ko-KR" sz="900">
                  <a:latin typeface="맑은 고딕" panose="020B0503020000020004" pitchFamily="50" charset="-127"/>
                  <a:ea typeface="맑은 고딕" panose="020B0503020000020004" pitchFamily="50" charset="-127"/>
                </a:rPr>
                <a:t>Interface </a:t>
              </a:r>
              <a:r>
                <a:rPr lang="ko-KR" altLang="en-US" sz="900">
                  <a:latin typeface="맑은 고딕" panose="020B0503020000020004" pitchFamily="50" charset="-127"/>
                  <a:ea typeface="맑은 고딕" panose="020B0503020000020004" pitchFamily="50" charset="-127"/>
                </a:rPr>
                <a:t>규약등 다양한 방법에 의한 </a:t>
              </a:r>
              <a:r>
                <a:rPr lang="en-US" altLang="ko-KR" sz="900">
                  <a:latin typeface="맑은 고딕" panose="020B0503020000020004" pitchFamily="50" charset="-127"/>
                  <a:ea typeface="맑은 고딕" panose="020B0503020000020004" pitchFamily="50" charset="-127"/>
                </a:rPr>
                <a:t>Interface Adapter </a:t>
              </a:r>
              <a:r>
                <a:rPr lang="ko-KR" altLang="en-US" sz="900">
                  <a:latin typeface="맑은 고딕" panose="020B0503020000020004" pitchFamily="50" charset="-127"/>
                  <a:ea typeface="맑은 고딕" panose="020B0503020000020004" pitchFamily="50" charset="-127"/>
                </a:rPr>
                <a:t>개발하여 기간계 시스템과 연동할 수 있도록 기술 환경을 제공합니다</a:t>
              </a:r>
              <a:r>
                <a:rPr lang="en-US" altLang="ko-KR" sz="900">
                  <a:latin typeface="맑은 고딕" panose="020B0503020000020004" pitchFamily="50" charset="-127"/>
                  <a:ea typeface="맑은 고딕" panose="020B0503020000020004" pitchFamily="50" charset="-127"/>
                </a:rPr>
                <a:t>.</a:t>
              </a:r>
              <a:endParaRPr lang="ko-KR" altLang="en-US" sz="900">
                <a:latin typeface="맑은 고딕" panose="020B0503020000020004" pitchFamily="50" charset="-127"/>
                <a:ea typeface="맑은 고딕" panose="020B0503020000020004" pitchFamily="50" charset="-127"/>
              </a:endParaRPr>
            </a:p>
          </p:txBody>
        </p:sp>
      </p:grpSp>
      <p:sp>
        <p:nvSpPr>
          <p:cNvPr id="44" name="줄무늬가 있는 오른쪽 화살표 43"/>
          <p:cNvSpPr/>
          <p:nvPr/>
        </p:nvSpPr>
        <p:spPr>
          <a:xfrm>
            <a:off x="1380084" y="4720788"/>
            <a:ext cx="288032" cy="890193"/>
          </a:xfrm>
          <a:prstGeom prst="stripedRightArrow">
            <a:avLst>
              <a:gd name="adj1" fmla="val 50001"/>
              <a:gd name="adj2" fmla="val 75958"/>
            </a:avLst>
          </a:prstGeom>
          <a:solidFill>
            <a:srgbClr val="7030A0"/>
          </a:solidFill>
          <a:ln>
            <a:solidFill>
              <a:srgbClr val="7030A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5"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en-US" altLang="ko-KR" sz="1800" dirty="0" smtClean="0"/>
              <a:t>Legacy Interface</a:t>
            </a:r>
            <a:endParaRPr lang="ko-KR" altLang="en-US" sz="1800" dirty="0"/>
          </a:p>
        </p:txBody>
      </p:sp>
      <p:sp>
        <p:nvSpPr>
          <p:cNvPr id="46"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r>
              <a:rPr lang="en-US" altLang="ko-KR" sz="1400" dirty="0">
                <a:latin typeface="맑은 고딕" panose="020B0503020000020004" pitchFamily="50" charset="-127"/>
              </a:rPr>
              <a:t>EPM</a:t>
            </a:r>
            <a:r>
              <a:rPr lang="ko-KR" altLang="en-US" sz="1400" dirty="0">
                <a:latin typeface="맑은 고딕" panose="020B0503020000020004" pitchFamily="50" charset="-127"/>
              </a:rPr>
              <a:t>은 여러 유형의 확장 가능한 </a:t>
            </a:r>
            <a:r>
              <a:rPr lang="en-US" altLang="ko-KR" sz="1400" dirty="0">
                <a:latin typeface="맑은 고딕" panose="020B0503020000020004" pitchFamily="50" charset="-127"/>
              </a:rPr>
              <a:t>Customization</a:t>
            </a:r>
            <a:r>
              <a:rPr lang="ko-KR" altLang="en-US" sz="1400" dirty="0">
                <a:latin typeface="맑은 고딕" panose="020B0503020000020004" pitchFamily="50" charset="-127"/>
              </a:rPr>
              <a:t>환경을 제공합니다</a:t>
            </a:r>
            <a:r>
              <a:rPr lang="en-US" altLang="ko-KR" sz="1400" dirty="0">
                <a:latin typeface="맑은 고딕" panose="020B0503020000020004" pitchFamily="50" charset="-127"/>
              </a:rPr>
              <a:t>. Project Professional</a:t>
            </a:r>
            <a:r>
              <a:rPr lang="ko-KR" altLang="en-US" sz="1400" dirty="0">
                <a:latin typeface="맑은 고딕" panose="020B0503020000020004" pitchFamily="50" charset="-127"/>
              </a:rPr>
              <a:t>에서 </a:t>
            </a:r>
            <a:r>
              <a:rPr lang="en-US" altLang="ko-KR" sz="1400" dirty="0">
                <a:latin typeface="맑은 고딕" panose="020B0503020000020004" pitchFamily="50" charset="-127"/>
              </a:rPr>
              <a:t>Project Guide </a:t>
            </a:r>
            <a:r>
              <a:rPr lang="ko-KR" altLang="en-US" sz="1400" dirty="0">
                <a:latin typeface="맑은 고딕" panose="020B0503020000020004" pitchFamily="50" charset="-127"/>
              </a:rPr>
              <a:t>및 매크로를 제공하여 과제계획 및 변경에 대한 </a:t>
            </a:r>
            <a:r>
              <a:rPr lang="ko-KR" altLang="en-US" sz="1400" dirty="0" err="1">
                <a:latin typeface="맑은 고딕" panose="020B0503020000020004" pitchFamily="50" charset="-127"/>
              </a:rPr>
              <a:t>확장성을</a:t>
            </a:r>
            <a:r>
              <a:rPr lang="ko-KR" altLang="en-US" sz="1400" dirty="0">
                <a:latin typeface="맑은 고딕" panose="020B0503020000020004" pitchFamily="50" charset="-127"/>
              </a:rPr>
              <a:t> 제공하고</a:t>
            </a:r>
            <a:r>
              <a:rPr lang="en-US" altLang="ko-KR" sz="1400" dirty="0">
                <a:latin typeface="맑은 고딕" panose="020B0503020000020004" pitchFamily="50" charset="-127"/>
              </a:rPr>
              <a:t>, Project Web Access</a:t>
            </a:r>
            <a:r>
              <a:rPr lang="ko-KR" altLang="en-US" sz="1400" dirty="0">
                <a:latin typeface="맑은 고딕" panose="020B0503020000020004" pitchFamily="50" charset="-127"/>
              </a:rPr>
              <a:t>에도 </a:t>
            </a:r>
            <a:r>
              <a:rPr lang="en-US" altLang="ko-KR" sz="1400" dirty="0">
                <a:latin typeface="맑은 고딕" panose="020B0503020000020004" pitchFamily="50" charset="-127"/>
              </a:rPr>
              <a:t>Web part</a:t>
            </a:r>
            <a:r>
              <a:rPr lang="ko-KR" altLang="en-US" sz="1400" dirty="0">
                <a:latin typeface="맑은 고딕" panose="020B0503020000020004" pitchFamily="50" charset="-127"/>
              </a:rPr>
              <a:t>등을 통한 확장이 가능합니다</a:t>
            </a:r>
            <a:r>
              <a:rPr lang="en-US" altLang="ko-KR" sz="1400" dirty="0">
                <a:latin typeface="맑은 고딕" panose="020B0503020000020004" pitchFamily="50" charset="-127"/>
              </a:rPr>
              <a:t>. </a:t>
            </a:r>
            <a:r>
              <a:rPr lang="ko-KR" altLang="en-US" sz="1400" dirty="0">
                <a:latin typeface="맑은 고딕" panose="020B0503020000020004" pitchFamily="50" charset="-127"/>
              </a:rPr>
              <a:t>또한</a:t>
            </a:r>
            <a:r>
              <a:rPr lang="en-US" altLang="ko-KR" sz="1400" dirty="0">
                <a:latin typeface="맑은 고딕" panose="020B0503020000020004" pitchFamily="50" charset="-127"/>
              </a:rPr>
              <a:t>, Project Server Interface(PSI)</a:t>
            </a:r>
            <a:r>
              <a:rPr lang="ko-KR" altLang="en-US" sz="1400" dirty="0">
                <a:latin typeface="맑은 고딕" panose="020B0503020000020004" pitchFamily="50" charset="-127"/>
              </a:rPr>
              <a:t>를 제공하여 타 시스템에서 직접 연계 작업을 할 수 있는 기반을 제공합니다</a:t>
            </a:r>
            <a:r>
              <a:rPr lang="en-US" altLang="ko-KR" sz="1400" dirty="0">
                <a:latin typeface="맑은 고딕" panose="020B0503020000020004" pitchFamily="50" charset="-127"/>
              </a:rPr>
              <a:t>.</a:t>
            </a:r>
          </a:p>
        </p:txBody>
      </p:sp>
      <p:sp>
        <p:nvSpPr>
          <p:cNvPr id="47" name="AutoShape 5"/>
          <p:cNvSpPr>
            <a:spLocks noChangeArrowheads="1"/>
          </p:cNvSpPr>
          <p:nvPr/>
        </p:nvSpPr>
        <p:spPr bwMode="auto">
          <a:xfrm>
            <a:off x="107950" y="230028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12317421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extLst/>
          </p:nvPr>
        </p:nvGraphicFramePr>
        <p:xfrm>
          <a:off x="-1522413" y="2"/>
          <a:ext cx="158751" cy="158751"/>
        </p:xfrm>
        <a:graphic>
          <a:graphicData uri="http://schemas.openxmlformats.org/presentationml/2006/ole">
            <mc:AlternateContent xmlns:mc="http://schemas.openxmlformats.org/markup-compatibility/2006">
              <mc:Choice xmlns:v="urn:schemas-microsoft-com:vml" Requires="v">
                <p:oleObj spid="_x0000_s1095" name="think-cell Slide" r:id="rId13" imgW="360" imgH="360" progId="">
                  <p:embed/>
                </p:oleObj>
              </mc:Choice>
              <mc:Fallback>
                <p:oleObj name="think-cell Slide" r:id="rId13" imgW="360" imgH="360"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2413" y="2"/>
                        <a:ext cx="158751"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Content Placeholder 3"/>
          <p:cNvSpPr txBox="1">
            <a:spLocks/>
          </p:cNvSpPr>
          <p:nvPr>
            <p:custDataLst>
              <p:tags r:id="rId3"/>
            </p:custDataLst>
          </p:nvPr>
        </p:nvSpPr>
        <p:spPr>
          <a:xfrm>
            <a:off x="6230620" y="1394514"/>
            <a:ext cx="2913380" cy="1578527"/>
          </a:xfrm>
          <a:prstGeom prst="rect">
            <a:avLst/>
          </a:prstGeom>
        </p:spPr>
        <p:txBody>
          <a:bodyPr lIns="0" rIns="0" anchor="ctr">
            <a:noAutofit/>
          </a:bodyPr>
          <a:lstStyle>
            <a:lvl1pPr marL="346061" indent="-346061" algn="l" defTabSz="914325"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12" indent="-284152" algn="l" defTabSz="914325" rtl="0" eaLnBrk="1" latinLnBrk="0" hangingPunct="1">
              <a:lnSpc>
                <a:spcPct val="90000"/>
              </a:lnSpc>
              <a:spcBef>
                <a:spcPct val="20000"/>
              </a:spcBef>
              <a:buSzPct val="90000"/>
              <a:buFont typeface="Arial" pitchFamily="34" charset="0"/>
              <a:buChar char="•"/>
              <a:tabLst>
                <a:tab pos="630212"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361" indent="-284152" algn="l" defTabSz="914325"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663" indent="-223829" algn="l" defTabSz="914325" rtl="0" eaLnBrk="1" latinLnBrk="0" hangingPunct="1">
              <a:lnSpc>
                <a:spcPct val="90000"/>
              </a:lnSpc>
              <a:spcBef>
                <a:spcPct val="20000"/>
              </a:spcBef>
              <a:buSzPct val="90000"/>
              <a:buFont typeface="Arial" pitchFamily="34" charset="0"/>
              <a:buChar char="•"/>
              <a:tabLst>
                <a:tab pos="914361"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842" indent="-230178" algn="l" defTabSz="914325"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1600" dirty="0">
                <a:solidFill>
                  <a:srgbClr val="00B050"/>
                </a:solidFill>
                <a:latin typeface="+mn-ea"/>
              </a:rPr>
              <a:t>what are the </a:t>
            </a:r>
            <a:r>
              <a:rPr lang="en-US" sz="2000" cap="all" dirty="0">
                <a:solidFill>
                  <a:srgbClr val="00B050"/>
                </a:solidFill>
                <a:latin typeface="+mn-ea"/>
              </a:rPr>
              <a:t>complexity &amp; Challenges</a:t>
            </a:r>
            <a:endParaRPr lang="en-US" sz="2800" cap="all" dirty="0">
              <a:solidFill>
                <a:srgbClr val="00B050"/>
              </a:solidFill>
              <a:latin typeface="+mn-ea"/>
            </a:endParaRPr>
          </a:p>
          <a:p>
            <a:pPr marL="0" indent="0">
              <a:lnSpc>
                <a:spcPct val="100000"/>
              </a:lnSpc>
              <a:spcBef>
                <a:spcPts val="0"/>
              </a:spcBef>
              <a:buNone/>
            </a:pPr>
            <a:r>
              <a:rPr lang="en-US" sz="1600" dirty="0">
                <a:solidFill>
                  <a:srgbClr val="00B050"/>
                </a:solidFill>
                <a:latin typeface="+mn-ea"/>
              </a:rPr>
              <a:t>these create?</a:t>
            </a:r>
          </a:p>
        </p:txBody>
      </p:sp>
      <p:sp>
        <p:nvSpPr>
          <p:cNvPr id="42" name="Content Placeholder 3"/>
          <p:cNvSpPr txBox="1">
            <a:spLocks/>
          </p:cNvSpPr>
          <p:nvPr>
            <p:custDataLst>
              <p:tags r:id="rId4"/>
            </p:custDataLst>
          </p:nvPr>
        </p:nvSpPr>
        <p:spPr>
          <a:xfrm>
            <a:off x="-231263" y="3778101"/>
            <a:ext cx="2787331" cy="2331721"/>
          </a:xfrm>
          <a:prstGeom prst="rect">
            <a:avLst/>
          </a:prstGeom>
        </p:spPr>
        <p:txBody>
          <a:bodyPr lIns="0" rIns="0" anchor="ctr">
            <a:noAutofit/>
          </a:bodyPr>
          <a:lstStyle>
            <a:lvl1pPr marL="346061" indent="-346061" algn="l" defTabSz="914325"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12" indent="-284152" algn="l" defTabSz="914325" rtl="0" eaLnBrk="1" latinLnBrk="0" hangingPunct="1">
              <a:lnSpc>
                <a:spcPct val="90000"/>
              </a:lnSpc>
              <a:spcBef>
                <a:spcPct val="20000"/>
              </a:spcBef>
              <a:buSzPct val="90000"/>
              <a:buFont typeface="Arial" pitchFamily="34" charset="0"/>
              <a:buChar char="•"/>
              <a:tabLst>
                <a:tab pos="630212"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361" indent="-284152" algn="l" defTabSz="914325"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663" indent="-223829" algn="l" defTabSz="914325" rtl="0" eaLnBrk="1" latinLnBrk="0" hangingPunct="1">
              <a:lnSpc>
                <a:spcPct val="90000"/>
              </a:lnSpc>
              <a:spcBef>
                <a:spcPct val="20000"/>
              </a:spcBef>
              <a:buSzPct val="90000"/>
              <a:buFont typeface="Arial" pitchFamily="34" charset="0"/>
              <a:buChar char="•"/>
              <a:tabLst>
                <a:tab pos="914361"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842" indent="-230178" algn="l" defTabSz="914325"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ts val="0"/>
              </a:spcBef>
              <a:buNone/>
            </a:pPr>
            <a:r>
              <a:rPr lang="en-US" sz="1400" dirty="0">
                <a:solidFill>
                  <a:srgbClr val="00B050">
                    <a:alpha val="99000"/>
                  </a:srgbClr>
                </a:solidFill>
                <a:latin typeface="+mn-ea"/>
              </a:rPr>
              <a:t>what are the new </a:t>
            </a:r>
            <a:r>
              <a:rPr lang="en-US" sz="2400" cap="all" dirty="0">
                <a:solidFill>
                  <a:srgbClr val="00B050">
                    <a:alpha val="99000"/>
                  </a:srgbClr>
                </a:solidFill>
                <a:latin typeface="+mn-ea"/>
              </a:rPr>
              <a:t>Required Capabilities?</a:t>
            </a:r>
          </a:p>
        </p:txBody>
      </p:sp>
      <p:grpSp>
        <p:nvGrpSpPr>
          <p:cNvPr id="11" name="Group 10"/>
          <p:cNvGrpSpPr/>
          <p:nvPr/>
        </p:nvGrpSpPr>
        <p:grpSpPr>
          <a:xfrm>
            <a:off x="217048" y="1421355"/>
            <a:ext cx="1890711" cy="1683913"/>
            <a:chOff x="531811" y="1295400"/>
            <a:chExt cx="2651760" cy="2423160"/>
          </a:xfrm>
        </p:grpSpPr>
        <p:sp>
          <p:nvSpPr>
            <p:cNvPr id="14" name="Rectangle 13"/>
            <p:cNvSpPr/>
            <p:nvPr>
              <p:custDataLst>
                <p:tags r:id="rId10"/>
              </p:custDataLst>
            </p:nvPr>
          </p:nvSpPr>
          <p:spPr bwMode="auto">
            <a:xfrm>
              <a:off x="531811" y="1295400"/>
              <a:ext cx="2651760" cy="2423160"/>
            </a:xfrm>
            <a:prstGeom prst="rect">
              <a:avLst/>
            </a:prstGeom>
            <a:solidFill>
              <a:srgbClr val="57257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Biz Strategy</a:t>
              </a:r>
            </a:p>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&amp; Investment</a:t>
              </a:r>
            </a:p>
          </p:txBody>
        </p:sp>
        <p:sp>
          <p:nvSpPr>
            <p:cNvPr id="6" name="Rectangle 5"/>
            <p:cNvSpPr/>
            <p:nvPr/>
          </p:nvSpPr>
          <p:spPr>
            <a:xfrm>
              <a:off x="531811" y="2910102"/>
              <a:ext cx="2651760" cy="797206"/>
            </a:xfrm>
            <a:prstGeom prst="rect">
              <a:avLst/>
            </a:prstGeom>
          </p:spPr>
          <p:txBody>
            <a:bodyPr wrap="square" tIns="91440" bIns="91440" anchor="b">
              <a:spAutoFit/>
            </a:bodyPr>
            <a:lstStyle/>
            <a:p>
              <a:pPr defTabSz="1949816" fontAlgn="base">
                <a:spcBef>
                  <a:spcPct val="0"/>
                </a:spcBef>
                <a:spcAft>
                  <a:spcPct val="0"/>
                </a:spcAft>
                <a:defRPr/>
              </a:pPr>
              <a:r>
                <a:rPr lang="ko-KR" altLang="en-US" sz="1200" kern="0" spc="-120" dirty="0">
                  <a:ln w="3175">
                    <a:noFill/>
                  </a:ln>
                  <a:solidFill>
                    <a:srgbClr val="FFFFFF"/>
                  </a:solidFill>
                  <a:cs typeface="Arial" charset="0"/>
                </a:rPr>
                <a:t>비즈니스 전략과 프로젝트의 연계</a:t>
              </a:r>
              <a:endParaRPr lang="en-US" altLang="ko-KR" sz="1200" kern="0" spc="-120" dirty="0">
                <a:ln w="3175">
                  <a:noFill/>
                </a:ln>
                <a:solidFill>
                  <a:srgbClr val="FFFFFF"/>
                </a:solidFill>
                <a:cs typeface="Arial" charset="0"/>
              </a:endParaRPr>
            </a:p>
          </p:txBody>
        </p:sp>
        <p:pic>
          <p:nvPicPr>
            <p:cNvPr id="51" name="Picture 5" descr="C:\Users\sanrav\AppData\Local\MetroStyleAddIn\Icons\Hubs.wmf"/>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122805" y="1371600"/>
              <a:ext cx="990599" cy="9649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208484" y="1413536"/>
            <a:ext cx="1890711" cy="1683913"/>
            <a:chOff x="3355974" y="1295400"/>
            <a:chExt cx="2651760" cy="2423160"/>
          </a:xfrm>
        </p:grpSpPr>
        <p:sp>
          <p:nvSpPr>
            <p:cNvPr id="4" name="Rectangle 3"/>
            <p:cNvSpPr/>
            <p:nvPr>
              <p:custDataLst>
                <p:tags r:id="rId9"/>
              </p:custDataLst>
            </p:nvPr>
          </p:nvSpPr>
          <p:spPr bwMode="auto">
            <a:xfrm>
              <a:off x="3355974" y="1295400"/>
              <a:ext cx="2651760" cy="2423160"/>
            </a:xfrm>
            <a:prstGeom prst="rect">
              <a:avLst/>
            </a:prstGeom>
            <a:solidFill>
              <a:srgbClr val="57257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Central Project</a:t>
              </a:r>
            </a:p>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Control</a:t>
              </a:r>
            </a:p>
          </p:txBody>
        </p:sp>
        <p:sp>
          <p:nvSpPr>
            <p:cNvPr id="44" name="Rectangle 43"/>
            <p:cNvSpPr/>
            <p:nvPr/>
          </p:nvSpPr>
          <p:spPr>
            <a:xfrm>
              <a:off x="3355974" y="2821524"/>
              <a:ext cx="2651760" cy="885784"/>
            </a:xfrm>
            <a:prstGeom prst="rect">
              <a:avLst/>
            </a:prstGeom>
          </p:spPr>
          <p:txBody>
            <a:bodyPr wrap="square" tIns="91440" bIns="91440" anchor="b">
              <a:spAutoFit/>
            </a:bodyPr>
            <a:lstStyle/>
            <a:p>
              <a:pPr defTabSz="914145" fontAlgn="base">
                <a:spcBef>
                  <a:spcPts val="1200"/>
                </a:spcBef>
                <a:spcAft>
                  <a:spcPct val="0"/>
                </a:spcAft>
              </a:pPr>
              <a:r>
                <a:rPr lang="ko-KR" altLang="en-US" sz="1400" dirty="0">
                  <a:gradFill>
                    <a:gsLst>
                      <a:gs pos="0">
                        <a:srgbClr val="FFFFFF"/>
                      </a:gs>
                      <a:gs pos="100000">
                        <a:srgbClr val="FFFFFF"/>
                      </a:gs>
                    </a:gsLst>
                    <a:lin ang="5400000" scaled="0"/>
                  </a:gradFill>
                  <a:latin typeface="+mn-ea"/>
                  <a:cs typeface="Segoe UI" pitchFamily="34" charset="0"/>
                </a:rPr>
                <a:t>기업프로젝트의 중앙 통제</a:t>
              </a:r>
              <a:endParaRPr lang="en-US" sz="1400" dirty="0">
                <a:gradFill>
                  <a:gsLst>
                    <a:gs pos="0">
                      <a:srgbClr val="FFFFFF"/>
                    </a:gs>
                    <a:gs pos="100000">
                      <a:srgbClr val="FFFFFF"/>
                    </a:gs>
                  </a:gsLst>
                  <a:lin ang="5400000" scaled="0"/>
                </a:gradFill>
                <a:latin typeface="+mn-ea"/>
                <a:cs typeface="Segoe UI" pitchFamily="34" charset="0"/>
              </a:endParaRPr>
            </a:p>
          </p:txBody>
        </p:sp>
        <p:grpSp>
          <p:nvGrpSpPr>
            <p:cNvPr id="7" name="Group 6"/>
            <p:cNvGrpSpPr/>
            <p:nvPr/>
          </p:nvGrpSpPr>
          <p:grpSpPr>
            <a:xfrm>
              <a:off x="5136270" y="1402674"/>
              <a:ext cx="750575" cy="806836"/>
              <a:chOff x="5136270" y="1402674"/>
              <a:chExt cx="750575" cy="806836"/>
            </a:xfrm>
          </p:grpSpPr>
          <p:sp>
            <p:nvSpPr>
              <p:cNvPr id="60" name="Freeform 127"/>
              <p:cNvSpPr>
                <a:spLocks noEditPoints="1"/>
              </p:cNvSpPr>
              <p:nvPr/>
            </p:nvSpPr>
            <p:spPr bwMode="black">
              <a:xfrm>
                <a:off x="5598831" y="1904629"/>
                <a:ext cx="288014" cy="234654"/>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1200" dirty="0">
                  <a:latin typeface="+mn-ea"/>
                </a:endParaRPr>
              </a:p>
            </p:txBody>
          </p:sp>
          <p:pic>
            <p:nvPicPr>
              <p:cNvPr id="61" name="Picture 33" descr="C:\Users\sakuu\Documents\Ballmer WPC\AI\Home.png"/>
              <p:cNvPicPr>
                <a:picLocks noChangeAspect="1" noChangeArrowheads="1"/>
              </p:cNvPicPr>
              <p:nvPr/>
            </p:nvPicPr>
            <p:blipFill>
              <a:blip r:embed="rId16" cstate="print">
                <a:biLevel thresh="25000"/>
                <a:extLst>
                  <a:ext uri="{28A0092B-C50C-407E-A947-70E740481C1C}">
                    <a14:useLocalDpi xmlns:a14="http://schemas.microsoft.com/office/drawing/2010/main"/>
                  </a:ext>
                </a:extLst>
              </a:blip>
              <a:stretch>
                <a:fillRect/>
              </a:stretch>
            </p:blipFill>
            <p:spPr bwMode="black">
              <a:xfrm>
                <a:off x="5136270" y="1920638"/>
                <a:ext cx="337402" cy="288872"/>
              </a:xfrm>
              <a:prstGeom prst="rect">
                <a:avLst/>
              </a:prstGeom>
              <a:noFill/>
              <a:ln>
                <a:noFill/>
              </a:ln>
              <a:extLst/>
            </p:spPr>
          </p:pic>
          <p:sp>
            <p:nvSpPr>
              <p:cNvPr id="62" name="Freeform 61"/>
              <p:cNvSpPr>
                <a:spLocks noEditPoints="1"/>
              </p:cNvSpPr>
              <p:nvPr/>
            </p:nvSpPr>
            <p:spPr bwMode="black">
              <a:xfrm>
                <a:off x="5272910" y="1402674"/>
                <a:ext cx="389502" cy="48802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a:lnSpc>
                    <a:spcPts val="1840"/>
                  </a:lnSpc>
                </a:pPr>
                <a:endParaRPr lang="en-US" sz="1200" dirty="0">
                  <a:latin typeface="+mn-ea"/>
                </a:endParaRPr>
              </a:p>
            </p:txBody>
          </p:sp>
        </p:grpSp>
      </p:grpSp>
      <p:grpSp>
        <p:nvGrpSpPr>
          <p:cNvPr id="16" name="Group 15"/>
          <p:cNvGrpSpPr/>
          <p:nvPr/>
        </p:nvGrpSpPr>
        <p:grpSpPr>
          <a:xfrm>
            <a:off x="4193504" y="1410607"/>
            <a:ext cx="1899172" cy="1679024"/>
            <a:chOff x="6180137" y="1295400"/>
            <a:chExt cx="2651760" cy="2423160"/>
          </a:xfrm>
        </p:grpSpPr>
        <p:sp>
          <p:nvSpPr>
            <p:cNvPr id="5" name="Rectangle 4"/>
            <p:cNvSpPr/>
            <p:nvPr>
              <p:custDataLst>
                <p:tags r:id="rId8"/>
              </p:custDataLst>
            </p:nvPr>
          </p:nvSpPr>
          <p:spPr bwMode="auto">
            <a:xfrm>
              <a:off x="6180137" y="1295400"/>
              <a:ext cx="2651760" cy="242316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Global</a:t>
              </a:r>
            </a:p>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Resource</a:t>
              </a:r>
            </a:p>
          </p:txBody>
        </p:sp>
        <p:sp>
          <p:nvSpPr>
            <p:cNvPr id="45" name="Rectangle 44"/>
            <p:cNvSpPr/>
            <p:nvPr/>
          </p:nvSpPr>
          <p:spPr>
            <a:xfrm>
              <a:off x="6180137" y="3286363"/>
              <a:ext cx="2651760" cy="420946"/>
            </a:xfrm>
            <a:prstGeom prst="rect">
              <a:avLst/>
            </a:prstGeom>
          </p:spPr>
          <p:txBody>
            <a:bodyPr wrap="square" tIns="91440" bIns="91440" anchor="b">
              <a:spAutoFit/>
            </a:bodyPr>
            <a:lstStyle/>
            <a:p>
              <a:pPr defTabSz="914145" fontAlgn="base">
                <a:spcBef>
                  <a:spcPts val="1200"/>
                </a:spcBef>
                <a:spcAft>
                  <a:spcPct val="0"/>
                </a:spcAft>
              </a:pPr>
              <a:r>
                <a:rPr lang="ko-KR" altLang="en-US" sz="1200" dirty="0">
                  <a:gradFill>
                    <a:gsLst>
                      <a:gs pos="0">
                        <a:srgbClr val="FFFFFF"/>
                      </a:gs>
                      <a:gs pos="100000">
                        <a:srgbClr val="FFFFFF"/>
                      </a:gs>
                    </a:gsLst>
                    <a:lin ang="5400000" scaled="0"/>
                  </a:gradFill>
                  <a:latin typeface="+mn-ea"/>
                  <a:cs typeface="Segoe UI" pitchFamily="34" charset="0"/>
                </a:rPr>
                <a:t>글로벌 프로젝트 관리</a:t>
              </a:r>
              <a:endParaRPr lang="en-US" sz="1200" dirty="0">
                <a:gradFill>
                  <a:gsLst>
                    <a:gs pos="0">
                      <a:srgbClr val="FFFFFF"/>
                    </a:gs>
                    <a:gs pos="100000">
                      <a:srgbClr val="FFFFFF"/>
                    </a:gs>
                  </a:gsLst>
                  <a:lin ang="5400000" scaled="0"/>
                </a:gradFill>
                <a:latin typeface="+mn-ea"/>
                <a:cs typeface="Segoe UI" pitchFamily="34" charset="0"/>
              </a:endParaRPr>
            </a:p>
          </p:txBody>
        </p:sp>
        <p:pic>
          <p:nvPicPr>
            <p:cNvPr id="63" name="Picture 2" descr="C:\Users\sanrav\AppData\Local\MetroStyleAddIn\Icons\Global.wmf"/>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071121" y="1402674"/>
              <a:ext cx="684984" cy="6849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2704762" y="3972656"/>
            <a:ext cx="1890711" cy="1676095"/>
            <a:chOff x="3355974" y="3891915"/>
            <a:chExt cx="2651761" cy="2423160"/>
          </a:xfrm>
        </p:grpSpPr>
        <p:sp>
          <p:nvSpPr>
            <p:cNvPr id="8" name="Rectangle 7"/>
            <p:cNvSpPr/>
            <p:nvPr>
              <p:custDataLst>
                <p:tags r:id="rId7"/>
              </p:custDataLst>
            </p:nvPr>
          </p:nvSpPr>
          <p:spPr bwMode="auto">
            <a:xfrm>
              <a:off x="3355975" y="3891915"/>
              <a:ext cx="2651760" cy="242316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Collaboration</a:t>
              </a:r>
            </a:p>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Communication</a:t>
              </a:r>
            </a:p>
          </p:txBody>
        </p:sp>
        <p:sp>
          <p:nvSpPr>
            <p:cNvPr id="46" name="Rectangle 45"/>
            <p:cNvSpPr/>
            <p:nvPr/>
          </p:nvSpPr>
          <p:spPr>
            <a:xfrm>
              <a:off x="3355974" y="5683657"/>
              <a:ext cx="2651760" cy="631418"/>
            </a:xfrm>
            <a:prstGeom prst="rect">
              <a:avLst/>
            </a:prstGeom>
          </p:spPr>
          <p:txBody>
            <a:bodyPr wrap="square" tIns="91440" bIns="91440" anchor="b">
              <a:spAutoFit/>
            </a:bodyPr>
            <a:lstStyle/>
            <a:p>
              <a:pPr defTabSz="914145" fontAlgn="base">
                <a:spcBef>
                  <a:spcPts val="1200"/>
                </a:spcBef>
                <a:spcAft>
                  <a:spcPct val="0"/>
                </a:spcAft>
              </a:pPr>
              <a:r>
                <a:rPr lang="ko-KR" altLang="en-US" sz="1200" dirty="0">
                  <a:gradFill>
                    <a:gsLst>
                      <a:gs pos="0">
                        <a:srgbClr val="FFFFFF"/>
                      </a:gs>
                      <a:gs pos="100000">
                        <a:srgbClr val="FFFFFF"/>
                      </a:gs>
                    </a:gsLst>
                    <a:lin ang="5400000" scaled="0"/>
                  </a:gradFill>
                  <a:latin typeface="+mn-ea"/>
                  <a:cs typeface="Segoe UI" pitchFamily="34" charset="0"/>
                </a:rPr>
                <a:t>프로젝트 협업과</a:t>
              </a:r>
              <a:r>
                <a:rPr lang="en-US" altLang="ko-KR" sz="1200" dirty="0">
                  <a:gradFill>
                    <a:gsLst>
                      <a:gs pos="0">
                        <a:srgbClr val="FFFFFF"/>
                      </a:gs>
                      <a:gs pos="100000">
                        <a:srgbClr val="FFFFFF"/>
                      </a:gs>
                    </a:gsLst>
                    <a:lin ang="5400000" scaled="0"/>
                  </a:gradFill>
                  <a:latin typeface="+mn-ea"/>
                  <a:cs typeface="Segoe UI" pitchFamily="34" charset="0"/>
                </a:rPr>
                <a:t> </a:t>
              </a:r>
              <a:r>
                <a:rPr lang="ko-KR" altLang="en-US" sz="1200" dirty="0">
                  <a:gradFill>
                    <a:gsLst>
                      <a:gs pos="0">
                        <a:srgbClr val="FFFFFF"/>
                      </a:gs>
                      <a:gs pos="100000">
                        <a:srgbClr val="FFFFFF"/>
                      </a:gs>
                    </a:gsLst>
                    <a:lin ang="5400000" scaled="0"/>
                  </a:gradFill>
                  <a:latin typeface="+mn-ea"/>
                  <a:cs typeface="Segoe UI" pitchFamily="34" charset="0"/>
                </a:rPr>
                <a:t>의사소통의 중요성</a:t>
              </a:r>
              <a:endParaRPr lang="en-US" altLang="ko-KR" sz="1200" dirty="0">
                <a:gradFill>
                  <a:gsLst>
                    <a:gs pos="0">
                      <a:srgbClr val="FFFFFF"/>
                    </a:gs>
                    <a:gs pos="100000">
                      <a:srgbClr val="FFFFFF"/>
                    </a:gs>
                  </a:gsLst>
                  <a:lin ang="5400000" scaled="0"/>
                </a:gradFill>
                <a:latin typeface="+mn-ea"/>
                <a:cs typeface="Segoe UI" pitchFamily="34" charset="0"/>
              </a:endParaRPr>
            </a:p>
          </p:txBody>
        </p:sp>
        <p:pic>
          <p:nvPicPr>
            <p:cNvPr id="64" name="Picture 4" descr="C:\Users\sanrav\AppData\Local\MetroStyleAddIn\Icons\Management.wmf"/>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304971" y="4016375"/>
              <a:ext cx="622300" cy="6302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4669363" y="3972657"/>
            <a:ext cx="1890711" cy="1676095"/>
            <a:chOff x="6180137" y="3891915"/>
            <a:chExt cx="2651760" cy="2423160"/>
          </a:xfrm>
        </p:grpSpPr>
        <p:sp>
          <p:nvSpPr>
            <p:cNvPr id="9" name="Rectangle 8"/>
            <p:cNvSpPr/>
            <p:nvPr>
              <p:custDataLst>
                <p:tags r:id="rId6"/>
              </p:custDataLst>
            </p:nvPr>
          </p:nvSpPr>
          <p:spPr bwMode="auto">
            <a:xfrm>
              <a:off x="6180137" y="3891915"/>
              <a:ext cx="2651760" cy="242316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Sustainable</a:t>
              </a:r>
            </a:p>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Innovation</a:t>
              </a:r>
            </a:p>
          </p:txBody>
        </p:sp>
        <p:sp>
          <p:nvSpPr>
            <p:cNvPr id="48" name="Rectangle 47"/>
            <p:cNvSpPr/>
            <p:nvPr/>
          </p:nvSpPr>
          <p:spPr>
            <a:xfrm>
              <a:off x="6180137" y="5683657"/>
              <a:ext cx="2651760" cy="631418"/>
            </a:xfrm>
            <a:prstGeom prst="rect">
              <a:avLst/>
            </a:prstGeom>
          </p:spPr>
          <p:txBody>
            <a:bodyPr wrap="square" tIns="91440" bIns="91440" anchor="b">
              <a:spAutoFit/>
            </a:bodyPr>
            <a:lstStyle/>
            <a:p>
              <a:pPr defTabSz="914145" fontAlgn="base">
                <a:spcBef>
                  <a:spcPts val="1200"/>
                </a:spcBef>
                <a:spcAft>
                  <a:spcPct val="0"/>
                </a:spcAft>
              </a:pPr>
              <a:r>
                <a:rPr lang="ko-KR" altLang="en-US" sz="1200" dirty="0">
                  <a:gradFill>
                    <a:gsLst>
                      <a:gs pos="0">
                        <a:srgbClr val="FFFFFF"/>
                      </a:gs>
                      <a:gs pos="100000">
                        <a:srgbClr val="FFFFFF"/>
                      </a:gs>
                    </a:gsLst>
                    <a:lin ang="5400000" scaled="0"/>
                  </a:gradFill>
                  <a:latin typeface="+mn-ea"/>
                  <a:cs typeface="Segoe UI" pitchFamily="34" charset="0"/>
                </a:rPr>
                <a:t>지속적 혁신 및</a:t>
              </a:r>
              <a:r>
                <a:rPr lang="en-US" altLang="ko-KR" sz="1200" dirty="0">
                  <a:gradFill>
                    <a:gsLst>
                      <a:gs pos="0">
                        <a:srgbClr val="FFFFFF"/>
                      </a:gs>
                      <a:gs pos="100000">
                        <a:srgbClr val="FFFFFF"/>
                      </a:gs>
                    </a:gsLst>
                    <a:lin ang="5400000" scaled="0"/>
                  </a:gradFill>
                  <a:latin typeface="+mn-ea"/>
                  <a:cs typeface="Segoe UI" pitchFamily="34" charset="0"/>
                </a:rPr>
                <a:t> </a:t>
              </a:r>
              <a:r>
                <a:rPr lang="ko-KR" altLang="en-US" sz="1200" dirty="0">
                  <a:gradFill>
                    <a:gsLst>
                      <a:gs pos="0">
                        <a:srgbClr val="FFFFFF"/>
                      </a:gs>
                      <a:gs pos="100000">
                        <a:srgbClr val="FFFFFF"/>
                      </a:gs>
                    </a:gsLst>
                    <a:lin ang="5400000" scaled="0"/>
                  </a:gradFill>
                  <a:latin typeface="+mn-ea"/>
                  <a:cs typeface="Segoe UI" pitchFamily="34" charset="0"/>
                </a:rPr>
                <a:t>프로젝트 관리 중요성 증대</a:t>
              </a:r>
              <a:endParaRPr lang="en-US" sz="1200" dirty="0">
                <a:gradFill>
                  <a:gsLst>
                    <a:gs pos="0">
                      <a:srgbClr val="FFFFFF"/>
                    </a:gs>
                    <a:gs pos="100000">
                      <a:srgbClr val="FFFFFF"/>
                    </a:gs>
                  </a:gsLst>
                  <a:lin ang="5400000" scaled="0"/>
                </a:gradFill>
                <a:latin typeface="+mn-ea"/>
                <a:cs typeface="Segoe UI" pitchFamily="34" charset="0"/>
              </a:endParaRPr>
            </a:p>
          </p:txBody>
        </p:sp>
        <p:pic>
          <p:nvPicPr>
            <p:cNvPr id="67" name="Picture 2" descr="C:\Users\sanrav\AppData\Local\MetroStyleAddIn\Icons\Innovation.wmf"/>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8401243" y="3978275"/>
              <a:ext cx="354861" cy="8477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6599070" y="3972657"/>
            <a:ext cx="1935330" cy="1676095"/>
            <a:chOff x="11810530" y="3864966"/>
            <a:chExt cx="2806228" cy="2374601"/>
          </a:xfrm>
        </p:grpSpPr>
        <p:sp>
          <p:nvSpPr>
            <p:cNvPr id="10" name="Rectangle 9"/>
            <p:cNvSpPr/>
            <p:nvPr>
              <p:custDataLst>
                <p:tags r:id="rId5"/>
              </p:custDataLst>
            </p:nvPr>
          </p:nvSpPr>
          <p:spPr bwMode="auto">
            <a:xfrm>
              <a:off x="11875227" y="3864966"/>
              <a:ext cx="2741531" cy="23746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Resource</a:t>
              </a:r>
            </a:p>
            <a:p>
              <a:pPr defTabSz="914145" fontAlgn="base">
                <a:spcBef>
                  <a:spcPct val="0"/>
                </a:spcBef>
                <a:spcAft>
                  <a:spcPct val="0"/>
                </a:spcAft>
              </a:pPr>
              <a:r>
                <a:rPr lang="en-US" sz="1400" dirty="0">
                  <a:gradFill>
                    <a:gsLst>
                      <a:gs pos="0">
                        <a:srgbClr val="FFFFFF"/>
                      </a:gs>
                      <a:gs pos="100000">
                        <a:srgbClr val="FFFFFF"/>
                      </a:gs>
                    </a:gsLst>
                    <a:lin ang="5400000" scaled="0"/>
                  </a:gradFill>
                  <a:latin typeface="+mn-ea"/>
                  <a:cs typeface="Segoe UI" pitchFamily="34" charset="0"/>
                </a:rPr>
                <a:t>Optimization</a:t>
              </a:r>
            </a:p>
          </p:txBody>
        </p:sp>
        <p:sp>
          <p:nvSpPr>
            <p:cNvPr id="50" name="Rectangle 49"/>
            <p:cNvSpPr/>
            <p:nvPr/>
          </p:nvSpPr>
          <p:spPr>
            <a:xfrm>
              <a:off x="11810530" y="5716317"/>
              <a:ext cx="2651760" cy="523250"/>
            </a:xfrm>
            <a:prstGeom prst="rect">
              <a:avLst/>
            </a:prstGeom>
          </p:spPr>
          <p:txBody>
            <a:bodyPr wrap="square" tIns="91440" bIns="91440" anchor="b">
              <a:spAutoFit/>
            </a:bodyPr>
            <a:lstStyle/>
            <a:p>
              <a:pPr defTabSz="914145" fontAlgn="base">
                <a:spcBef>
                  <a:spcPts val="1200"/>
                </a:spcBef>
                <a:spcAft>
                  <a:spcPct val="0"/>
                </a:spcAft>
              </a:pPr>
              <a:r>
                <a:rPr lang="ko-KR" altLang="en-US" sz="1200" dirty="0">
                  <a:gradFill>
                    <a:gsLst>
                      <a:gs pos="0">
                        <a:srgbClr val="FFFFFF"/>
                      </a:gs>
                      <a:gs pos="100000">
                        <a:srgbClr val="FFFFFF"/>
                      </a:gs>
                    </a:gsLst>
                    <a:lin ang="5400000" scaled="0"/>
                  </a:gradFill>
                  <a:latin typeface="+mn-ea"/>
                  <a:cs typeface="Segoe UI" pitchFamily="34" charset="0"/>
                </a:rPr>
                <a:t>최적화된 리소스 관리</a:t>
              </a:r>
              <a:endParaRPr lang="en-US" sz="1200" dirty="0">
                <a:gradFill>
                  <a:gsLst>
                    <a:gs pos="0">
                      <a:srgbClr val="FFFFFF"/>
                    </a:gs>
                    <a:gs pos="100000">
                      <a:srgbClr val="FFFFFF"/>
                    </a:gs>
                  </a:gsLst>
                  <a:lin ang="5400000" scaled="0"/>
                </a:gradFill>
                <a:latin typeface="+mn-ea"/>
                <a:cs typeface="Segoe UI" pitchFamily="34" charset="0"/>
              </a:endParaRPr>
            </a:p>
          </p:txBody>
        </p:sp>
        <p:pic>
          <p:nvPicPr>
            <p:cNvPr id="68" name="Picture 3" descr="C:\Users\sanrav\AppData\Local\MetroStyleAddIn\Icons\Balance.wmf"/>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3819360" y="3927684"/>
              <a:ext cx="797398" cy="6762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제목 1"/>
          <p:cNvSpPr>
            <a:spLocks noGrp="1"/>
          </p:cNvSpPr>
          <p:nvPr>
            <p:ph type="title"/>
          </p:nvPr>
        </p:nvSpPr>
        <p:spPr/>
        <p:txBody>
          <a:bodyPr>
            <a:normAutofit fontScale="90000"/>
          </a:bodyPr>
          <a:lstStyle/>
          <a:p>
            <a:r>
              <a:rPr lang="ko-KR" altLang="en-US" dirty="0" smtClean="0"/>
              <a:t>기업 프로젝트 환경의 변화</a:t>
            </a:r>
            <a:endParaRPr lang="ko-KR" altLang="en-US" dirty="0"/>
          </a:p>
        </p:txBody>
      </p:sp>
    </p:spTree>
    <p:extLst>
      <p:ext uri="{BB962C8B-B14F-4D97-AF65-F5344CB8AC3E}">
        <p14:creationId xmlns:p14="http://schemas.microsoft.com/office/powerpoint/2010/main" val="1952415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500"/>
                            </p:stCondLst>
                            <p:childTnLst>
                              <p:par>
                                <p:cTn id="29" presetID="10" presetClass="entr" presetSubtype="0" fill="hold" grpId="0" nodeType="afterEffect">
                                  <p:stCondLst>
                                    <p:cond delay="20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obilePicture 02" descr="cid:image009.jpg@01CD7EDA.7B1F46B0"/>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6151874" y="3059430"/>
            <a:ext cx="1712039" cy="30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p:txBody>
          <a:bodyPr>
            <a:normAutofit fontScale="90000"/>
          </a:bodyPr>
          <a:lstStyle/>
          <a:p>
            <a:r>
              <a:rPr lang="en-US" altLang="ko-KR" dirty="0"/>
              <a:t>MS EPM </a:t>
            </a:r>
            <a:r>
              <a:rPr lang="ko-KR" altLang="en-US" dirty="0"/>
              <a:t>솔루션 주요기능</a:t>
            </a:r>
          </a:p>
        </p:txBody>
      </p:sp>
      <p:sp>
        <p:nvSpPr>
          <p:cNvPr id="3" name="제목 1"/>
          <p:cNvSpPr txBox="1">
            <a:spLocks/>
          </p:cNvSpPr>
          <p:nvPr>
            <p:custDataLst>
              <p:tags r:id="rId1"/>
            </p:custDataLst>
          </p:nvPr>
        </p:nvSpPr>
        <p:spPr>
          <a:xfrm>
            <a:off x="457200" y="908720"/>
            <a:ext cx="8686800" cy="439718"/>
          </a:xfrm>
          <a:prstGeom prst="rect">
            <a:avLst/>
          </a:prstGeom>
        </p:spPr>
        <p:txBody>
          <a:bodyPr vert="horz" lIns="91440" tIns="45720" rIns="91440" bIns="45720" rtlCol="0" anchor="ctr">
            <a:noAutofit/>
          </a:bodyPr>
          <a:lstStyle>
            <a:lvl1pPr algn="l" defTabSz="1218955" rtl="0" eaLnBrk="1" latinLnBrk="1" hangingPunct="1">
              <a:spcBef>
                <a:spcPct val="0"/>
              </a:spcBef>
              <a:buNone/>
              <a:defRPr sz="3999" b="1" kern="1200">
                <a:solidFill>
                  <a:srgbClr val="007233"/>
                </a:solidFill>
                <a:latin typeface="+mj-lt"/>
                <a:ea typeface="+mj-ea"/>
                <a:cs typeface="+mj-cs"/>
              </a:defRPr>
            </a:lvl1pPr>
          </a:lstStyle>
          <a:p>
            <a:r>
              <a:rPr lang="en-US" altLang="ko-KR" sz="1800" dirty="0" smtClean="0"/>
              <a:t>Any device, any platform</a:t>
            </a:r>
            <a:endParaRPr lang="ko-KR" altLang="en-US" sz="1800" dirty="0"/>
          </a:p>
        </p:txBody>
      </p:sp>
      <p:sp>
        <p:nvSpPr>
          <p:cNvPr id="4" name="내용 개체 틀 9"/>
          <p:cNvSpPr txBox="1">
            <a:spLocks/>
          </p:cNvSpPr>
          <p:nvPr>
            <p:custDataLst>
              <p:tags r:id="rId2"/>
            </p:custDataLst>
          </p:nvPr>
        </p:nvSpPr>
        <p:spPr>
          <a:xfrm>
            <a:off x="346479" y="1372899"/>
            <a:ext cx="8606141" cy="1061070"/>
          </a:xfrm>
          <a:prstGeom prst="rect">
            <a:avLst/>
          </a:prstGeom>
        </p:spPr>
        <p:txBody>
          <a:bodyPr/>
          <a:lstStyle>
            <a:lvl1pPr marL="457110" indent="-457110"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1pPr>
            <a:lvl2pPr marL="990400" indent="-380923"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2pPr>
            <a:lvl3pPr marL="152369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3pPr>
            <a:lvl4pPr marL="2133175"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4pPr>
            <a:lvl5pPr marL="2742651" indent="-304738" algn="l" defTabSz="1218955" rtl="0" eaLnBrk="1" latinLnBrk="1" hangingPunct="1">
              <a:spcBef>
                <a:spcPct val="20000"/>
              </a:spcBef>
              <a:buFont typeface="Arial" pitchFamily="34" charset="0"/>
              <a:buChar char="»"/>
              <a:defRPr sz="2666" kern="1200">
                <a:solidFill>
                  <a:srgbClr val="007233"/>
                </a:solidFill>
                <a:latin typeface="+mn-lt"/>
                <a:ea typeface="+mn-ea"/>
                <a:cs typeface="+mn-cs"/>
              </a:defRPr>
            </a:lvl5pPr>
            <a:lvl6pPr marL="3352130"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6pPr>
            <a:lvl7pPr marL="3961607"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7pPr>
            <a:lvl8pPr marL="4571085"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8pPr>
            <a:lvl9pPr marL="5180563" indent="-304738" algn="l" defTabSz="1218955" rtl="0" eaLnBrk="1" latinLnBrk="1" hangingPunct="1">
              <a:spcBef>
                <a:spcPct val="20000"/>
              </a:spcBef>
              <a:buFont typeface="Arial" pitchFamily="34" charset="0"/>
              <a:buChar char="•"/>
              <a:defRPr sz="2666" kern="1200">
                <a:solidFill>
                  <a:schemeClr val="tx1"/>
                </a:solidFill>
                <a:latin typeface="+mn-lt"/>
                <a:ea typeface="+mn-ea"/>
                <a:cs typeface="+mn-cs"/>
              </a:defRPr>
            </a:lvl9pPr>
          </a:lstStyle>
          <a:p>
            <a:pPr>
              <a:spcBef>
                <a:spcPts val="0"/>
              </a:spcBef>
              <a:defRPr/>
            </a:pPr>
            <a:r>
              <a:rPr lang="en-US" altLang="ko-KR" sz="1400" dirty="0" smtClean="0"/>
              <a:t>Microsoft Project</a:t>
            </a:r>
            <a:r>
              <a:rPr lang="ko-KR" altLang="en-US" sz="1400" dirty="0" smtClean="0"/>
              <a:t>는 각종 </a:t>
            </a:r>
            <a:r>
              <a:rPr lang="ko-KR" altLang="en-US" sz="1400" dirty="0" err="1" smtClean="0"/>
              <a:t>모바일</a:t>
            </a:r>
            <a:r>
              <a:rPr lang="ko-KR" altLang="en-US" sz="1400" dirty="0" smtClean="0"/>
              <a:t> 기기의 다양한 </a:t>
            </a:r>
            <a:r>
              <a:rPr lang="en-US" altLang="ko-KR" sz="1400" dirty="0" smtClean="0"/>
              <a:t>Browser</a:t>
            </a:r>
            <a:r>
              <a:rPr lang="ko-KR" altLang="en-US" sz="1400" dirty="0" smtClean="0"/>
              <a:t>를 지원합니다</a:t>
            </a:r>
            <a:r>
              <a:rPr lang="en-US" altLang="ko-KR" sz="1400" dirty="0" smtClean="0"/>
              <a:t>. </a:t>
            </a:r>
          </a:p>
          <a:p>
            <a:pPr>
              <a:spcBef>
                <a:spcPts val="0"/>
              </a:spcBef>
              <a:defRPr/>
            </a:pPr>
            <a:r>
              <a:rPr lang="ko-KR" altLang="en-US" sz="1400" kern="0" dirty="0" smtClean="0"/>
              <a:t>지원 </a:t>
            </a:r>
            <a:r>
              <a:rPr lang="en-US" altLang="ko-KR" sz="1400" kern="0" dirty="0" smtClean="0"/>
              <a:t>Browser</a:t>
            </a:r>
          </a:p>
          <a:p>
            <a:pPr lvl="1">
              <a:spcBef>
                <a:spcPts val="0"/>
              </a:spcBef>
              <a:defRPr/>
            </a:pPr>
            <a:r>
              <a:rPr lang="en-US" altLang="ko-KR" sz="1400" kern="0" dirty="0" smtClean="0"/>
              <a:t>IE 8.0</a:t>
            </a:r>
            <a:r>
              <a:rPr lang="ko-KR" altLang="en-US" sz="1400" kern="0" dirty="0" smtClean="0"/>
              <a:t>이상</a:t>
            </a:r>
            <a:endParaRPr lang="en-US" altLang="ko-KR" sz="1400" kern="0" dirty="0" smtClean="0"/>
          </a:p>
          <a:p>
            <a:pPr lvl="1">
              <a:spcBef>
                <a:spcPts val="0"/>
              </a:spcBef>
              <a:defRPr/>
            </a:pPr>
            <a:r>
              <a:rPr lang="en-US" altLang="ko-KR" sz="1400" kern="0" dirty="0" smtClean="0"/>
              <a:t>Google Chrome </a:t>
            </a:r>
            <a:r>
              <a:rPr lang="ko-KR" altLang="en-US" sz="1400" kern="0" dirty="0" err="1" smtClean="0"/>
              <a:t>최신버젼</a:t>
            </a:r>
            <a:r>
              <a:rPr lang="en-US" altLang="ko-KR" sz="1400" kern="0" dirty="0" smtClean="0"/>
              <a:t>, Mozilla Firefox </a:t>
            </a:r>
            <a:r>
              <a:rPr lang="ko-KR" altLang="en-US" sz="1400" kern="0" dirty="0" err="1" smtClean="0"/>
              <a:t>최신버젼</a:t>
            </a:r>
            <a:r>
              <a:rPr lang="en-US" altLang="ko-KR" sz="1400" kern="0" dirty="0" smtClean="0"/>
              <a:t>, Apple safari </a:t>
            </a:r>
            <a:r>
              <a:rPr lang="ko-KR" altLang="en-US" sz="1400" kern="0" dirty="0" err="1" smtClean="0"/>
              <a:t>최신버젼</a:t>
            </a:r>
            <a:r>
              <a:rPr lang="en-US" altLang="ko-KR" sz="1400" kern="0" dirty="0" smtClean="0"/>
              <a:t>.</a:t>
            </a:r>
            <a:endParaRPr lang="en-US" altLang="ko-KR" sz="1400" kern="0" dirty="0"/>
          </a:p>
        </p:txBody>
      </p:sp>
      <p:pic>
        <p:nvPicPr>
          <p:cNvPr id="5"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845600" y="2514600"/>
            <a:ext cx="3053671" cy="38925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0"/>
          <p:cNvSpPr/>
          <p:nvPr/>
        </p:nvSpPr>
        <p:spPr>
          <a:xfrm>
            <a:off x="3418362" y="5054431"/>
            <a:ext cx="2764475" cy="1323439"/>
          </a:xfrm>
          <a:prstGeom prst="rect">
            <a:avLst/>
          </a:prstGeom>
          <a:solidFill>
            <a:srgbClr val="009E49"/>
          </a:solidFill>
          <a:ln>
            <a:solidFill>
              <a:schemeClr val="bg1"/>
            </a:solidFill>
          </a:ln>
          <a:effectLst>
            <a:outerShdw blurRad="63500" sx="102000" sy="102000" algn="ctr" rotWithShape="0">
              <a:prstClr val="black">
                <a:alpha val="40000"/>
              </a:prstClr>
            </a:outerShdw>
          </a:effectLst>
        </p:spPr>
        <p:txBody>
          <a:bodyPr wrap="square">
            <a:spAutoFit/>
          </a:bodyPr>
          <a:lstStyle/>
          <a:p>
            <a:pPr defTabSz="765655">
              <a:spcBef>
                <a:spcPts val="600"/>
              </a:spcBef>
            </a:pPr>
            <a:r>
              <a:rPr lang="en-US" sz="2000" spc="-71" dirty="0">
                <a:solidFill>
                  <a:schemeClr val="bg1"/>
                </a:solidFill>
              </a:rPr>
              <a:t>Take action from Windows Phone, iPhone and Android devices. </a:t>
            </a:r>
          </a:p>
        </p:txBody>
      </p:sp>
      <p:sp>
        <p:nvSpPr>
          <p:cNvPr id="8" name="AutoShape 5"/>
          <p:cNvSpPr>
            <a:spLocks noChangeArrowheads="1"/>
          </p:cNvSpPr>
          <p:nvPr/>
        </p:nvSpPr>
        <p:spPr bwMode="auto">
          <a:xfrm>
            <a:off x="107950" y="230028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1647629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Microsoft EPM</a:t>
            </a:r>
            <a:r>
              <a:rPr lang="ko-KR" altLang="en-US" dirty="0" smtClean="0"/>
              <a:t>의 강점</a:t>
            </a:r>
            <a:endParaRPr lang="ko-KR" altLang="en-US" dirty="0"/>
          </a:p>
        </p:txBody>
      </p:sp>
      <p:sp>
        <p:nvSpPr>
          <p:cNvPr id="3" name="Rectangle 5"/>
          <p:cNvSpPr>
            <a:spLocks noChangeArrowheads="1"/>
          </p:cNvSpPr>
          <p:nvPr/>
        </p:nvSpPr>
        <p:spPr bwMode="auto">
          <a:xfrm>
            <a:off x="468313" y="2492375"/>
            <a:ext cx="3643312" cy="339725"/>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latin typeface="맑은 고딕" panose="020B0503020000020004" pitchFamily="50" charset="-127"/>
              <a:ea typeface="맑은 고딕" panose="020B0503020000020004" pitchFamily="50" charset="-127"/>
            </a:endParaRPr>
          </a:p>
        </p:txBody>
      </p:sp>
      <p:sp>
        <p:nvSpPr>
          <p:cNvPr id="4" name="Rectangle 6"/>
          <p:cNvSpPr>
            <a:spLocks noChangeArrowheads="1"/>
          </p:cNvSpPr>
          <p:nvPr/>
        </p:nvSpPr>
        <p:spPr bwMode="auto">
          <a:xfrm>
            <a:off x="468313" y="2819400"/>
            <a:ext cx="3627437" cy="3429000"/>
          </a:xfrm>
          <a:prstGeom prst="rect">
            <a:avLst/>
          </a:prstGeom>
          <a:solidFill>
            <a:srgbClr val="FFFFFF"/>
          </a:solidFill>
          <a:ln w="9525">
            <a:solidFill>
              <a:srgbClr val="000000"/>
            </a:solidFill>
            <a:miter lim="800000"/>
            <a:headEnd/>
            <a:tailEnd/>
          </a:ln>
        </p:spPr>
        <p:txBody>
          <a:bodyPr wrap="none"/>
          <a:lstStyle/>
          <a:p>
            <a:pPr fontAlgn="auto" latinLnBrk="0">
              <a:lnSpc>
                <a:spcPct val="130000"/>
              </a:lnSpc>
              <a:spcBef>
                <a:spcPct val="20000"/>
              </a:spcBef>
              <a:spcAft>
                <a:spcPts val="0"/>
              </a:spcAft>
              <a:buFont typeface="Webdings" pitchFamily="18" charset="2"/>
              <a:buChar char="&lt;"/>
              <a:defRPr/>
            </a:pPr>
            <a:r>
              <a:rPr kumimoji="0" lang="en-US" altLang="ko-KR" sz="1400" kern="0" dirty="0">
                <a:solidFill>
                  <a:sysClr val="windowText" lastClr="000000"/>
                </a:solidFill>
                <a:latin typeface="맑은 고딕" pitchFamily="50" charset="-127"/>
                <a:ea typeface="맑은 고딕" pitchFamily="50" charset="-127"/>
              </a:rPr>
              <a:t> </a:t>
            </a:r>
            <a:r>
              <a:rPr kumimoji="0" lang="ko-KR" altLang="en-US" sz="1400" kern="0" dirty="0">
                <a:solidFill>
                  <a:sysClr val="windowText" lastClr="000000"/>
                </a:solidFill>
                <a:latin typeface="맑은 고딕" pitchFamily="50" charset="-127"/>
                <a:ea typeface="맑은 고딕" pitchFamily="50" charset="-127"/>
              </a:rPr>
              <a:t>통합 프로젝트 중심의 협업 플랫폼</a:t>
            </a:r>
            <a:endParaRPr kumimoji="0" lang="en-US" altLang="ko-KR" sz="1400" kern="0" dirty="0">
              <a:solidFill>
                <a:sysClr val="windowText" lastClr="000000"/>
              </a:solidFill>
              <a:latin typeface="맑은 고딕" pitchFamily="50" charset="-127"/>
              <a:ea typeface="맑은 고딕" pitchFamily="50" charset="-127"/>
            </a:endParaRPr>
          </a:p>
          <a:p>
            <a:pPr fontAlgn="auto" latinLnBrk="0">
              <a:lnSpc>
                <a:spcPct val="130000"/>
              </a:lnSpc>
              <a:spcBef>
                <a:spcPct val="20000"/>
              </a:spcBef>
              <a:spcAft>
                <a:spcPts val="0"/>
              </a:spcAft>
              <a:buFont typeface="Webdings" pitchFamily="18" charset="2"/>
              <a:buChar char="&lt;"/>
              <a:defRPr/>
            </a:pPr>
            <a:r>
              <a:rPr kumimoji="0" lang="en-US" altLang="ko-KR" sz="1400" kern="0" dirty="0">
                <a:solidFill>
                  <a:sysClr val="windowText" lastClr="000000"/>
                </a:solidFill>
                <a:latin typeface="맑은 고딕" pitchFamily="50" charset="-127"/>
                <a:ea typeface="맑은 고딕" pitchFamily="50" charset="-127"/>
              </a:rPr>
              <a:t> </a:t>
            </a:r>
            <a:r>
              <a:rPr kumimoji="0" lang="ko-KR" altLang="en-US" sz="1400" kern="0" dirty="0">
                <a:solidFill>
                  <a:sysClr val="windowText" lastClr="000000"/>
                </a:solidFill>
                <a:latin typeface="맑은 고딕" pitchFamily="50" charset="-127"/>
                <a:ea typeface="맑은 고딕" pitchFamily="50" charset="-127"/>
              </a:rPr>
              <a:t>제품 발전을 위한 끊임 없는 기술투자</a:t>
            </a:r>
          </a:p>
          <a:p>
            <a:pPr fontAlgn="auto" latinLnBrk="0">
              <a:lnSpc>
                <a:spcPct val="130000"/>
              </a:lnSpc>
              <a:spcBef>
                <a:spcPct val="20000"/>
              </a:spcBef>
              <a:spcAft>
                <a:spcPts val="0"/>
              </a:spcAft>
              <a:buFont typeface="Webdings" pitchFamily="18" charset="2"/>
              <a:buChar char="&lt;"/>
              <a:defRPr/>
            </a:pPr>
            <a:r>
              <a:rPr kumimoji="0" lang="ko-KR" altLang="en-US" sz="1400" kern="0" dirty="0">
                <a:solidFill>
                  <a:sysClr val="windowText" lastClr="000000"/>
                </a:solidFill>
                <a:latin typeface="맑은 고딕" pitchFamily="50" charset="-127"/>
                <a:ea typeface="맑은 고딕" pitchFamily="50" charset="-127"/>
              </a:rPr>
              <a:t> 모든 프로젝트 정보의 단일화된 전사적</a:t>
            </a:r>
            <a:br>
              <a:rPr kumimoji="0" lang="ko-KR" altLang="en-US" sz="1400" kern="0" dirty="0">
                <a:solidFill>
                  <a:sysClr val="windowText" lastClr="000000"/>
                </a:solidFill>
                <a:latin typeface="맑은 고딕" pitchFamily="50" charset="-127"/>
                <a:ea typeface="맑은 고딕" pitchFamily="50" charset="-127"/>
              </a:rPr>
            </a:br>
            <a:r>
              <a:rPr kumimoji="0" lang="ko-KR" altLang="en-US" sz="1400" kern="0" dirty="0">
                <a:solidFill>
                  <a:sysClr val="windowText" lastClr="000000"/>
                </a:solidFill>
                <a:latin typeface="맑은 고딕" pitchFamily="50" charset="-127"/>
                <a:ea typeface="맑은 고딕" pitchFamily="50" charset="-127"/>
              </a:rPr>
              <a:t>    어플리케이션</a:t>
            </a:r>
          </a:p>
          <a:p>
            <a:pPr fontAlgn="auto" latinLnBrk="0">
              <a:lnSpc>
                <a:spcPct val="130000"/>
              </a:lnSpc>
              <a:spcBef>
                <a:spcPct val="20000"/>
              </a:spcBef>
              <a:spcAft>
                <a:spcPts val="0"/>
              </a:spcAft>
              <a:buFont typeface="Webdings" pitchFamily="18" charset="2"/>
              <a:buChar char="&lt;"/>
              <a:defRPr/>
            </a:pPr>
            <a:r>
              <a:rPr kumimoji="0" lang="ko-KR" altLang="en-US" sz="1400" kern="0" dirty="0">
                <a:solidFill>
                  <a:sysClr val="windowText" lastClr="000000"/>
                </a:solidFill>
                <a:latin typeface="맑은 고딕" pitchFamily="50" charset="-127"/>
                <a:ea typeface="맑은 고딕" pitchFamily="50" charset="-127"/>
              </a:rPr>
              <a:t> 유연한 </a:t>
            </a:r>
            <a:r>
              <a:rPr kumimoji="0" lang="ko-KR" altLang="en-US" sz="1400" kern="0" dirty="0" err="1">
                <a:solidFill>
                  <a:sysClr val="windowText" lastClr="000000"/>
                </a:solidFill>
                <a:latin typeface="맑은 고딕" pitchFamily="50" charset="-127"/>
                <a:ea typeface="맑은 고딕" pitchFamily="50" charset="-127"/>
              </a:rPr>
              <a:t>아키텍쳐</a:t>
            </a:r>
            <a:r>
              <a:rPr kumimoji="0" lang="ko-KR" altLang="en-US" sz="1400" kern="0" dirty="0">
                <a:solidFill>
                  <a:sysClr val="windowText" lastClr="000000"/>
                </a:solidFill>
                <a:latin typeface="맑은 고딕" pitchFamily="50" charset="-127"/>
                <a:ea typeface="맑은 고딕" pitchFamily="50" charset="-127"/>
              </a:rPr>
              <a:t> 및 </a:t>
            </a:r>
            <a:r>
              <a:rPr kumimoji="0" lang="ko-KR" altLang="en-US" sz="1400" kern="0" dirty="0" err="1">
                <a:solidFill>
                  <a:sysClr val="windowText" lastClr="000000"/>
                </a:solidFill>
                <a:latin typeface="맑은 고딕" pitchFamily="50" charset="-127"/>
                <a:ea typeface="맑은 고딕" pitchFamily="50" charset="-127"/>
              </a:rPr>
              <a:t>확장성</a:t>
            </a:r>
            <a:r>
              <a:rPr kumimoji="0" lang="ko-KR" altLang="en-US" sz="1400" kern="0" dirty="0">
                <a:solidFill>
                  <a:sysClr val="windowText" lastClr="000000"/>
                </a:solidFill>
                <a:latin typeface="맑은 고딕" pitchFamily="50" charset="-127"/>
                <a:ea typeface="맑은 고딕" pitchFamily="50" charset="-127"/>
              </a:rPr>
              <a:t> </a:t>
            </a:r>
            <a:br>
              <a:rPr kumimoji="0" lang="ko-KR" altLang="en-US" sz="1400" kern="0" dirty="0">
                <a:solidFill>
                  <a:sysClr val="windowText" lastClr="000000"/>
                </a:solidFill>
                <a:latin typeface="맑은 고딕" pitchFamily="50" charset="-127"/>
                <a:ea typeface="맑은 고딕" pitchFamily="50" charset="-127"/>
              </a:rPr>
            </a:br>
            <a:r>
              <a:rPr kumimoji="0" lang="ko-KR" altLang="en-US" sz="1400" kern="0" dirty="0">
                <a:solidFill>
                  <a:sysClr val="windowText" lastClr="000000"/>
                </a:solidFill>
                <a:latin typeface="맑은 고딕" pitchFamily="50" charset="-127"/>
                <a:ea typeface="맑은 고딕" pitchFamily="50" charset="-127"/>
              </a:rPr>
              <a:t>    </a:t>
            </a:r>
            <a:r>
              <a:rPr kumimoji="0" lang="en-US" altLang="ko-KR" sz="1400" kern="0" dirty="0">
                <a:solidFill>
                  <a:sysClr val="windowText" lastClr="000000"/>
                </a:solidFill>
                <a:latin typeface="맑은 고딕" pitchFamily="50" charset="-127"/>
                <a:ea typeface="맑은 고딕" pitchFamily="50" charset="-127"/>
              </a:rPr>
              <a:t>- scales up &amp; scales out</a:t>
            </a:r>
          </a:p>
          <a:p>
            <a:pPr fontAlgn="auto" latinLnBrk="0">
              <a:lnSpc>
                <a:spcPct val="130000"/>
              </a:lnSpc>
              <a:spcBef>
                <a:spcPct val="20000"/>
              </a:spcBef>
              <a:spcAft>
                <a:spcPts val="0"/>
              </a:spcAft>
              <a:buFont typeface="Webdings" pitchFamily="18" charset="2"/>
              <a:buChar char="&lt;"/>
              <a:defRPr/>
            </a:pPr>
            <a:r>
              <a:rPr kumimoji="0" lang="ko-KR" altLang="en-US" sz="1400" kern="0" dirty="0">
                <a:solidFill>
                  <a:sysClr val="windowText" lastClr="000000"/>
                </a:solidFill>
                <a:latin typeface="맑은 고딕" pitchFamily="50" charset="-127"/>
                <a:ea typeface="맑은 고딕" pitchFamily="50" charset="-127"/>
              </a:rPr>
              <a:t> 프로젝트 </a:t>
            </a:r>
            <a:r>
              <a:rPr kumimoji="0" lang="en-US" altLang="ko-KR" sz="1400" kern="0" dirty="0">
                <a:solidFill>
                  <a:sysClr val="windowText" lastClr="000000"/>
                </a:solidFill>
                <a:latin typeface="맑은 고딕" pitchFamily="50" charset="-127"/>
                <a:ea typeface="맑은 고딕" pitchFamily="50" charset="-127"/>
              </a:rPr>
              <a:t>Process</a:t>
            </a:r>
            <a:r>
              <a:rPr kumimoji="0" lang="ko-KR" altLang="en-US" sz="1400" kern="0" dirty="0">
                <a:solidFill>
                  <a:sysClr val="windowText" lastClr="000000"/>
                </a:solidFill>
                <a:latin typeface="맑은 고딕" pitchFamily="50" charset="-127"/>
                <a:ea typeface="맑은 고딕" pitchFamily="50" charset="-127"/>
              </a:rPr>
              <a:t> 및 </a:t>
            </a:r>
            <a:r>
              <a:rPr kumimoji="0" lang="en-US" altLang="ko-KR" sz="1400" kern="0" dirty="0">
                <a:solidFill>
                  <a:sysClr val="windowText" lastClr="000000"/>
                </a:solidFill>
                <a:latin typeface="맑은 고딕" pitchFamily="50" charset="-127"/>
                <a:ea typeface="맑은 고딕" pitchFamily="50" charset="-127"/>
              </a:rPr>
              <a:t>WBS</a:t>
            </a:r>
            <a:r>
              <a:rPr kumimoji="0" lang="ko-KR" altLang="en-US" sz="1400" kern="0" dirty="0">
                <a:solidFill>
                  <a:sysClr val="windowText" lastClr="000000"/>
                </a:solidFill>
                <a:latin typeface="맑은 고딕" pitchFamily="50" charset="-127"/>
                <a:ea typeface="맑은 고딕" pitchFamily="50" charset="-127"/>
              </a:rPr>
              <a:t>의 표준화 구현</a:t>
            </a:r>
          </a:p>
          <a:p>
            <a:pPr fontAlgn="auto" latinLnBrk="0">
              <a:lnSpc>
                <a:spcPct val="130000"/>
              </a:lnSpc>
              <a:spcBef>
                <a:spcPct val="20000"/>
              </a:spcBef>
              <a:spcAft>
                <a:spcPts val="0"/>
              </a:spcAft>
              <a:buFont typeface="Webdings" pitchFamily="18" charset="2"/>
              <a:buChar char="&lt;"/>
              <a:defRPr/>
            </a:pPr>
            <a:r>
              <a:rPr kumimoji="0" lang="ko-KR" altLang="en-US" sz="1400" kern="0" dirty="0">
                <a:solidFill>
                  <a:sysClr val="windowText" lastClr="000000"/>
                </a:solidFill>
                <a:latin typeface="맑은 고딕" pitchFamily="50" charset="-127"/>
                <a:ea typeface="맑은 고딕" pitchFamily="50" charset="-127"/>
              </a:rPr>
              <a:t> </a:t>
            </a:r>
            <a:r>
              <a:rPr kumimoji="0" lang="en-US" altLang="ko-KR" sz="1400" kern="0" dirty="0">
                <a:solidFill>
                  <a:sysClr val="windowText" lastClr="000000"/>
                </a:solidFill>
                <a:latin typeface="맑은 고딕" pitchFamily="50" charset="-127"/>
                <a:ea typeface="맑은 고딕" pitchFamily="50" charset="-127"/>
              </a:rPr>
              <a:t>PM </a:t>
            </a:r>
            <a:r>
              <a:rPr kumimoji="0" lang="ko-KR" altLang="en-US" sz="1400" kern="0" dirty="0">
                <a:solidFill>
                  <a:sysClr val="windowText" lastClr="000000"/>
                </a:solidFill>
                <a:latin typeface="맑은 고딕" pitchFamily="50" charset="-127"/>
                <a:ea typeface="맑은 고딕" pitchFamily="50" charset="-127"/>
              </a:rPr>
              <a:t>분야에서의 리더로써의 이점 </a:t>
            </a:r>
          </a:p>
          <a:p>
            <a:pPr fontAlgn="auto" latinLnBrk="0">
              <a:lnSpc>
                <a:spcPct val="130000"/>
              </a:lnSpc>
              <a:spcBef>
                <a:spcPct val="20000"/>
              </a:spcBef>
              <a:spcAft>
                <a:spcPts val="0"/>
              </a:spcAft>
              <a:buFont typeface="Webdings" pitchFamily="18" charset="2"/>
              <a:buChar char="&lt;"/>
              <a:defRPr/>
            </a:pPr>
            <a:r>
              <a:rPr kumimoji="0" lang="ko-KR" altLang="en-US" sz="1400" kern="0" dirty="0">
                <a:solidFill>
                  <a:sysClr val="windowText" lastClr="000000"/>
                </a:solidFill>
                <a:latin typeface="맑은 고딕" pitchFamily="50" charset="-127"/>
                <a:ea typeface="맑은 고딕" pitchFamily="50" charset="-127"/>
              </a:rPr>
              <a:t> </a:t>
            </a:r>
            <a:r>
              <a:rPr kumimoji="0" lang="en-US" altLang="ko-KR" sz="1400" kern="0" dirty="0">
                <a:solidFill>
                  <a:sysClr val="windowText" lastClr="000000"/>
                </a:solidFill>
                <a:latin typeface="맑은 고딕" pitchFamily="50" charset="-127"/>
                <a:ea typeface="맑은 고딕" pitchFamily="50" charset="-127"/>
              </a:rPr>
              <a:t>PSI (Project Server Interface) </a:t>
            </a:r>
            <a:r>
              <a:rPr kumimoji="0" lang="ko-KR" altLang="en-US" sz="1400" kern="0" dirty="0">
                <a:solidFill>
                  <a:sysClr val="windowText" lastClr="000000"/>
                </a:solidFill>
                <a:latin typeface="맑은 고딕" pitchFamily="50" charset="-127"/>
                <a:ea typeface="맑은 고딕" pitchFamily="50" charset="-127"/>
              </a:rPr>
              <a:t>통한 손쉬운</a:t>
            </a:r>
            <a:endParaRPr kumimoji="0" lang="en-US" altLang="ko-KR" sz="1400" kern="0" dirty="0">
              <a:solidFill>
                <a:sysClr val="windowText" lastClr="000000"/>
              </a:solidFill>
              <a:latin typeface="맑은 고딕" pitchFamily="50" charset="-127"/>
              <a:ea typeface="맑은 고딕" pitchFamily="50" charset="-127"/>
            </a:endParaRPr>
          </a:p>
          <a:p>
            <a:pPr marL="182563" indent="87313" fontAlgn="auto" latinLnBrk="0">
              <a:lnSpc>
                <a:spcPct val="130000"/>
              </a:lnSpc>
              <a:spcBef>
                <a:spcPct val="20000"/>
              </a:spcBef>
              <a:spcAft>
                <a:spcPts val="0"/>
              </a:spcAft>
              <a:defRPr/>
            </a:pPr>
            <a:r>
              <a:rPr kumimoji="0" lang="en-US" altLang="ko-KR" sz="1400" kern="0" dirty="0">
                <a:solidFill>
                  <a:sysClr val="windowText" lastClr="000000"/>
                </a:solidFill>
                <a:latin typeface="맑은 고딕" pitchFamily="50" charset="-127"/>
                <a:ea typeface="맑은 고딕" pitchFamily="50" charset="-127"/>
              </a:rPr>
              <a:t>Legacy Integration</a:t>
            </a:r>
          </a:p>
          <a:p>
            <a:pPr marL="182563" indent="87313" fontAlgn="auto" latinLnBrk="0">
              <a:lnSpc>
                <a:spcPct val="130000"/>
              </a:lnSpc>
              <a:spcBef>
                <a:spcPct val="20000"/>
              </a:spcBef>
              <a:spcAft>
                <a:spcPts val="0"/>
              </a:spcAft>
              <a:defRPr/>
            </a:pPr>
            <a:endParaRPr kumimoji="0" lang="en-US" altLang="ko-KR" sz="1400" kern="0" dirty="0">
              <a:solidFill>
                <a:sysClr val="windowText" lastClr="000000"/>
              </a:solidFill>
              <a:latin typeface="맑은 고딕" pitchFamily="50" charset="-127"/>
              <a:ea typeface="맑은 고딕" pitchFamily="50" charset="-127"/>
            </a:endParaRPr>
          </a:p>
        </p:txBody>
      </p:sp>
      <p:sp>
        <p:nvSpPr>
          <p:cNvPr id="5" name="Text Box 7"/>
          <p:cNvSpPr txBox="1">
            <a:spLocks noChangeArrowheads="1"/>
          </p:cNvSpPr>
          <p:nvPr/>
        </p:nvSpPr>
        <p:spPr bwMode="auto">
          <a:xfrm>
            <a:off x="1443038" y="2509838"/>
            <a:ext cx="1144587" cy="307975"/>
          </a:xfrm>
          <a:prstGeom prst="rect">
            <a:avLst/>
          </a:prstGeom>
          <a:noFill/>
          <a:ln>
            <a:noFill/>
          </a:ln>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fontAlgn="auto" latinLnBrk="0" hangingPunct="1">
              <a:spcBef>
                <a:spcPct val="20000"/>
              </a:spcBef>
              <a:spcAft>
                <a:spcPts val="0"/>
              </a:spcAft>
              <a:buClr>
                <a:srgbClr val="FF0000"/>
              </a:buClr>
              <a:buFont typeface="Wingdings" pitchFamily="2" charset="2"/>
              <a:buNone/>
              <a:defRPr/>
            </a:pPr>
            <a:r>
              <a:rPr lang="ko-KR" altLang="en-US" sz="1400" b="1" kern="0" dirty="0" smtClean="0">
                <a:solidFill>
                  <a:srgbClr val="FFFFFF"/>
                </a:solidFill>
                <a:latin typeface="맑은 고딕" pitchFamily="50" charset="-127"/>
                <a:ea typeface="맑은 고딕" pitchFamily="50" charset="-127"/>
              </a:rPr>
              <a:t>기술적 강점</a:t>
            </a:r>
            <a:endParaRPr lang="ko-KR" altLang="en-US" sz="1400" b="1" kern="0" dirty="0">
              <a:solidFill>
                <a:srgbClr val="FFFFFF"/>
              </a:solidFill>
              <a:latin typeface="맑은 고딕" pitchFamily="50" charset="-127"/>
              <a:ea typeface="맑은 고딕" pitchFamily="50" charset="-127"/>
            </a:endParaRPr>
          </a:p>
        </p:txBody>
      </p:sp>
      <p:sp>
        <p:nvSpPr>
          <p:cNvPr id="6" name="Rectangle 8"/>
          <p:cNvSpPr>
            <a:spLocks noChangeArrowheads="1"/>
          </p:cNvSpPr>
          <p:nvPr/>
        </p:nvSpPr>
        <p:spPr bwMode="auto">
          <a:xfrm>
            <a:off x="4894263" y="2806700"/>
            <a:ext cx="3598862" cy="3441700"/>
          </a:xfrm>
          <a:prstGeom prst="rect">
            <a:avLst/>
          </a:prstGeom>
          <a:solidFill>
            <a:srgbClr val="FFFFFF"/>
          </a:solidFill>
          <a:ln w="9525">
            <a:solidFill>
              <a:srgbClr val="000000"/>
            </a:solidFill>
            <a:miter lim="800000"/>
            <a:headEnd/>
            <a:tailEnd/>
          </a:ln>
        </p:spPr>
        <p:txBody>
          <a:bodyPr wrap="none"/>
          <a:lstStyle/>
          <a:p>
            <a:pPr fontAlgn="auto" latinLnBrk="0">
              <a:lnSpc>
                <a:spcPct val="130000"/>
              </a:lnSpc>
              <a:spcBef>
                <a:spcPct val="20000"/>
              </a:spcBef>
              <a:spcAft>
                <a:spcPts val="0"/>
              </a:spcAft>
              <a:buFont typeface="Webdings" pitchFamily="18" charset="2"/>
              <a:buChar char="&lt;"/>
              <a:defRPr/>
            </a:pPr>
            <a:r>
              <a:rPr kumimoji="0" lang="en-US" altLang="ko-KR" sz="1400" kern="0" dirty="0">
                <a:solidFill>
                  <a:sysClr val="windowText" lastClr="000000"/>
                </a:solidFill>
                <a:latin typeface="맑은 고딕" pitchFamily="50" charset="-127"/>
                <a:ea typeface="맑은 고딕" pitchFamily="50" charset="-127"/>
              </a:rPr>
              <a:t> Microsoft </a:t>
            </a:r>
            <a:r>
              <a:rPr kumimoji="0" lang="ko-KR" altLang="en-US" sz="1400" kern="0" dirty="0">
                <a:solidFill>
                  <a:sysClr val="windowText" lastClr="000000"/>
                </a:solidFill>
                <a:latin typeface="맑은 고딕" pitchFamily="50" charset="-127"/>
                <a:ea typeface="맑은 고딕" pitchFamily="50" charset="-127"/>
              </a:rPr>
              <a:t>오피스 </a:t>
            </a:r>
            <a:r>
              <a:rPr kumimoji="0" lang="ko-KR" altLang="en-US" sz="1400" kern="0" dirty="0" err="1">
                <a:solidFill>
                  <a:sysClr val="windowText" lastClr="000000"/>
                </a:solidFill>
                <a:latin typeface="맑은 고딕" pitchFamily="50" charset="-127"/>
                <a:ea typeface="맑은 고딕" pitchFamily="50" charset="-127"/>
              </a:rPr>
              <a:t>제품군과의</a:t>
            </a:r>
            <a:r>
              <a:rPr kumimoji="0" lang="ko-KR" altLang="en-US" sz="1400" kern="0" dirty="0">
                <a:solidFill>
                  <a:sysClr val="windowText" lastClr="000000"/>
                </a:solidFill>
                <a:latin typeface="맑은 고딕" pitchFamily="50" charset="-127"/>
                <a:ea typeface="맑은 고딕" pitchFamily="50" charset="-127"/>
              </a:rPr>
              <a:t> 최적의 </a:t>
            </a:r>
            <a:br>
              <a:rPr kumimoji="0" lang="ko-KR" altLang="en-US" sz="1400" kern="0" dirty="0">
                <a:solidFill>
                  <a:sysClr val="windowText" lastClr="000000"/>
                </a:solidFill>
                <a:latin typeface="맑은 고딕" pitchFamily="50" charset="-127"/>
                <a:ea typeface="맑은 고딕" pitchFamily="50" charset="-127"/>
              </a:rPr>
            </a:br>
            <a:r>
              <a:rPr kumimoji="0" lang="ko-KR" altLang="en-US" sz="1400" kern="0" dirty="0">
                <a:solidFill>
                  <a:sysClr val="windowText" lastClr="000000"/>
                </a:solidFill>
                <a:latin typeface="맑은 고딕" pitchFamily="50" charset="-127"/>
                <a:ea typeface="맑은 고딕" pitchFamily="50" charset="-127"/>
              </a:rPr>
              <a:t>   통합성 제공</a:t>
            </a:r>
          </a:p>
          <a:p>
            <a:pPr fontAlgn="auto" latinLnBrk="0">
              <a:lnSpc>
                <a:spcPct val="130000"/>
              </a:lnSpc>
              <a:spcBef>
                <a:spcPct val="20000"/>
              </a:spcBef>
              <a:spcAft>
                <a:spcPts val="0"/>
              </a:spcAft>
              <a:buFont typeface="Webdings" pitchFamily="18" charset="2"/>
              <a:buChar char="&lt;"/>
              <a:defRPr/>
            </a:pPr>
            <a:r>
              <a:rPr kumimoji="0" lang="ko-KR" altLang="en-US" sz="1400" kern="0" dirty="0">
                <a:solidFill>
                  <a:sysClr val="windowText" lastClr="000000"/>
                </a:solidFill>
                <a:latin typeface="맑은 고딕" pitchFamily="50" charset="-127"/>
                <a:ea typeface="맑은 고딕" pitchFamily="50" charset="-127"/>
              </a:rPr>
              <a:t> 전세계 사용자 그룹 형성</a:t>
            </a:r>
            <a:r>
              <a:rPr kumimoji="0" lang="en-US" altLang="ko-KR" sz="1400" kern="0" dirty="0">
                <a:solidFill>
                  <a:sysClr val="windowText" lastClr="000000"/>
                </a:solidFill>
                <a:latin typeface="맑은 고딕" pitchFamily="50" charset="-127"/>
                <a:ea typeface="맑은 고딕" pitchFamily="50" charset="-127"/>
              </a:rPr>
              <a:t>, </a:t>
            </a:r>
            <a:r>
              <a:rPr kumimoji="0" lang="ko-KR" altLang="en-US" sz="1400" kern="0" dirty="0">
                <a:solidFill>
                  <a:sysClr val="windowText" lastClr="000000"/>
                </a:solidFill>
                <a:latin typeface="맑은 고딕" pitchFamily="50" charset="-127"/>
                <a:ea typeface="맑은 고딕" pitchFamily="50" charset="-127"/>
              </a:rPr>
              <a:t>고객 만족으로</a:t>
            </a:r>
            <a:br>
              <a:rPr kumimoji="0" lang="ko-KR" altLang="en-US" sz="1400" kern="0" dirty="0">
                <a:solidFill>
                  <a:sysClr val="windowText" lastClr="000000"/>
                </a:solidFill>
                <a:latin typeface="맑은 고딕" pitchFamily="50" charset="-127"/>
                <a:ea typeface="맑은 고딕" pitchFamily="50" charset="-127"/>
              </a:rPr>
            </a:br>
            <a:r>
              <a:rPr kumimoji="0" lang="ko-KR" altLang="en-US" sz="1400" kern="0" dirty="0">
                <a:solidFill>
                  <a:sysClr val="windowText" lastClr="000000"/>
                </a:solidFill>
                <a:latin typeface="맑은 고딕" pitchFamily="50" charset="-127"/>
                <a:ea typeface="맑은 고딕" pitchFamily="50" charset="-127"/>
              </a:rPr>
              <a:t>    부터 신뢰성 과 프로젝트 시장의 리더</a:t>
            </a:r>
            <a:endParaRPr kumimoji="0" lang="ko-KR" altLang="en-US" sz="1400" kern="0" dirty="0">
              <a:solidFill>
                <a:sysClr val="windowText" lastClr="000000"/>
              </a:solidFill>
              <a:latin typeface="맑은 고딕" pitchFamily="50" charset="-127"/>
              <a:ea typeface="맑은 고딕" pitchFamily="50" charset="-127"/>
              <a:sym typeface="Wingdings" pitchFamily="2" charset="2"/>
            </a:endParaRPr>
          </a:p>
          <a:p>
            <a:pPr fontAlgn="auto" latinLnBrk="0">
              <a:lnSpc>
                <a:spcPct val="130000"/>
              </a:lnSpc>
              <a:spcBef>
                <a:spcPct val="20000"/>
              </a:spcBef>
              <a:spcAft>
                <a:spcPts val="0"/>
              </a:spcAft>
              <a:buFont typeface="Webdings" pitchFamily="18" charset="2"/>
              <a:buChar char="&lt;"/>
              <a:defRPr/>
            </a:pPr>
            <a:r>
              <a:rPr kumimoji="0" lang="ko-KR" altLang="en-US" sz="1400" kern="0" dirty="0">
                <a:solidFill>
                  <a:sysClr val="windowText" lastClr="000000"/>
                </a:solidFill>
                <a:latin typeface="맑은 고딕" pitchFamily="50" charset="-127"/>
                <a:ea typeface="맑은 고딕" pitchFamily="50" charset="-127"/>
                <a:sym typeface="Wingdings" pitchFamily="2" charset="2"/>
              </a:rPr>
              <a:t> 전세계적으로 프로젝트 파트너사의 성장</a:t>
            </a:r>
          </a:p>
          <a:p>
            <a:pPr fontAlgn="auto" latinLnBrk="0">
              <a:lnSpc>
                <a:spcPct val="130000"/>
              </a:lnSpc>
              <a:spcBef>
                <a:spcPct val="20000"/>
              </a:spcBef>
              <a:spcAft>
                <a:spcPts val="0"/>
              </a:spcAft>
              <a:buFont typeface="Webdings" pitchFamily="18" charset="2"/>
              <a:buChar char="&lt;"/>
              <a:defRPr/>
            </a:pPr>
            <a:r>
              <a:rPr kumimoji="0" lang="ko-KR" altLang="en-US" sz="1400" kern="0" dirty="0">
                <a:solidFill>
                  <a:sysClr val="windowText" lastClr="000000"/>
                </a:solidFill>
                <a:latin typeface="맑은 고딕" pitchFamily="50" charset="-127"/>
                <a:ea typeface="맑은 고딕" pitchFamily="50" charset="-127"/>
              </a:rPr>
              <a:t> </a:t>
            </a:r>
            <a:r>
              <a:rPr kumimoji="0" lang="en-US" altLang="ko-KR" sz="1400" kern="0" dirty="0">
                <a:solidFill>
                  <a:sysClr val="windowText" lastClr="000000"/>
                </a:solidFill>
                <a:latin typeface="맑은 고딕" pitchFamily="50" charset="-127"/>
                <a:ea typeface="맑은 고딕" pitchFamily="50" charset="-127"/>
              </a:rPr>
              <a:t>Microsoft </a:t>
            </a:r>
            <a:r>
              <a:rPr kumimoji="0" lang="ko-KR" altLang="en-US" sz="1400" kern="0" dirty="0">
                <a:solidFill>
                  <a:sysClr val="windowText" lastClr="000000"/>
                </a:solidFill>
                <a:latin typeface="맑은 고딕" pitchFamily="50" charset="-127"/>
                <a:ea typeface="맑은 고딕" pitchFamily="50" charset="-127"/>
              </a:rPr>
              <a:t>플랫폼과 자원의 활용</a:t>
            </a:r>
          </a:p>
          <a:p>
            <a:pPr fontAlgn="auto" latinLnBrk="0">
              <a:lnSpc>
                <a:spcPct val="130000"/>
              </a:lnSpc>
              <a:spcBef>
                <a:spcPct val="20000"/>
              </a:spcBef>
              <a:spcAft>
                <a:spcPts val="0"/>
              </a:spcAft>
              <a:buFont typeface="Webdings" pitchFamily="18" charset="2"/>
              <a:buChar char="&lt;"/>
              <a:defRPr/>
            </a:pPr>
            <a:r>
              <a:rPr kumimoji="0" lang="ko-KR" altLang="en-US" sz="1400" kern="0" dirty="0">
                <a:solidFill>
                  <a:sysClr val="windowText" lastClr="000000"/>
                </a:solidFill>
                <a:latin typeface="맑은 고딕" pitchFamily="50" charset="-127"/>
                <a:ea typeface="맑은 고딕" pitchFamily="50" charset="-127"/>
              </a:rPr>
              <a:t> </a:t>
            </a:r>
            <a:r>
              <a:rPr kumimoji="0" lang="en-US" altLang="ko-KR" sz="1400" kern="0">
                <a:solidFill>
                  <a:sysClr val="windowText" lastClr="000000"/>
                </a:solidFill>
                <a:latin typeface="맑은 고딕" pitchFamily="50" charset="-127"/>
                <a:ea typeface="맑은 고딕" pitchFamily="50" charset="-127"/>
              </a:rPr>
              <a:t>Microsoft </a:t>
            </a:r>
            <a:r>
              <a:rPr kumimoji="0" lang="en-US" altLang="ko-KR" sz="1400" kern="0" smtClean="0">
                <a:solidFill>
                  <a:sysClr val="windowText" lastClr="000000"/>
                </a:solidFill>
                <a:latin typeface="맑은 고딕" pitchFamily="50" charset="-127"/>
                <a:ea typeface="맑은 고딕" pitchFamily="50" charset="-127"/>
              </a:rPr>
              <a:t>Project</a:t>
            </a:r>
            <a:r>
              <a:rPr kumimoji="0" lang="ko-KR" altLang="en-US" sz="1400" kern="0" smtClean="0">
                <a:solidFill>
                  <a:sysClr val="windowText" lastClr="000000"/>
                </a:solidFill>
                <a:latin typeface="맑은 고딕" pitchFamily="50" charset="-127"/>
                <a:ea typeface="맑은 고딕" pitchFamily="50" charset="-127"/>
              </a:rPr>
              <a:t>의 </a:t>
            </a:r>
            <a:r>
              <a:rPr kumimoji="0" lang="ko-KR" altLang="en-US" sz="1400" kern="0" dirty="0">
                <a:solidFill>
                  <a:sysClr val="windowText" lastClr="000000"/>
                </a:solidFill>
                <a:latin typeface="맑은 고딕" pitchFamily="50" charset="-127"/>
                <a:ea typeface="맑은 고딕" pitchFamily="50" charset="-127"/>
              </a:rPr>
              <a:t>평가</a:t>
            </a:r>
          </a:p>
          <a:p>
            <a:pPr fontAlgn="auto" latinLnBrk="0">
              <a:lnSpc>
                <a:spcPct val="130000"/>
              </a:lnSpc>
              <a:spcBef>
                <a:spcPct val="20000"/>
              </a:spcBef>
              <a:spcAft>
                <a:spcPts val="0"/>
              </a:spcAft>
              <a:buFont typeface="Webdings" pitchFamily="18" charset="2"/>
              <a:buNone/>
              <a:defRPr/>
            </a:pPr>
            <a:r>
              <a:rPr kumimoji="0" lang="ko-KR" altLang="en-US" sz="1400" kern="0" dirty="0">
                <a:solidFill>
                  <a:sysClr val="windowText" lastClr="000000"/>
                </a:solidFill>
                <a:latin typeface="맑은 고딕" pitchFamily="50" charset="-127"/>
                <a:ea typeface="맑은 고딕" pitchFamily="50" charset="-127"/>
              </a:rPr>
              <a:t>    </a:t>
            </a:r>
            <a:r>
              <a:rPr kumimoji="0" lang="en-US" altLang="ko-KR" sz="1400" kern="0" dirty="0">
                <a:solidFill>
                  <a:sysClr val="windowText" lastClr="000000"/>
                </a:solidFill>
                <a:latin typeface="맑은 고딕" pitchFamily="50" charset="-127"/>
                <a:ea typeface="맑은 고딕" pitchFamily="50" charset="-127"/>
              </a:rPr>
              <a:t>- great analyst, customer feedback</a:t>
            </a:r>
            <a:br>
              <a:rPr kumimoji="0" lang="en-US" altLang="ko-KR" sz="1400" kern="0" dirty="0">
                <a:solidFill>
                  <a:sysClr val="windowText" lastClr="000000"/>
                </a:solidFill>
                <a:latin typeface="맑은 고딕" pitchFamily="50" charset="-127"/>
                <a:ea typeface="맑은 고딕" pitchFamily="50" charset="-127"/>
              </a:rPr>
            </a:br>
            <a:r>
              <a:rPr kumimoji="0" lang="en-US" altLang="ko-KR" sz="1400" kern="0" dirty="0">
                <a:solidFill>
                  <a:sysClr val="windowText" lastClr="000000"/>
                </a:solidFill>
                <a:latin typeface="맑은 고딕" pitchFamily="50" charset="-127"/>
                <a:ea typeface="맑은 고딕" pitchFamily="50" charset="-127"/>
              </a:rPr>
              <a:t>      on features and direction</a:t>
            </a:r>
          </a:p>
          <a:p>
            <a:pPr fontAlgn="auto" latinLnBrk="0">
              <a:lnSpc>
                <a:spcPct val="130000"/>
              </a:lnSpc>
              <a:spcBef>
                <a:spcPct val="20000"/>
              </a:spcBef>
              <a:spcAft>
                <a:spcPts val="0"/>
              </a:spcAft>
              <a:buFont typeface="Webdings" pitchFamily="18" charset="2"/>
              <a:buNone/>
              <a:defRPr/>
            </a:pPr>
            <a:r>
              <a:rPr kumimoji="0" lang="en-US" altLang="ko-KR" sz="1400" kern="0" dirty="0">
                <a:solidFill>
                  <a:sysClr val="windowText" lastClr="000000"/>
                </a:solidFill>
                <a:latin typeface="맑은 고딕" pitchFamily="50" charset="-127"/>
                <a:ea typeface="맑은 고딕" pitchFamily="50" charset="-127"/>
              </a:rPr>
              <a:t>    - entering resource management</a:t>
            </a:r>
            <a:br>
              <a:rPr kumimoji="0" lang="en-US" altLang="ko-KR" sz="1400" kern="0" dirty="0">
                <a:solidFill>
                  <a:sysClr val="windowText" lastClr="000000"/>
                </a:solidFill>
                <a:latin typeface="맑은 고딕" pitchFamily="50" charset="-127"/>
                <a:ea typeface="맑은 고딕" pitchFamily="50" charset="-127"/>
              </a:rPr>
            </a:br>
            <a:r>
              <a:rPr kumimoji="0" lang="en-US" altLang="ko-KR" sz="1400" kern="0" dirty="0">
                <a:solidFill>
                  <a:sysClr val="windowText" lastClr="000000"/>
                </a:solidFill>
                <a:latin typeface="맑은 고딕" pitchFamily="50" charset="-127"/>
                <a:ea typeface="맑은 고딕" pitchFamily="50" charset="-127"/>
              </a:rPr>
              <a:t>      market in a significant way</a:t>
            </a:r>
          </a:p>
          <a:p>
            <a:pPr fontAlgn="auto" latinLnBrk="0">
              <a:lnSpc>
                <a:spcPct val="130000"/>
              </a:lnSpc>
              <a:spcBef>
                <a:spcPct val="20000"/>
              </a:spcBef>
              <a:spcAft>
                <a:spcPts val="0"/>
              </a:spcAft>
              <a:buFont typeface="Webdings" pitchFamily="18" charset="2"/>
              <a:buChar char="&lt;"/>
              <a:defRPr/>
            </a:pPr>
            <a:endParaRPr kumimoji="0" lang="en-US" altLang="ko-KR" sz="1400" kern="0" dirty="0">
              <a:solidFill>
                <a:sysClr val="windowText" lastClr="000000"/>
              </a:solidFill>
              <a:latin typeface="맑은 고딕" pitchFamily="50" charset="-127"/>
              <a:ea typeface="맑은 고딕" pitchFamily="50" charset="-127"/>
            </a:endParaRPr>
          </a:p>
        </p:txBody>
      </p:sp>
      <p:sp>
        <p:nvSpPr>
          <p:cNvPr id="7" name="Rectangle 9"/>
          <p:cNvSpPr>
            <a:spLocks noChangeArrowheads="1"/>
          </p:cNvSpPr>
          <p:nvPr/>
        </p:nvSpPr>
        <p:spPr bwMode="auto">
          <a:xfrm>
            <a:off x="4899025" y="2479675"/>
            <a:ext cx="3598863" cy="339725"/>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latin typeface="맑은 고딕" panose="020B0503020000020004" pitchFamily="50" charset="-127"/>
              <a:ea typeface="맑은 고딕" panose="020B0503020000020004" pitchFamily="50" charset="-127"/>
            </a:endParaRPr>
          </a:p>
        </p:txBody>
      </p:sp>
      <p:sp>
        <p:nvSpPr>
          <p:cNvPr id="8" name="Text Box 10"/>
          <p:cNvSpPr txBox="1">
            <a:spLocks noChangeArrowheads="1"/>
          </p:cNvSpPr>
          <p:nvPr/>
        </p:nvSpPr>
        <p:spPr bwMode="auto">
          <a:xfrm>
            <a:off x="6088063" y="2473325"/>
            <a:ext cx="1144587" cy="307975"/>
          </a:xfrm>
          <a:prstGeom prst="rect">
            <a:avLst/>
          </a:prstGeom>
          <a:noFill/>
          <a:ln>
            <a:noFill/>
          </a:ln>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fontAlgn="auto" latinLnBrk="0" hangingPunct="1">
              <a:spcBef>
                <a:spcPct val="20000"/>
              </a:spcBef>
              <a:spcAft>
                <a:spcPts val="0"/>
              </a:spcAft>
              <a:buClr>
                <a:srgbClr val="FF0000"/>
              </a:buClr>
              <a:buFont typeface="Wingdings" pitchFamily="2" charset="2"/>
              <a:buNone/>
              <a:defRPr/>
            </a:pPr>
            <a:r>
              <a:rPr lang="ko-KR" altLang="en-US" sz="1400" b="1" kern="0" dirty="0">
                <a:solidFill>
                  <a:srgbClr val="FFFFFF"/>
                </a:solidFill>
                <a:latin typeface="맑은 고딕" pitchFamily="50" charset="-127"/>
                <a:ea typeface="맑은 고딕" pitchFamily="50" charset="-127"/>
              </a:rPr>
              <a:t>사업상 </a:t>
            </a:r>
            <a:r>
              <a:rPr lang="ko-KR" altLang="en-US" sz="1400" b="1" kern="0" dirty="0" smtClean="0">
                <a:solidFill>
                  <a:srgbClr val="FFFFFF"/>
                </a:solidFill>
                <a:latin typeface="맑은 고딕" pitchFamily="50" charset="-127"/>
                <a:ea typeface="맑은 고딕" pitchFamily="50" charset="-127"/>
              </a:rPr>
              <a:t>강점</a:t>
            </a:r>
            <a:endParaRPr lang="ko-KR" altLang="en-US" sz="1400" b="1" kern="0" dirty="0">
              <a:solidFill>
                <a:srgbClr val="FFFFFF"/>
              </a:solidFill>
              <a:latin typeface="맑은 고딕" pitchFamily="50" charset="-127"/>
              <a:ea typeface="맑은 고딕" pitchFamily="50" charset="-127"/>
            </a:endParaRPr>
          </a:p>
        </p:txBody>
      </p:sp>
      <p:sp>
        <p:nvSpPr>
          <p:cNvPr id="9" name="AutoShape 13"/>
          <p:cNvSpPr>
            <a:spLocks noChangeArrowheads="1"/>
          </p:cNvSpPr>
          <p:nvPr/>
        </p:nvSpPr>
        <p:spPr bwMode="auto">
          <a:xfrm>
            <a:off x="4221163" y="3683000"/>
            <a:ext cx="563562" cy="1625600"/>
          </a:xfrm>
          <a:prstGeom prst="leftRightArrow">
            <a:avLst>
              <a:gd name="adj1" fmla="val 50000"/>
              <a:gd name="adj2" fmla="val 27440"/>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latin typeface="맑은 고딕" panose="020B0503020000020004" pitchFamily="50" charset="-127"/>
              <a:ea typeface="맑은 고딕" panose="020B0503020000020004" pitchFamily="50" charset="-127"/>
            </a:endParaRPr>
          </a:p>
        </p:txBody>
      </p:sp>
      <p:sp>
        <p:nvSpPr>
          <p:cNvPr id="10" name="직사각형 9"/>
          <p:cNvSpPr/>
          <p:nvPr/>
        </p:nvSpPr>
        <p:spPr>
          <a:xfrm>
            <a:off x="468313" y="995279"/>
            <a:ext cx="7512050" cy="523220"/>
          </a:xfrm>
          <a:prstGeom prst="rect">
            <a:avLst/>
          </a:prstGeom>
        </p:spPr>
        <p:txBody>
          <a:bodyPr/>
          <a:lstStyle/>
          <a:p>
            <a:pPr marL="457110" indent="-457110" defTabSz="1218955" latinLnBrk="1">
              <a:buFont typeface="Arial" pitchFamily="34" charset="0"/>
              <a:buChar char="•"/>
            </a:pPr>
            <a:r>
              <a:rPr lang="en-US" altLang="ko-KR" sz="1400" dirty="0">
                <a:solidFill>
                  <a:srgbClr val="007233"/>
                </a:solidFill>
              </a:rPr>
              <a:t>Microsoft</a:t>
            </a:r>
            <a:r>
              <a:rPr lang="ko-KR" altLang="en-US" sz="1400" dirty="0">
                <a:solidFill>
                  <a:srgbClr val="007233"/>
                </a:solidFill>
              </a:rPr>
              <a:t>는 제품적으로 사업적으로 고객사의 성공적인 </a:t>
            </a:r>
            <a:r>
              <a:rPr lang="en-US" altLang="ko-KR" sz="1400" dirty="0">
                <a:solidFill>
                  <a:srgbClr val="007233"/>
                </a:solidFill>
              </a:rPr>
              <a:t>Enterprise Project Management </a:t>
            </a:r>
            <a:r>
              <a:rPr lang="ko-KR" altLang="en-US" sz="1400" dirty="0">
                <a:solidFill>
                  <a:srgbClr val="007233"/>
                </a:solidFill>
              </a:rPr>
              <a:t>수행을 위한 장기적인 파트너 입니다</a:t>
            </a:r>
            <a:r>
              <a:rPr lang="en-US" altLang="ko-KR" sz="1400" dirty="0">
                <a:solidFill>
                  <a:srgbClr val="007233"/>
                </a:solidFill>
              </a:rPr>
              <a:t>.</a:t>
            </a:r>
            <a:r>
              <a:rPr lang="ko-KR" altLang="en-US" sz="1400" dirty="0">
                <a:solidFill>
                  <a:srgbClr val="007233"/>
                </a:solidFill>
              </a:rPr>
              <a:t> </a:t>
            </a:r>
          </a:p>
        </p:txBody>
      </p:sp>
      <p:sp>
        <p:nvSpPr>
          <p:cNvPr id="11" name="AutoShape 5"/>
          <p:cNvSpPr>
            <a:spLocks noChangeArrowheads="1"/>
          </p:cNvSpPr>
          <p:nvPr/>
        </p:nvSpPr>
        <p:spPr bwMode="auto">
          <a:xfrm>
            <a:off x="107950" y="2300288"/>
            <a:ext cx="8856663" cy="4176712"/>
          </a:xfrm>
          <a:prstGeom prst="roundRect">
            <a:avLst>
              <a:gd name="adj" fmla="val 1616"/>
            </a:avLst>
          </a:prstGeom>
          <a:noFill/>
          <a:ln w="19050">
            <a:solidFill>
              <a:srgbClr val="3E95C0"/>
            </a:solidFill>
            <a:round/>
            <a:headEnd/>
            <a:tailEnd/>
          </a:ln>
          <a:extLst>
            <a:ext uri="{909E8E84-426E-40DD-AFC4-6F175D3DCCD1}">
              <a14:hiddenFill xmlns:a14="http://schemas.microsoft.com/office/drawing/2010/main">
                <a:solidFill>
                  <a:srgbClr val="FFFFFF"/>
                </a:solidFill>
              </a14:hiddenFill>
            </a:ext>
          </a:extLst>
        </p:spPr>
        <p:txBody>
          <a:bodyPr wrap="none" tIns="0" bIns="0"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79269658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ko-KR" altLang="en-US" dirty="0" smtClean="0"/>
              <a:t>주요 </a:t>
            </a:r>
            <a:r>
              <a:rPr lang="en-US" altLang="ko-KR" dirty="0" smtClean="0"/>
              <a:t>Reference</a:t>
            </a:r>
            <a:endParaRPr lang="ko-KR" altLang="en-US" dirty="0"/>
          </a:p>
        </p:txBody>
      </p:sp>
      <p:grpSp>
        <p:nvGrpSpPr>
          <p:cNvPr id="4" name="그룹 3"/>
          <p:cNvGrpSpPr/>
          <p:nvPr/>
        </p:nvGrpSpPr>
        <p:grpSpPr>
          <a:xfrm>
            <a:off x="609600" y="1125538"/>
            <a:ext cx="8039099" cy="5257006"/>
            <a:chOff x="495300" y="475456"/>
            <a:chExt cx="8153400" cy="5907088"/>
          </a:xfrm>
        </p:grpSpPr>
        <p:pic>
          <p:nvPicPr>
            <p:cNvPr id="5" name="table"/>
            <p:cNvPicPr>
              <a:picLocks noChangeAspect="1"/>
            </p:cNvPicPr>
            <p:nvPr/>
          </p:nvPicPr>
          <p:blipFill>
            <a:blip r:embed="rId2"/>
            <a:stretch>
              <a:fillRect/>
            </a:stretch>
          </p:blipFill>
          <p:spPr>
            <a:xfrm>
              <a:off x="495300" y="475456"/>
              <a:ext cx="8153400" cy="5907088"/>
            </a:xfrm>
            <a:prstGeom prst="rect">
              <a:avLst/>
            </a:prstGeom>
          </p:spPr>
        </p:pic>
        <p:pic>
          <p:nvPicPr>
            <p:cNvPr id="6" name="Picture 400" descr="ci_KAL"/>
            <p:cNvPicPr>
              <a:picLocks noChangeAspect="1" noChangeArrowheads="1"/>
            </p:cNvPicPr>
            <p:nvPr/>
          </p:nvPicPr>
          <p:blipFill>
            <a:blip r:embed="rId3" cstate="print"/>
            <a:srcRect/>
            <a:stretch>
              <a:fillRect/>
            </a:stretch>
          </p:blipFill>
          <p:spPr bwMode="auto">
            <a:xfrm>
              <a:off x="783432" y="1313656"/>
              <a:ext cx="1160462" cy="215900"/>
            </a:xfrm>
            <a:prstGeom prst="rect">
              <a:avLst/>
            </a:prstGeom>
            <a:noFill/>
            <a:ln w="9525">
              <a:noFill/>
              <a:miter lim="800000"/>
              <a:headEnd/>
              <a:tailEnd/>
            </a:ln>
          </p:spPr>
        </p:pic>
        <p:pic>
          <p:nvPicPr>
            <p:cNvPr id="7" name="Picture 11"/>
            <p:cNvPicPr>
              <a:picLocks noChangeAspect="1" noChangeArrowheads="1"/>
            </p:cNvPicPr>
            <p:nvPr/>
          </p:nvPicPr>
          <p:blipFill>
            <a:blip r:embed="rId4" cstate="print"/>
            <a:srcRect/>
            <a:stretch>
              <a:fillRect/>
            </a:stretch>
          </p:blipFill>
          <p:spPr bwMode="auto">
            <a:xfrm>
              <a:off x="1084263" y="1832768"/>
              <a:ext cx="558800" cy="236538"/>
            </a:xfrm>
            <a:prstGeom prst="rect">
              <a:avLst/>
            </a:prstGeom>
            <a:noFill/>
            <a:ln w="9525">
              <a:noFill/>
              <a:miter lim="800000"/>
              <a:headEnd/>
              <a:tailEnd/>
            </a:ln>
          </p:spPr>
        </p:pic>
        <p:pic>
          <p:nvPicPr>
            <p:cNvPr id="8" name="Picture 2" descr="C:\Users\seonchoi\Pictures\Doosan - logo.gif"/>
            <p:cNvPicPr>
              <a:picLocks noChangeAspect="1" noChangeArrowheads="1"/>
            </p:cNvPicPr>
            <p:nvPr/>
          </p:nvPicPr>
          <p:blipFill>
            <a:blip r:embed="rId5" cstate="print"/>
            <a:srcRect/>
            <a:stretch>
              <a:fillRect/>
            </a:stretch>
          </p:blipFill>
          <p:spPr bwMode="auto">
            <a:xfrm>
              <a:off x="1134269" y="1570831"/>
              <a:ext cx="458788" cy="215900"/>
            </a:xfrm>
            <a:prstGeom prst="rect">
              <a:avLst/>
            </a:prstGeom>
            <a:noFill/>
            <a:ln w="9525">
              <a:noFill/>
              <a:miter lim="800000"/>
              <a:headEnd/>
              <a:tailEnd/>
            </a:ln>
          </p:spPr>
        </p:pic>
        <p:pic>
          <p:nvPicPr>
            <p:cNvPr id="9" name="Picture 402"/>
            <p:cNvPicPr>
              <a:picLocks noChangeAspect="1" noChangeArrowheads="1"/>
            </p:cNvPicPr>
            <p:nvPr/>
          </p:nvPicPr>
          <p:blipFill>
            <a:blip r:embed="rId6" cstate="print"/>
            <a:srcRect/>
            <a:stretch>
              <a:fillRect/>
            </a:stretch>
          </p:blipFill>
          <p:spPr bwMode="auto">
            <a:xfrm>
              <a:off x="1017588" y="5606256"/>
              <a:ext cx="692150" cy="215900"/>
            </a:xfrm>
            <a:prstGeom prst="rect">
              <a:avLst/>
            </a:prstGeom>
            <a:noFill/>
            <a:ln w="9525" algn="ctr">
              <a:noFill/>
              <a:miter lim="800000"/>
              <a:headEnd/>
              <a:tailEnd/>
            </a:ln>
          </p:spPr>
        </p:pic>
        <p:pic>
          <p:nvPicPr>
            <p:cNvPr id="10" name="Picture 398" descr="lge_bi">
              <a:hlinkClick r:id="rId7"/>
            </p:cNvPr>
            <p:cNvPicPr>
              <a:picLocks noChangeAspect="1" noChangeArrowheads="1"/>
            </p:cNvPicPr>
            <p:nvPr/>
          </p:nvPicPr>
          <p:blipFill>
            <a:blip r:embed="rId8" cstate="print"/>
            <a:srcRect/>
            <a:stretch>
              <a:fillRect/>
            </a:stretch>
          </p:blipFill>
          <p:spPr bwMode="auto">
            <a:xfrm>
              <a:off x="908062" y="5333248"/>
              <a:ext cx="911225" cy="238125"/>
            </a:xfrm>
            <a:prstGeom prst="rect">
              <a:avLst/>
            </a:prstGeom>
            <a:noFill/>
            <a:ln w="9525">
              <a:noFill/>
              <a:miter lim="800000"/>
              <a:headEnd/>
              <a:tailEnd/>
            </a:ln>
          </p:spPr>
        </p:pic>
        <p:pic>
          <p:nvPicPr>
            <p:cNvPr id="11" name="Picture 3"/>
            <p:cNvPicPr>
              <a:picLocks noChangeAspect="1" noChangeArrowheads="1"/>
            </p:cNvPicPr>
            <p:nvPr/>
          </p:nvPicPr>
          <p:blipFill>
            <a:blip r:embed="rId9" cstate="print"/>
            <a:srcRect/>
            <a:stretch>
              <a:fillRect/>
            </a:stretch>
          </p:blipFill>
          <p:spPr bwMode="auto">
            <a:xfrm>
              <a:off x="1013619" y="3447256"/>
              <a:ext cx="700088" cy="215900"/>
            </a:xfrm>
            <a:prstGeom prst="rect">
              <a:avLst/>
            </a:prstGeom>
            <a:noFill/>
            <a:ln w="9525">
              <a:noFill/>
              <a:miter lim="800000"/>
              <a:headEnd/>
              <a:tailEnd/>
            </a:ln>
          </p:spPr>
        </p:pic>
        <p:pic>
          <p:nvPicPr>
            <p:cNvPr id="12" name="Picture 405"/>
            <p:cNvPicPr>
              <a:picLocks noChangeAspect="1" noChangeArrowheads="1"/>
            </p:cNvPicPr>
            <p:nvPr/>
          </p:nvPicPr>
          <p:blipFill>
            <a:blip r:embed="rId10" cstate="print"/>
            <a:srcRect/>
            <a:stretch>
              <a:fillRect/>
            </a:stretch>
          </p:blipFill>
          <p:spPr bwMode="auto">
            <a:xfrm>
              <a:off x="974731" y="3178968"/>
              <a:ext cx="777875" cy="215900"/>
            </a:xfrm>
            <a:prstGeom prst="rect">
              <a:avLst/>
            </a:prstGeom>
            <a:noFill/>
            <a:ln w="9525" algn="ctr">
              <a:noFill/>
              <a:miter lim="800000"/>
              <a:headEnd/>
              <a:tailEnd/>
            </a:ln>
          </p:spPr>
        </p:pic>
        <p:pic>
          <p:nvPicPr>
            <p:cNvPr id="13" name="Picture 404"/>
            <p:cNvPicPr>
              <a:picLocks noChangeAspect="1" noChangeArrowheads="1"/>
            </p:cNvPicPr>
            <p:nvPr/>
          </p:nvPicPr>
          <p:blipFill>
            <a:blip r:embed="rId11" cstate="print"/>
            <a:srcRect/>
            <a:stretch>
              <a:fillRect/>
            </a:stretch>
          </p:blipFill>
          <p:spPr bwMode="auto">
            <a:xfrm>
              <a:off x="1012032" y="4799806"/>
              <a:ext cx="703262" cy="215900"/>
            </a:xfrm>
            <a:prstGeom prst="rect">
              <a:avLst/>
            </a:prstGeom>
            <a:noFill/>
            <a:ln w="9525" algn="ctr">
              <a:noFill/>
              <a:miter lim="800000"/>
              <a:headEnd/>
              <a:tailEnd/>
            </a:ln>
          </p:spPr>
        </p:pic>
        <p:pic>
          <p:nvPicPr>
            <p:cNvPr id="14" name="Picture 2" descr="C:\Users\seonchoi\Pictures\대한생명 - logo.jpg"/>
            <p:cNvPicPr>
              <a:picLocks noChangeAspect="1" noChangeArrowheads="1"/>
            </p:cNvPicPr>
            <p:nvPr/>
          </p:nvPicPr>
          <p:blipFill>
            <a:blip r:embed="rId12" cstate="print"/>
            <a:srcRect t="7715" b="9999"/>
            <a:stretch>
              <a:fillRect/>
            </a:stretch>
          </p:blipFill>
          <p:spPr bwMode="auto">
            <a:xfrm>
              <a:off x="1020763" y="1023185"/>
              <a:ext cx="685800" cy="238125"/>
            </a:xfrm>
            <a:prstGeom prst="rect">
              <a:avLst/>
            </a:prstGeom>
            <a:noFill/>
            <a:ln w="9525">
              <a:noFill/>
              <a:miter lim="800000"/>
              <a:headEnd/>
              <a:tailEnd/>
            </a:ln>
          </p:spPr>
        </p:pic>
        <p:pic>
          <p:nvPicPr>
            <p:cNvPr id="15" name="Picture 3" descr="C:\Users\seonchoi\Pictures\삼성전자 - logo.jpg"/>
            <p:cNvPicPr>
              <a:picLocks noChangeAspect="1" noChangeArrowheads="1"/>
            </p:cNvPicPr>
            <p:nvPr/>
          </p:nvPicPr>
          <p:blipFill>
            <a:blip r:embed="rId13" cstate="print"/>
            <a:srcRect/>
            <a:stretch>
              <a:fillRect/>
            </a:stretch>
          </p:blipFill>
          <p:spPr bwMode="auto">
            <a:xfrm>
              <a:off x="928688" y="2340810"/>
              <a:ext cx="869950" cy="576263"/>
            </a:xfrm>
            <a:prstGeom prst="rect">
              <a:avLst/>
            </a:prstGeom>
            <a:noFill/>
            <a:ln w="9525">
              <a:noFill/>
              <a:miter lim="800000"/>
              <a:headEnd/>
              <a:tailEnd/>
            </a:ln>
          </p:spPr>
        </p:pic>
        <p:pic>
          <p:nvPicPr>
            <p:cNvPr id="16" name="Picture 4" descr="C:\Users\seonchoi\Pictures\한국전력공사 - logo.jpg"/>
            <p:cNvPicPr>
              <a:picLocks noChangeAspect="1" noChangeArrowheads="1"/>
            </p:cNvPicPr>
            <p:nvPr/>
          </p:nvPicPr>
          <p:blipFill>
            <a:blip r:embed="rId14" cstate="print"/>
            <a:srcRect/>
            <a:stretch>
              <a:fillRect/>
            </a:stretch>
          </p:blipFill>
          <p:spPr bwMode="auto">
            <a:xfrm>
              <a:off x="864394" y="4036260"/>
              <a:ext cx="998538" cy="144463"/>
            </a:xfrm>
            <a:prstGeom prst="rect">
              <a:avLst/>
            </a:prstGeom>
            <a:noFill/>
            <a:ln w="9525">
              <a:noFill/>
              <a:miter lim="800000"/>
              <a:headEnd/>
              <a:tailEnd/>
            </a:ln>
          </p:spPr>
        </p:pic>
        <p:pic>
          <p:nvPicPr>
            <p:cNvPr id="17" name="Picture 5" descr="C:\Users\seonchoi\Pictures\대우정보시스템 - logo.gif"/>
            <p:cNvPicPr>
              <a:picLocks noChangeAspect="1" noChangeArrowheads="1"/>
            </p:cNvPicPr>
            <p:nvPr/>
          </p:nvPicPr>
          <p:blipFill>
            <a:blip r:embed="rId15" cstate="print"/>
            <a:srcRect/>
            <a:stretch>
              <a:fillRect/>
            </a:stretch>
          </p:blipFill>
          <p:spPr bwMode="auto">
            <a:xfrm>
              <a:off x="731838" y="765968"/>
              <a:ext cx="1263650" cy="215900"/>
            </a:xfrm>
            <a:prstGeom prst="rect">
              <a:avLst/>
            </a:prstGeom>
            <a:noFill/>
            <a:ln w="9525">
              <a:noFill/>
              <a:miter lim="800000"/>
              <a:headEnd/>
              <a:tailEnd/>
            </a:ln>
          </p:spPr>
        </p:pic>
        <p:pic>
          <p:nvPicPr>
            <p:cNvPr id="18" name="Picture 7" descr="C:\Users\seonchoi\Pictures\SK C&amp;C - logo.jpg"/>
            <p:cNvPicPr>
              <a:picLocks noChangeAspect="1" noChangeArrowheads="1"/>
            </p:cNvPicPr>
            <p:nvPr/>
          </p:nvPicPr>
          <p:blipFill>
            <a:blip r:embed="rId16" cstate="print"/>
            <a:srcRect t="7866" b="11429"/>
            <a:stretch>
              <a:fillRect/>
            </a:stretch>
          </p:blipFill>
          <p:spPr bwMode="auto">
            <a:xfrm>
              <a:off x="1114437" y="6131760"/>
              <a:ext cx="498475" cy="238125"/>
            </a:xfrm>
            <a:prstGeom prst="rect">
              <a:avLst/>
            </a:prstGeom>
            <a:noFill/>
            <a:ln w="9525">
              <a:noFill/>
              <a:miter lim="800000"/>
              <a:headEnd/>
              <a:tailEnd/>
            </a:ln>
          </p:spPr>
        </p:pic>
        <p:pic>
          <p:nvPicPr>
            <p:cNvPr id="19" name="Picture 9" descr="C:\Users\seonchoi\Pictures\nhn - logo.jpg"/>
            <p:cNvPicPr>
              <a:picLocks noChangeAspect="1" noChangeArrowheads="1"/>
            </p:cNvPicPr>
            <p:nvPr/>
          </p:nvPicPr>
          <p:blipFill>
            <a:blip r:embed="rId17" cstate="print"/>
            <a:srcRect/>
            <a:stretch>
              <a:fillRect/>
            </a:stretch>
          </p:blipFill>
          <p:spPr bwMode="auto">
            <a:xfrm>
              <a:off x="1047762" y="5877718"/>
              <a:ext cx="631825" cy="215900"/>
            </a:xfrm>
            <a:prstGeom prst="rect">
              <a:avLst/>
            </a:prstGeom>
            <a:noFill/>
            <a:ln w="9525">
              <a:noFill/>
              <a:miter lim="800000"/>
              <a:headEnd/>
              <a:tailEnd/>
            </a:ln>
          </p:spPr>
        </p:pic>
        <p:pic>
          <p:nvPicPr>
            <p:cNvPr id="20" name="Picture 10" descr="C:\Users\seonchoi\Pictures\현대증권 - logo.jpg"/>
            <p:cNvPicPr>
              <a:picLocks noChangeAspect="1" noChangeArrowheads="1"/>
            </p:cNvPicPr>
            <p:nvPr/>
          </p:nvPicPr>
          <p:blipFill>
            <a:blip r:embed="rId18" cstate="print"/>
            <a:srcRect t="27441" b="30476"/>
            <a:stretch>
              <a:fillRect/>
            </a:stretch>
          </p:blipFill>
          <p:spPr bwMode="auto">
            <a:xfrm>
              <a:off x="969963" y="4529931"/>
              <a:ext cx="787400" cy="215900"/>
            </a:xfrm>
            <a:prstGeom prst="rect">
              <a:avLst/>
            </a:prstGeom>
            <a:noFill/>
            <a:ln w="9525">
              <a:noFill/>
              <a:miter lim="800000"/>
              <a:headEnd/>
              <a:tailEnd/>
            </a:ln>
          </p:spPr>
        </p:pic>
        <p:pic>
          <p:nvPicPr>
            <p:cNvPr id="21" name="Picture 11" descr="C:\Users\seonchoi\Pictures\ETRI - logo.jpg"/>
            <p:cNvPicPr>
              <a:picLocks noChangeAspect="1" noChangeArrowheads="1"/>
            </p:cNvPicPr>
            <p:nvPr/>
          </p:nvPicPr>
          <p:blipFill>
            <a:blip r:embed="rId19" cstate="print"/>
            <a:srcRect/>
            <a:stretch>
              <a:fillRect/>
            </a:stretch>
          </p:blipFill>
          <p:spPr bwMode="auto">
            <a:xfrm>
              <a:off x="1106488" y="4255335"/>
              <a:ext cx="514350" cy="238125"/>
            </a:xfrm>
            <a:prstGeom prst="rect">
              <a:avLst/>
            </a:prstGeom>
            <a:noFill/>
            <a:ln w="9525">
              <a:noFill/>
              <a:miter lim="800000"/>
              <a:headEnd/>
              <a:tailEnd/>
            </a:ln>
          </p:spPr>
        </p:pic>
        <p:pic>
          <p:nvPicPr>
            <p:cNvPr id="22" name="Picture 12" descr="C:\Users\seonchoi\Pictures\KT - logo.gif"/>
            <p:cNvPicPr>
              <a:picLocks noChangeAspect="1" noChangeArrowheads="1"/>
            </p:cNvPicPr>
            <p:nvPr/>
          </p:nvPicPr>
          <p:blipFill>
            <a:blip r:embed="rId20" cstate="print"/>
            <a:srcRect/>
            <a:stretch>
              <a:fillRect/>
            </a:stretch>
          </p:blipFill>
          <p:spPr bwMode="auto">
            <a:xfrm>
              <a:off x="1212862" y="5066506"/>
              <a:ext cx="301625" cy="215900"/>
            </a:xfrm>
            <a:prstGeom prst="rect">
              <a:avLst/>
            </a:prstGeom>
            <a:noFill/>
            <a:ln w="9525">
              <a:noFill/>
              <a:miter lim="800000"/>
              <a:headEnd/>
              <a:tailEnd/>
            </a:ln>
          </p:spPr>
        </p:pic>
        <p:pic>
          <p:nvPicPr>
            <p:cNvPr id="23" name="Picture 23"/>
            <p:cNvPicPr>
              <a:picLocks noChangeAspect="1"/>
            </p:cNvPicPr>
            <p:nvPr/>
          </p:nvPicPr>
          <p:blipFill>
            <a:blip r:embed="rId21" cstate="print"/>
            <a:srcRect/>
            <a:stretch>
              <a:fillRect/>
            </a:stretch>
          </p:blipFill>
          <p:spPr bwMode="auto">
            <a:xfrm>
              <a:off x="1011870" y="3712051"/>
              <a:ext cx="703609" cy="244800"/>
            </a:xfrm>
            <a:prstGeom prst="rect">
              <a:avLst/>
            </a:prstGeom>
            <a:noFill/>
            <a:ln w="9525">
              <a:noFill/>
              <a:miter lim="800000"/>
              <a:headEnd/>
              <a:tailEnd/>
            </a:ln>
          </p:spPr>
        </p:pic>
      </p:grpSp>
    </p:spTree>
    <p:extLst>
      <p:ext uri="{BB962C8B-B14F-4D97-AF65-F5344CB8AC3E}">
        <p14:creationId xmlns:p14="http://schemas.microsoft.com/office/powerpoint/2010/main" val="30939420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400973" y="5576214"/>
            <a:ext cx="8361263" cy="24198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684066" eaLnBrk="0" hangingPunct="0"/>
            <a:r>
              <a:rPr lang="en-US" sz="524" dirty="0">
                <a:gradFill>
                  <a:gsLst>
                    <a:gs pos="0">
                      <a:srgbClr val="FFFFFF"/>
                    </a:gs>
                    <a:gs pos="100000">
                      <a:srgbClr val="FFFFFF"/>
                    </a:gs>
                  </a:gsLst>
                  <a:lin ang="5400000" scaled="0"/>
                </a:gradFill>
                <a:cs typeface="Arial" charset="0"/>
              </a:rPr>
              <a:t>© 2012 Microsoft Corporation. All rights reserved. Microsoft, Windows, Windows Vista and other product names are or may be registered trademarks and/or trademarks in the U.S. and/or other countries.</a:t>
            </a:r>
          </a:p>
          <a:p>
            <a:pPr defTabSz="684066" eaLnBrk="0" hangingPunct="0"/>
            <a:r>
              <a:rPr lang="en-US" sz="524"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54" y="2246955"/>
            <a:ext cx="4791466" cy="1762510"/>
          </a:xfrm>
          <a:prstGeom prst="rect">
            <a:avLst/>
          </a:prstGeom>
        </p:spPr>
      </p:pic>
    </p:spTree>
    <p:extLst>
      <p:ext uri="{BB962C8B-B14F-4D97-AF65-F5344CB8AC3E}">
        <p14:creationId xmlns:p14="http://schemas.microsoft.com/office/powerpoint/2010/main" val="28155035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16"/>
          <p:cNvSpPr>
            <a:spLocks noGrp="1"/>
          </p:cNvSpPr>
          <p:nvPr>
            <p:ph type="title"/>
          </p:nvPr>
        </p:nvSpPr>
        <p:spPr/>
        <p:txBody>
          <a:bodyPr vert="horz" lIns="91440" tIns="45720" rIns="91440" bIns="45720" rtlCol="0" anchor="ctr">
            <a:normAutofit fontScale="90000"/>
          </a:bodyPr>
          <a:lstStyle/>
          <a:p>
            <a:r>
              <a:rPr lang="en-US" dirty="0"/>
              <a:t>Project Momentum</a:t>
            </a:r>
          </a:p>
        </p:txBody>
      </p:sp>
      <p:sp>
        <p:nvSpPr>
          <p:cNvPr id="7" name="Rectangle 6"/>
          <p:cNvSpPr/>
          <p:nvPr/>
        </p:nvSpPr>
        <p:spPr bwMode="auto">
          <a:xfrm>
            <a:off x="2285163" y="2715498"/>
            <a:ext cx="1589678" cy="1685048"/>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b" anchorCtr="0" forceAA="0" compatLnSpc="1">
            <a:prstTxWarp prst="textNoShape">
              <a:avLst/>
            </a:prstTxWarp>
            <a:noAutofit/>
          </a:bodyPr>
          <a:lstStyle/>
          <a:p>
            <a:pPr defTabSz="913917" fontAlgn="base">
              <a:lnSpc>
                <a:spcPct val="80000"/>
              </a:lnSpc>
              <a:spcBef>
                <a:spcPct val="0"/>
              </a:spcBef>
              <a:spcAft>
                <a:spcPct val="0"/>
              </a:spcAft>
            </a:pPr>
            <a:r>
              <a:rPr lang="en-US" sz="1600" b="1" spc="-100" dirty="0">
                <a:gradFill>
                  <a:gsLst>
                    <a:gs pos="0">
                      <a:srgbClr val="FFFFFF"/>
                    </a:gs>
                    <a:gs pos="100000">
                      <a:srgbClr val="FFFFFF"/>
                    </a:gs>
                  </a:gsLst>
                  <a:lin ang="5400000" scaled="0"/>
                </a:gradFill>
                <a:latin typeface="+mj-ea"/>
                <a:ea typeface="+mj-ea"/>
                <a:cs typeface="Segoe UI" pitchFamily="34" charset="0"/>
              </a:rPr>
              <a:t/>
            </a:r>
            <a:br>
              <a:rPr lang="en-US" sz="1600" b="1" spc="-100" dirty="0">
                <a:gradFill>
                  <a:gsLst>
                    <a:gs pos="0">
                      <a:srgbClr val="FFFFFF"/>
                    </a:gs>
                    <a:gs pos="100000">
                      <a:srgbClr val="FFFFFF"/>
                    </a:gs>
                  </a:gsLst>
                  <a:lin ang="5400000" scaled="0"/>
                </a:gradFill>
                <a:latin typeface="+mj-ea"/>
                <a:ea typeface="+mj-ea"/>
                <a:cs typeface="Segoe UI" pitchFamily="34" charset="0"/>
              </a:rPr>
            </a:br>
            <a:r>
              <a:rPr lang="en-US" sz="1600" b="1" spc="-100" dirty="0">
                <a:gradFill>
                  <a:gsLst>
                    <a:gs pos="0">
                      <a:srgbClr val="FFFFFF"/>
                    </a:gs>
                    <a:gs pos="100000">
                      <a:srgbClr val="FFFFFF"/>
                    </a:gs>
                  </a:gsLst>
                  <a:lin ang="5400000" scaled="0"/>
                </a:gradFill>
                <a:latin typeface="+mj-ea"/>
                <a:ea typeface="+mj-ea"/>
                <a:cs typeface="Segoe UI" pitchFamily="34" charset="0"/>
              </a:rPr>
              <a:t/>
            </a:r>
            <a:br>
              <a:rPr lang="en-US" sz="1600" b="1" spc="-100" dirty="0">
                <a:gradFill>
                  <a:gsLst>
                    <a:gs pos="0">
                      <a:srgbClr val="FFFFFF"/>
                    </a:gs>
                    <a:gs pos="100000">
                      <a:srgbClr val="FFFFFF"/>
                    </a:gs>
                  </a:gsLst>
                  <a:lin ang="5400000" scaled="0"/>
                </a:gradFill>
                <a:latin typeface="+mj-ea"/>
                <a:ea typeface="+mj-ea"/>
                <a:cs typeface="Segoe UI" pitchFamily="34" charset="0"/>
              </a:rPr>
            </a:br>
            <a:r>
              <a:rPr lang="en-US" sz="1600" b="1" spc="-100" dirty="0">
                <a:gradFill>
                  <a:gsLst>
                    <a:gs pos="0">
                      <a:srgbClr val="FFFFFF"/>
                    </a:gs>
                    <a:gs pos="100000">
                      <a:srgbClr val="FFFFFF"/>
                    </a:gs>
                  </a:gsLst>
                  <a:lin ang="5400000" scaled="0"/>
                </a:gradFill>
                <a:latin typeface="+mj-ea"/>
                <a:ea typeface="+mj-ea"/>
                <a:cs typeface="Segoe UI" pitchFamily="34" charset="0"/>
              </a:rPr>
              <a:t/>
            </a:r>
            <a:br>
              <a:rPr lang="en-US" sz="1600" b="1" spc="-100" dirty="0">
                <a:gradFill>
                  <a:gsLst>
                    <a:gs pos="0">
                      <a:srgbClr val="FFFFFF"/>
                    </a:gs>
                    <a:gs pos="100000">
                      <a:srgbClr val="FFFFFF"/>
                    </a:gs>
                  </a:gsLst>
                  <a:lin ang="5400000" scaled="0"/>
                </a:gradFill>
                <a:latin typeface="+mj-ea"/>
                <a:ea typeface="+mj-ea"/>
                <a:cs typeface="Segoe UI" pitchFamily="34" charset="0"/>
              </a:rPr>
            </a:br>
            <a:r>
              <a:rPr lang="en-US" sz="1600" b="1" spc="-100" dirty="0">
                <a:gradFill>
                  <a:gsLst>
                    <a:gs pos="0">
                      <a:srgbClr val="FFFFFF"/>
                    </a:gs>
                    <a:gs pos="100000">
                      <a:srgbClr val="FFFFFF"/>
                    </a:gs>
                  </a:gsLst>
                  <a:lin ang="5400000" scaled="0"/>
                </a:gradFill>
                <a:latin typeface="+mj-ea"/>
                <a:ea typeface="+mj-ea"/>
                <a:cs typeface="Segoe UI" pitchFamily="34" charset="0"/>
              </a:rPr>
              <a:t/>
            </a:r>
            <a:br>
              <a:rPr lang="en-US" sz="1600" b="1" spc="-100" dirty="0">
                <a:gradFill>
                  <a:gsLst>
                    <a:gs pos="0">
                      <a:srgbClr val="FFFFFF"/>
                    </a:gs>
                    <a:gs pos="100000">
                      <a:srgbClr val="FFFFFF"/>
                    </a:gs>
                  </a:gsLst>
                  <a:lin ang="5400000" scaled="0"/>
                </a:gradFill>
                <a:latin typeface="+mj-ea"/>
                <a:ea typeface="+mj-ea"/>
                <a:cs typeface="Segoe UI" pitchFamily="34" charset="0"/>
              </a:rPr>
            </a:br>
            <a:endParaRPr lang="en-US" sz="1600" b="1" spc="-100" dirty="0">
              <a:gradFill>
                <a:gsLst>
                  <a:gs pos="0">
                    <a:srgbClr val="FFFFFF"/>
                  </a:gs>
                  <a:gs pos="100000">
                    <a:srgbClr val="FFFFFF"/>
                  </a:gs>
                </a:gsLst>
                <a:lin ang="5400000" scaled="0"/>
              </a:gradFill>
              <a:latin typeface="+mj-ea"/>
              <a:ea typeface="+mj-ea"/>
              <a:cs typeface="Segoe UI" pitchFamily="34" charset="0"/>
            </a:endParaRPr>
          </a:p>
        </p:txBody>
      </p:sp>
      <p:sp>
        <p:nvSpPr>
          <p:cNvPr id="8" name="Rectangle 7"/>
          <p:cNvSpPr/>
          <p:nvPr/>
        </p:nvSpPr>
        <p:spPr>
          <a:xfrm>
            <a:off x="2254453" y="3685727"/>
            <a:ext cx="1620389" cy="243143"/>
          </a:xfrm>
          <a:prstGeom prst="rect">
            <a:avLst/>
          </a:prstGeom>
        </p:spPr>
        <p:txBody>
          <a:bodyPr wrap="square" anchor="b">
            <a:spAutoFit/>
          </a:bodyPr>
          <a:lstStyle/>
          <a:p>
            <a:pPr>
              <a:lnSpc>
                <a:spcPct val="70000"/>
              </a:lnSpc>
            </a:pPr>
            <a:endParaRPr lang="en-US" sz="1400" b="1" dirty="0">
              <a:solidFill>
                <a:srgbClr val="000000"/>
              </a:solidFill>
              <a:latin typeface="+mj-ea"/>
              <a:ea typeface="+mj-ea"/>
            </a:endParaRPr>
          </a:p>
        </p:txBody>
      </p:sp>
      <p:sp>
        <p:nvSpPr>
          <p:cNvPr id="10" name="Rectangle 9"/>
          <p:cNvSpPr/>
          <p:nvPr/>
        </p:nvSpPr>
        <p:spPr bwMode="auto">
          <a:xfrm>
            <a:off x="162922" y="2734552"/>
            <a:ext cx="1589678" cy="1665994"/>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6" tIns="45708" rIns="45708" bIns="91416" numCol="1" spcCol="0" rtlCol="0" fromWordArt="0" anchor="t" anchorCtr="0" forceAA="0" compatLnSpc="1">
            <a:prstTxWarp prst="textNoShape">
              <a:avLst/>
            </a:prstTxWarp>
            <a:noAutofit/>
          </a:bodyPr>
          <a:lstStyle/>
          <a:p>
            <a:pPr defTabSz="913917" fontAlgn="base">
              <a:lnSpc>
                <a:spcPct val="80000"/>
              </a:lnSpc>
              <a:spcBef>
                <a:spcPct val="0"/>
              </a:spcBef>
              <a:spcAft>
                <a:spcPct val="0"/>
              </a:spcAft>
            </a:pPr>
            <a:r>
              <a:rPr lang="en-US" sz="4400" b="1" spc="-100" dirty="0">
                <a:gradFill>
                  <a:gsLst>
                    <a:gs pos="0">
                      <a:srgbClr val="FFFFFF"/>
                    </a:gs>
                    <a:gs pos="100000">
                      <a:srgbClr val="FFFFFF"/>
                    </a:gs>
                  </a:gsLst>
                  <a:lin ang="5400000" scaled="0"/>
                </a:gradFill>
                <a:latin typeface="+mj-ea"/>
                <a:ea typeface="+mj-ea"/>
                <a:cs typeface="Segoe UI" pitchFamily="34" charset="0"/>
              </a:rPr>
              <a:t>1</a:t>
            </a:r>
          </a:p>
        </p:txBody>
      </p:sp>
      <p:sp>
        <p:nvSpPr>
          <p:cNvPr id="11" name="TextBox 10"/>
          <p:cNvSpPr txBox="1"/>
          <p:nvPr/>
        </p:nvSpPr>
        <p:spPr>
          <a:xfrm>
            <a:off x="162922" y="3158760"/>
            <a:ext cx="1515139" cy="1015663"/>
          </a:xfrm>
          <a:prstGeom prst="rect">
            <a:avLst/>
          </a:prstGeom>
          <a:noFill/>
        </p:spPr>
        <p:txBody>
          <a:bodyPr wrap="square" lIns="0" tIns="0" rIns="0" bIns="0" rtlCol="0">
            <a:spAutoFit/>
          </a:bodyPr>
          <a:lstStyle/>
          <a:p>
            <a:pPr algn="r"/>
            <a:r>
              <a:rPr lang="en-US" sz="6600" b="1" dirty="0">
                <a:solidFill>
                  <a:srgbClr val="FFFFFF"/>
                </a:solidFill>
                <a:latin typeface="+mj-ea"/>
                <a:ea typeface="+mj-ea"/>
              </a:rPr>
              <a:t>20</a:t>
            </a:r>
          </a:p>
        </p:txBody>
      </p:sp>
      <p:sp>
        <p:nvSpPr>
          <p:cNvPr id="13" name="Rectangle 12"/>
          <p:cNvSpPr/>
          <p:nvPr/>
        </p:nvSpPr>
        <p:spPr bwMode="auto">
          <a:xfrm>
            <a:off x="4332733" y="2715498"/>
            <a:ext cx="1589678" cy="1685048"/>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91416" numCol="1" spcCol="0" rtlCol="0" fromWordArt="0" anchor="b" anchorCtr="0" forceAA="0" compatLnSpc="1">
            <a:prstTxWarp prst="textNoShape">
              <a:avLst/>
            </a:prstTxWarp>
            <a:noAutofit/>
          </a:bodyPr>
          <a:lstStyle/>
          <a:p>
            <a:pPr algn="ctr" defTabSz="913917" fontAlgn="base">
              <a:lnSpc>
                <a:spcPct val="60000"/>
              </a:lnSpc>
              <a:spcBef>
                <a:spcPts val="300"/>
              </a:spcBef>
              <a:spcAft>
                <a:spcPct val="0"/>
              </a:spcAft>
            </a:pPr>
            <a:endParaRPr lang="en-US" sz="3600" b="1" spc="-200" dirty="0">
              <a:gradFill>
                <a:gsLst>
                  <a:gs pos="0">
                    <a:srgbClr val="FFFFFF"/>
                  </a:gs>
                  <a:gs pos="100000">
                    <a:srgbClr val="FFFFFF"/>
                  </a:gs>
                </a:gsLst>
                <a:lin ang="5400000" scaled="0"/>
              </a:gradFill>
              <a:latin typeface="+mj-ea"/>
              <a:ea typeface="+mj-ea"/>
              <a:cs typeface="Segoe UI" pitchFamily="34" charset="0"/>
            </a:endParaRPr>
          </a:p>
        </p:txBody>
      </p:sp>
      <p:sp>
        <p:nvSpPr>
          <p:cNvPr id="14" name="Rectangle 13"/>
          <p:cNvSpPr/>
          <p:nvPr/>
        </p:nvSpPr>
        <p:spPr>
          <a:xfrm>
            <a:off x="4415465" y="3461625"/>
            <a:ext cx="1589678" cy="683007"/>
          </a:xfrm>
          <a:prstGeom prst="rect">
            <a:avLst/>
          </a:prstGeom>
        </p:spPr>
        <p:txBody>
          <a:bodyPr wrap="square">
            <a:spAutoFit/>
          </a:bodyPr>
          <a:lstStyle/>
          <a:p>
            <a:pPr algn="ctr" defTabSz="913917" fontAlgn="base">
              <a:lnSpc>
                <a:spcPct val="60000"/>
              </a:lnSpc>
              <a:spcBef>
                <a:spcPts val="300"/>
              </a:spcBef>
              <a:spcAft>
                <a:spcPct val="0"/>
              </a:spcAft>
            </a:pPr>
            <a:r>
              <a:rPr lang="en-US" sz="6000" b="1" spc="-200" dirty="0">
                <a:gradFill>
                  <a:gsLst>
                    <a:gs pos="0">
                      <a:srgbClr val="FFFFFF"/>
                    </a:gs>
                    <a:gs pos="100000">
                      <a:srgbClr val="FFFFFF"/>
                    </a:gs>
                  </a:gsLst>
                  <a:lin ang="5400000" scaled="0"/>
                </a:gradFill>
                <a:latin typeface="+mj-ea"/>
                <a:ea typeface="+mj-ea"/>
                <a:cs typeface="Segoe UI" pitchFamily="34" charset="0"/>
              </a:rPr>
              <a:t>10k</a:t>
            </a:r>
            <a:endParaRPr lang="en-US" sz="3600" b="1" spc="-200" dirty="0">
              <a:gradFill>
                <a:gsLst>
                  <a:gs pos="0">
                    <a:srgbClr val="FFFFFF"/>
                  </a:gs>
                  <a:gs pos="100000">
                    <a:srgbClr val="FFFFFF"/>
                  </a:gs>
                </a:gsLst>
                <a:lin ang="5400000" scaled="0"/>
              </a:gradFill>
              <a:latin typeface="+mj-ea"/>
              <a:ea typeface="+mj-ea"/>
              <a:cs typeface="Segoe UI" pitchFamily="34" charset="0"/>
            </a:endParaRPr>
          </a:p>
        </p:txBody>
      </p:sp>
      <p:sp>
        <p:nvSpPr>
          <p:cNvPr id="16" name="Rectangle 15"/>
          <p:cNvSpPr/>
          <p:nvPr/>
        </p:nvSpPr>
        <p:spPr bwMode="auto">
          <a:xfrm>
            <a:off x="6458007" y="2715498"/>
            <a:ext cx="1589678" cy="1685048"/>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91416" numCol="1" spcCol="0" rtlCol="0" fromWordArt="0" anchor="b" anchorCtr="0" forceAA="0" compatLnSpc="1">
            <a:prstTxWarp prst="textNoShape">
              <a:avLst/>
            </a:prstTxWarp>
            <a:noAutofit/>
          </a:bodyPr>
          <a:lstStyle/>
          <a:p>
            <a:pPr defTabSz="913917" fontAlgn="base">
              <a:lnSpc>
                <a:spcPct val="80000"/>
              </a:lnSpc>
              <a:spcBef>
                <a:spcPct val="0"/>
              </a:spcBef>
              <a:spcAft>
                <a:spcPct val="0"/>
              </a:spcAft>
            </a:pPr>
            <a:endParaRPr lang="en-US" b="1" spc="-151" dirty="0">
              <a:gradFill>
                <a:gsLst>
                  <a:gs pos="0">
                    <a:srgbClr val="FFFFFF"/>
                  </a:gs>
                  <a:gs pos="100000">
                    <a:srgbClr val="FFFFFF"/>
                  </a:gs>
                </a:gsLst>
                <a:lin ang="5400000" scaled="0"/>
              </a:gradFill>
              <a:latin typeface="+mj-ea"/>
              <a:ea typeface="+mj-ea"/>
              <a:cs typeface="Segoe UI" pitchFamily="34" charset="0"/>
            </a:endParaRPr>
          </a:p>
        </p:txBody>
      </p:sp>
      <p:sp>
        <p:nvSpPr>
          <p:cNvPr id="18" name="Rectangle 17"/>
          <p:cNvSpPr/>
          <p:nvPr/>
        </p:nvSpPr>
        <p:spPr>
          <a:xfrm>
            <a:off x="6449719" y="3013130"/>
            <a:ext cx="1693014" cy="880241"/>
          </a:xfrm>
          <a:prstGeom prst="rect">
            <a:avLst/>
          </a:prstGeom>
        </p:spPr>
        <p:txBody>
          <a:bodyPr wrap="square">
            <a:spAutoFit/>
          </a:bodyPr>
          <a:lstStyle/>
          <a:p>
            <a:pPr defTabSz="913917" fontAlgn="base">
              <a:lnSpc>
                <a:spcPct val="80000"/>
              </a:lnSpc>
              <a:spcBef>
                <a:spcPct val="0"/>
              </a:spcBef>
              <a:spcAft>
                <a:spcPct val="0"/>
              </a:spcAft>
            </a:pPr>
            <a:r>
              <a:rPr lang="en-US" sz="3200" b="1" spc="-151" dirty="0">
                <a:gradFill>
                  <a:gsLst>
                    <a:gs pos="0">
                      <a:srgbClr val="FFFFFF"/>
                    </a:gs>
                    <a:gs pos="100000">
                      <a:srgbClr val="FFFFFF"/>
                    </a:gs>
                  </a:gsLst>
                  <a:lin ang="5400000" scaled="0"/>
                </a:gradFill>
                <a:latin typeface="+mj-ea"/>
                <a:ea typeface="+mj-ea"/>
                <a:cs typeface="Segoe UI" pitchFamily="34" charset="0"/>
              </a:rPr>
              <a:t>Industry Leader</a:t>
            </a:r>
            <a:endParaRPr lang="en-US" sz="1600" b="1" spc="-151" dirty="0">
              <a:gradFill>
                <a:gsLst>
                  <a:gs pos="0">
                    <a:srgbClr val="FFFFFF"/>
                  </a:gs>
                  <a:gs pos="100000">
                    <a:srgbClr val="FFFFFF"/>
                  </a:gs>
                </a:gsLst>
                <a:lin ang="5400000" scaled="0"/>
              </a:gradFill>
              <a:latin typeface="+mj-ea"/>
              <a:ea typeface="+mj-ea"/>
              <a:cs typeface="Segoe UI" pitchFamily="34" charset="0"/>
            </a:endParaRPr>
          </a:p>
        </p:txBody>
      </p:sp>
      <p:sp>
        <p:nvSpPr>
          <p:cNvPr id="22" name="Rectangle 21"/>
          <p:cNvSpPr/>
          <p:nvPr/>
        </p:nvSpPr>
        <p:spPr>
          <a:xfrm>
            <a:off x="162922" y="4459578"/>
            <a:ext cx="2198171" cy="480131"/>
          </a:xfrm>
          <a:prstGeom prst="rect">
            <a:avLst/>
          </a:prstGeom>
        </p:spPr>
        <p:txBody>
          <a:bodyPr wrap="square" lIns="0" rIns="0">
            <a:spAutoFit/>
          </a:bodyPr>
          <a:lstStyle/>
          <a:p>
            <a:pPr defTabSz="913917" fontAlgn="base">
              <a:lnSpc>
                <a:spcPct val="90000"/>
              </a:lnSpc>
              <a:spcBef>
                <a:spcPct val="0"/>
              </a:spcBef>
              <a:spcAft>
                <a:spcPct val="0"/>
              </a:spcAft>
            </a:pPr>
            <a:r>
              <a:rPr lang="en-US" sz="1400" spc="-71" dirty="0">
                <a:solidFill>
                  <a:srgbClr val="3F3F3F"/>
                </a:solidFill>
                <a:latin typeface="+mj-ea"/>
                <a:ea typeface="+mj-ea"/>
                <a:cs typeface="Segoe UI" pitchFamily="34" charset="0"/>
              </a:rPr>
              <a:t>1 copy sold every</a:t>
            </a:r>
            <a:br>
              <a:rPr lang="en-US" sz="1400" spc="-71" dirty="0">
                <a:solidFill>
                  <a:srgbClr val="3F3F3F"/>
                </a:solidFill>
                <a:latin typeface="+mj-ea"/>
                <a:ea typeface="+mj-ea"/>
                <a:cs typeface="Segoe UI" pitchFamily="34" charset="0"/>
              </a:rPr>
            </a:br>
            <a:r>
              <a:rPr lang="en-US" sz="1400" spc="-71" dirty="0">
                <a:solidFill>
                  <a:srgbClr val="3F3F3F"/>
                </a:solidFill>
                <a:latin typeface="+mj-ea"/>
                <a:ea typeface="+mj-ea"/>
                <a:cs typeface="Segoe UI" pitchFamily="34" charset="0"/>
              </a:rPr>
              <a:t>20 seconds</a:t>
            </a:r>
          </a:p>
        </p:txBody>
      </p:sp>
      <p:sp>
        <p:nvSpPr>
          <p:cNvPr id="23" name="Rectangle 22"/>
          <p:cNvSpPr/>
          <p:nvPr/>
        </p:nvSpPr>
        <p:spPr>
          <a:xfrm>
            <a:off x="2254453" y="4459578"/>
            <a:ext cx="2198171" cy="286232"/>
          </a:xfrm>
          <a:prstGeom prst="rect">
            <a:avLst/>
          </a:prstGeom>
        </p:spPr>
        <p:txBody>
          <a:bodyPr wrap="square" lIns="0" rIns="0">
            <a:spAutoFit/>
          </a:bodyPr>
          <a:lstStyle/>
          <a:p>
            <a:pPr defTabSz="913917" fontAlgn="base">
              <a:lnSpc>
                <a:spcPct val="90000"/>
              </a:lnSpc>
              <a:spcBef>
                <a:spcPct val="0"/>
              </a:spcBef>
              <a:spcAft>
                <a:spcPct val="0"/>
              </a:spcAft>
            </a:pPr>
            <a:r>
              <a:rPr lang="en-US" sz="1400" spc="-71" dirty="0">
                <a:solidFill>
                  <a:srgbClr val="3F3F3F"/>
                </a:solidFill>
                <a:latin typeface="+mj-ea"/>
                <a:ea typeface="+mj-ea"/>
                <a:cs typeface="Segoe UI" pitchFamily="34" charset="0"/>
              </a:rPr>
              <a:t>20 million users</a:t>
            </a:r>
          </a:p>
        </p:txBody>
      </p:sp>
      <p:sp>
        <p:nvSpPr>
          <p:cNvPr id="24" name="Rectangle 23"/>
          <p:cNvSpPr/>
          <p:nvPr/>
        </p:nvSpPr>
        <p:spPr>
          <a:xfrm>
            <a:off x="4274690" y="4485305"/>
            <a:ext cx="2198171" cy="286232"/>
          </a:xfrm>
          <a:prstGeom prst="rect">
            <a:avLst/>
          </a:prstGeom>
        </p:spPr>
        <p:txBody>
          <a:bodyPr wrap="square" lIns="0" rIns="0">
            <a:spAutoFit/>
          </a:bodyPr>
          <a:lstStyle/>
          <a:p>
            <a:pPr defTabSz="913917" fontAlgn="base">
              <a:lnSpc>
                <a:spcPct val="90000"/>
              </a:lnSpc>
              <a:spcBef>
                <a:spcPct val="0"/>
              </a:spcBef>
              <a:spcAft>
                <a:spcPct val="0"/>
              </a:spcAft>
            </a:pPr>
            <a:r>
              <a:rPr lang="en-US" sz="1400" spc="-71" dirty="0">
                <a:solidFill>
                  <a:srgbClr val="3F3F3F"/>
                </a:solidFill>
                <a:latin typeface="+mj-ea"/>
                <a:ea typeface="+mj-ea"/>
                <a:cs typeface="Segoe UI" pitchFamily="34" charset="0"/>
              </a:rPr>
              <a:t>10,000 organizations</a:t>
            </a:r>
          </a:p>
        </p:txBody>
      </p:sp>
      <p:sp>
        <p:nvSpPr>
          <p:cNvPr id="25" name="Rectangle 24"/>
          <p:cNvSpPr/>
          <p:nvPr/>
        </p:nvSpPr>
        <p:spPr>
          <a:xfrm>
            <a:off x="6488629" y="4475530"/>
            <a:ext cx="2198171" cy="480131"/>
          </a:xfrm>
          <a:prstGeom prst="rect">
            <a:avLst/>
          </a:prstGeom>
        </p:spPr>
        <p:txBody>
          <a:bodyPr wrap="square" lIns="0" rIns="0">
            <a:spAutoFit/>
          </a:bodyPr>
          <a:lstStyle/>
          <a:p>
            <a:pPr defTabSz="913917" fontAlgn="base">
              <a:lnSpc>
                <a:spcPct val="90000"/>
              </a:lnSpc>
              <a:spcBef>
                <a:spcPct val="0"/>
              </a:spcBef>
              <a:spcAft>
                <a:spcPct val="0"/>
              </a:spcAft>
            </a:pPr>
            <a:r>
              <a:rPr lang="en-US" sz="1400" spc="-71" dirty="0">
                <a:solidFill>
                  <a:srgbClr val="3F3F3F"/>
                </a:solidFill>
                <a:latin typeface="+mj-ea"/>
                <a:ea typeface="+mj-ea"/>
                <a:cs typeface="Segoe UI" pitchFamily="34" charset="0"/>
              </a:rPr>
              <a:t>Industry leader </a:t>
            </a:r>
            <a:endParaRPr lang="en-US" sz="1400" spc="-71" dirty="0" smtClean="0">
              <a:solidFill>
                <a:srgbClr val="3F3F3F"/>
              </a:solidFill>
              <a:latin typeface="+mj-ea"/>
              <a:ea typeface="+mj-ea"/>
              <a:cs typeface="Segoe UI" pitchFamily="34" charset="0"/>
            </a:endParaRPr>
          </a:p>
          <a:p>
            <a:pPr defTabSz="913917" fontAlgn="base">
              <a:lnSpc>
                <a:spcPct val="90000"/>
              </a:lnSpc>
              <a:spcBef>
                <a:spcPct val="0"/>
              </a:spcBef>
              <a:spcAft>
                <a:spcPct val="0"/>
              </a:spcAft>
            </a:pPr>
            <a:r>
              <a:rPr lang="en-US" sz="1400" spc="-71" dirty="0" smtClean="0">
                <a:solidFill>
                  <a:srgbClr val="3F3F3F"/>
                </a:solidFill>
                <a:latin typeface="+mj-ea"/>
                <a:ea typeface="+mj-ea"/>
                <a:cs typeface="Segoe UI" pitchFamily="34" charset="0"/>
              </a:rPr>
              <a:t>in </a:t>
            </a:r>
            <a:r>
              <a:rPr lang="en-US" sz="1400" spc="-71" dirty="0">
                <a:solidFill>
                  <a:srgbClr val="3F3F3F"/>
                </a:solidFill>
                <a:latin typeface="+mj-ea"/>
                <a:ea typeface="+mj-ea"/>
                <a:cs typeface="Segoe UI" pitchFamily="34" charset="0"/>
              </a:rPr>
              <a:t>analyst reports</a:t>
            </a:r>
            <a:endParaRPr lang="en-US" sz="1200" spc="-71" dirty="0">
              <a:solidFill>
                <a:srgbClr val="3F3F3F"/>
              </a:solidFill>
              <a:latin typeface="+mj-ea"/>
              <a:ea typeface="+mj-ea"/>
              <a:cs typeface="Segoe UI" pitchFamily="34" charset="0"/>
            </a:endParaRPr>
          </a:p>
        </p:txBody>
      </p:sp>
      <p:sp>
        <p:nvSpPr>
          <p:cNvPr id="27" name="TextBox 26"/>
          <p:cNvSpPr txBox="1"/>
          <p:nvPr/>
        </p:nvSpPr>
        <p:spPr>
          <a:xfrm>
            <a:off x="2213544" y="2733120"/>
            <a:ext cx="1750247" cy="830997"/>
          </a:xfrm>
          <a:prstGeom prst="rect">
            <a:avLst/>
          </a:prstGeom>
          <a:noFill/>
        </p:spPr>
        <p:txBody>
          <a:bodyPr wrap="square" lIns="0" tIns="0" rIns="0" bIns="0" rtlCol="0">
            <a:spAutoFit/>
          </a:bodyPr>
          <a:lstStyle/>
          <a:p>
            <a:pPr algn="r"/>
            <a:r>
              <a:rPr lang="en-US" sz="5400" b="1" dirty="0">
                <a:solidFill>
                  <a:srgbClr val="FFFFFF"/>
                </a:solidFill>
                <a:latin typeface="+mj-ea"/>
                <a:ea typeface="+mj-ea"/>
              </a:rPr>
              <a:t>20M</a:t>
            </a:r>
          </a:p>
        </p:txBody>
      </p:sp>
    </p:spTree>
    <p:extLst>
      <p:ext uri="{BB962C8B-B14F-4D97-AF65-F5344CB8AC3E}">
        <p14:creationId xmlns:p14="http://schemas.microsoft.com/office/powerpoint/2010/main" val="2153053384"/>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noAutofit/>
          </a:bodyPr>
          <a:lstStyle/>
          <a:p>
            <a:r>
              <a:rPr lang="ko-KR" altLang="en-US" sz="3600" dirty="0"/>
              <a:t>프로젝트에서 꼭 필요한 부분은</a:t>
            </a:r>
            <a:r>
              <a:rPr lang="en-US" altLang="ko-KR" sz="3600" dirty="0"/>
              <a:t>?</a:t>
            </a:r>
            <a:endParaRPr lang="en-US" sz="3600" dirty="0"/>
          </a:p>
        </p:txBody>
      </p:sp>
      <p:sp>
        <p:nvSpPr>
          <p:cNvPr id="8" name="Content Placeholder 2"/>
          <p:cNvSpPr>
            <a:spLocks noGrp="1"/>
          </p:cNvSpPr>
          <p:nvPr>
            <p:ph idx="1"/>
          </p:nvPr>
        </p:nvSpPr>
        <p:spPr/>
        <p:txBody>
          <a:bodyPr vert="horz" lIns="182880" tIns="45720" rIns="91440" bIns="45720" rtlCol="0">
            <a:noAutofit/>
          </a:bodyPr>
          <a:lstStyle/>
          <a:p>
            <a:pPr marL="0" indent="0">
              <a:buNone/>
            </a:pP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프로젝트 및 운영업무의 가시화</a:t>
            </a:r>
            <a:r>
              <a:rPr lang="en-US" sz="1400" dirty="0">
                <a:solidFill>
                  <a:schemeClr val="tx1">
                    <a:lumMod val="75000"/>
                    <a:lumOff val="25000"/>
                  </a:schemeClr>
                </a:solidFill>
                <a:latin typeface="맑은 고딕" pitchFamily="50" charset="-127"/>
                <a:ea typeface="맑은 고딕" pitchFamily="50" charset="-127"/>
                <a:cs typeface="Segoe UI" pitchFamily="34" charset="0"/>
              </a:rPr>
              <a:t/>
            </a:r>
            <a:br>
              <a:rPr lang="en-US" sz="1400" dirty="0">
                <a:solidFill>
                  <a:schemeClr val="tx1">
                    <a:lumMod val="75000"/>
                    <a:lumOff val="25000"/>
                  </a:schemeClr>
                </a:solidFill>
                <a:latin typeface="맑은 고딕" pitchFamily="50" charset="-127"/>
                <a:ea typeface="맑은 고딕" pitchFamily="50" charset="-127"/>
                <a:cs typeface="Segoe UI" pitchFamily="34" charset="0"/>
              </a:rPr>
            </a:br>
            <a:endParaRPr lang="en-US" sz="800" dirty="0">
              <a:solidFill>
                <a:schemeClr val="tx1">
                  <a:lumMod val="75000"/>
                  <a:lumOff val="25000"/>
                </a:schemeClr>
              </a:solidFill>
              <a:latin typeface="맑은 고딕" pitchFamily="50" charset="-127"/>
              <a:ea typeface="맑은 고딕" pitchFamily="50" charset="-127"/>
              <a:cs typeface="Segoe UI" pitchFamily="34" charset="0"/>
            </a:endParaRPr>
          </a:p>
          <a:p>
            <a:pPr marL="0" indent="0">
              <a:buNone/>
            </a:pP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비즈니스 전략 및 목표달성을 극대화 할 수 있는 프로젝트 포트폴리오 의 구성 및 우선순위 최적화</a:t>
            </a:r>
            <a:r>
              <a:rPr lang="en-US" sz="1400" dirty="0">
                <a:solidFill>
                  <a:schemeClr val="tx1">
                    <a:lumMod val="75000"/>
                    <a:lumOff val="25000"/>
                  </a:schemeClr>
                </a:solidFill>
                <a:latin typeface="맑은 고딕" pitchFamily="50" charset="-127"/>
                <a:ea typeface="맑은 고딕" pitchFamily="50" charset="-127"/>
                <a:cs typeface="Segoe UI" pitchFamily="34" charset="0"/>
              </a:rPr>
              <a:t/>
            </a:r>
            <a:br>
              <a:rPr lang="en-US" sz="1400" dirty="0">
                <a:solidFill>
                  <a:schemeClr val="tx1">
                    <a:lumMod val="75000"/>
                    <a:lumOff val="25000"/>
                  </a:schemeClr>
                </a:solidFill>
                <a:latin typeface="맑은 고딕" pitchFamily="50" charset="-127"/>
                <a:ea typeface="맑은 고딕" pitchFamily="50" charset="-127"/>
                <a:cs typeface="Segoe UI" pitchFamily="34" charset="0"/>
              </a:rPr>
            </a:br>
            <a:endParaRPr lang="en-US" sz="800" dirty="0">
              <a:solidFill>
                <a:schemeClr val="tx1">
                  <a:lumMod val="75000"/>
                  <a:lumOff val="25000"/>
                </a:schemeClr>
              </a:solidFill>
              <a:latin typeface="맑은 고딕" pitchFamily="50" charset="-127"/>
              <a:ea typeface="맑은 고딕" pitchFamily="50" charset="-127"/>
              <a:cs typeface="Segoe UI" pitchFamily="34" charset="0"/>
            </a:endParaRPr>
          </a:p>
          <a:p>
            <a:pPr marL="0" indent="0">
              <a:buNone/>
            </a:pP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최적화된 </a:t>
            </a:r>
            <a:r>
              <a:rPr lang="en-US" sz="1400" dirty="0">
                <a:solidFill>
                  <a:schemeClr val="tx1">
                    <a:lumMod val="75000"/>
                    <a:lumOff val="25000"/>
                  </a:schemeClr>
                </a:solidFill>
                <a:latin typeface="맑은 고딕" pitchFamily="50" charset="-127"/>
                <a:ea typeface="맑은 고딕" pitchFamily="50" charset="-127"/>
                <a:cs typeface="Segoe UI" pitchFamily="34" charset="0"/>
              </a:rPr>
              <a:t>Resource </a:t>
            </a: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관리</a:t>
            </a:r>
            <a:r>
              <a:rPr lang="en-US" sz="1400" dirty="0">
                <a:solidFill>
                  <a:schemeClr val="tx1">
                    <a:lumMod val="75000"/>
                    <a:lumOff val="25000"/>
                  </a:schemeClr>
                </a:solidFill>
                <a:latin typeface="맑은 고딕" pitchFamily="50" charset="-127"/>
                <a:ea typeface="맑은 고딕" pitchFamily="50" charset="-127"/>
                <a:cs typeface="Segoe UI" pitchFamily="34" charset="0"/>
              </a:rPr>
              <a:t/>
            </a:r>
            <a:br>
              <a:rPr lang="en-US" sz="1400" dirty="0">
                <a:solidFill>
                  <a:schemeClr val="tx1">
                    <a:lumMod val="75000"/>
                    <a:lumOff val="25000"/>
                  </a:schemeClr>
                </a:solidFill>
                <a:latin typeface="맑은 고딕" pitchFamily="50" charset="-127"/>
                <a:ea typeface="맑은 고딕" pitchFamily="50" charset="-127"/>
                <a:cs typeface="Segoe UI" pitchFamily="34" charset="0"/>
              </a:rPr>
            </a:br>
            <a:endParaRPr lang="en-US" sz="800" dirty="0">
              <a:solidFill>
                <a:schemeClr val="tx1">
                  <a:lumMod val="75000"/>
                  <a:lumOff val="25000"/>
                </a:schemeClr>
              </a:solidFill>
              <a:latin typeface="맑은 고딕" pitchFamily="50" charset="-127"/>
              <a:ea typeface="맑은 고딕" pitchFamily="50" charset="-127"/>
              <a:cs typeface="Segoe UI" pitchFamily="34" charset="0"/>
            </a:endParaRPr>
          </a:p>
          <a:p>
            <a:pPr marL="0" indent="0">
              <a:buNone/>
            </a:pP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프로젝트 및 포트폴리오의 투자 </a:t>
            </a:r>
            <a:r>
              <a:rPr lang="en-US" altLang="ko-KR" sz="1400" dirty="0">
                <a:solidFill>
                  <a:schemeClr val="tx1">
                    <a:lumMod val="75000"/>
                    <a:lumOff val="25000"/>
                  </a:schemeClr>
                </a:solidFill>
                <a:latin typeface="맑은 고딕" pitchFamily="50" charset="-127"/>
                <a:ea typeface="맑은 고딕" pitchFamily="50" charset="-127"/>
                <a:cs typeface="Segoe UI" pitchFamily="34" charset="0"/>
              </a:rPr>
              <a:t>Performance </a:t>
            </a: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관리</a:t>
            </a:r>
            <a:endParaRPr lang="en-US" sz="1400" dirty="0">
              <a:solidFill>
                <a:schemeClr val="tx1">
                  <a:lumMod val="75000"/>
                  <a:lumOff val="25000"/>
                </a:schemeClr>
              </a:solidFill>
              <a:latin typeface="맑은 고딕" pitchFamily="50" charset="-127"/>
              <a:ea typeface="맑은 고딕" pitchFamily="50" charset="-127"/>
              <a:cs typeface="Segoe UI" pitchFamily="34" charset="0"/>
            </a:endParaRPr>
          </a:p>
          <a:p>
            <a:pPr marL="0" indent="0">
              <a:buNone/>
            </a:pPr>
            <a:endParaRPr lang="en-US" sz="800" dirty="0">
              <a:solidFill>
                <a:schemeClr val="tx1">
                  <a:lumMod val="75000"/>
                  <a:lumOff val="25000"/>
                </a:schemeClr>
              </a:solidFill>
              <a:latin typeface="맑은 고딕" pitchFamily="50" charset="-127"/>
              <a:ea typeface="맑은 고딕" pitchFamily="50" charset="-127"/>
              <a:cs typeface="Segoe UI" pitchFamily="34" charset="0"/>
            </a:endParaRPr>
          </a:p>
          <a:p>
            <a:pPr marL="0" indent="0">
              <a:buNone/>
            </a:pP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커뮤니케이션</a:t>
            </a:r>
            <a:r>
              <a:rPr lang="en-US" altLang="ko-KR" sz="1400" dirty="0">
                <a:solidFill>
                  <a:schemeClr val="tx1">
                    <a:lumMod val="75000"/>
                    <a:lumOff val="25000"/>
                  </a:schemeClr>
                </a:solidFill>
                <a:latin typeface="맑은 고딕" pitchFamily="50" charset="-127"/>
                <a:ea typeface="맑은 고딕" pitchFamily="50" charset="-127"/>
                <a:cs typeface="Segoe UI" pitchFamily="34" charset="0"/>
              </a:rPr>
              <a:t>, </a:t>
            </a: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정보 공유 및 협업의 개선</a:t>
            </a:r>
            <a:r>
              <a:rPr lang="en-US" sz="1400" dirty="0">
                <a:solidFill>
                  <a:schemeClr val="tx1">
                    <a:lumMod val="75000"/>
                    <a:lumOff val="25000"/>
                  </a:schemeClr>
                </a:solidFill>
                <a:latin typeface="맑은 고딕" pitchFamily="50" charset="-127"/>
                <a:ea typeface="맑은 고딕" pitchFamily="50" charset="-127"/>
                <a:cs typeface="Segoe UI" pitchFamily="34" charset="0"/>
              </a:rPr>
              <a:t/>
            </a:r>
            <a:br>
              <a:rPr lang="en-US" sz="1400" dirty="0">
                <a:solidFill>
                  <a:schemeClr val="tx1">
                    <a:lumMod val="75000"/>
                    <a:lumOff val="25000"/>
                  </a:schemeClr>
                </a:solidFill>
                <a:latin typeface="맑은 고딕" pitchFamily="50" charset="-127"/>
                <a:ea typeface="맑은 고딕" pitchFamily="50" charset="-127"/>
                <a:cs typeface="Segoe UI" pitchFamily="34" charset="0"/>
              </a:rPr>
            </a:br>
            <a:endParaRPr lang="en-US" sz="800" dirty="0">
              <a:solidFill>
                <a:schemeClr val="tx1">
                  <a:lumMod val="75000"/>
                  <a:lumOff val="25000"/>
                </a:schemeClr>
              </a:solidFill>
              <a:latin typeface="맑은 고딕" pitchFamily="50" charset="-127"/>
              <a:ea typeface="맑은 고딕" pitchFamily="50" charset="-127"/>
              <a:cs typeface="Segoe UI" pitchFamily="34" charset="0"/>
            </a:endParaRPr>
          </a:p>
          <a:p>
            <a:pPr marL="0" indent="0">
              <a:buNone/>
            </a:pP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이슈 및 위험요소에 대한 사전 인지 및 이와 관련된 대처방안</a:t>
            </a:r>
            <a:r>
              <a:rPr lang="en-US" sz="1400" dirty="0">
                <a:solidFill>
                  <a:schemeClr val="tx1">
                    <a:lumMod val="75000"/>
                    <a:lumOff val="25000"/>
                  </a:schemeClr>
                </a:solidFill>
                <a:latin typeface="맑은 고딕" pitchFamily="50" charset="-127"/>
                <a:ea typeface="맑은 고딕" pitchFamily="50" charset="-127"/>
                <a:cs typeface="Segoe UI" pitchFamily="34" charset="0"/>
              </a:rPr>
              <a:t/>
            </a:r>
            <a:br>
              <a:rPr lang="en-US" sz="1400" dirty="0">
                <a:solidFill>
                  <a:schemeClr val="tx1">
                    <a:lumMod val="75000"/>
                    <a:lumOff val="25000"/>
                  </a:schemeClr>
                </a:solidFill>
                <a:latin typeface="맑은 고딕" pitchFamily="50" charset="-127"/>
                <a:ea typeface="맑은 고딕" pitchFamily="50" charset="-127"/>
                <a:cs typeface="Segoe UI" pitchFamily="34" charset="0"/>
              </a:rPr>
            </a:br>
            <a:endParaRPr lang="en-US" sz="800" dirty="0">
              <a:solidFill>
                <a:schemeClr val="tx1">
                  <a:lumMod val="75000"/>
                  <a:lumOff val="25000"/>
                </a:schemeClr>
              </a:solidFill>
              <a:latin typeface="맑은 고딕" pitchFamily="50" charset="-127"/>
              <a:ea typeface="맑은 고딕" pitchFamily="50" charset="-127"/>
              <a:cs typeface="Segoe UI" pitchFamily="34" charset="0"/>
            </a:endParaRPr>
          </a:p>
          <a:p>
            <a:pPr marL="0" indent="0">
              <a:buNone/>
            </a:pP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향후 확장에 대한 </a:t>
            </a:r>
            <a:r>
              <a:rPr lang="en-US" altLang="ko-KR" sz="1400" dirty="0">
                <a:solidFill>
                  <a:schemeClr val="tx1">
                    <a:lumMod val="75000"/>
                    <a:lumOff val="25000"/>
                  </a:schemeClr>
                </a:solidFill>
                <a:latin typeface="맑은 고딕" pitchFamily="50" charset="-127"/>
                <a:ea typeface="맑은 고딕" pitchFamily="50" charset="-127"/>
                <a:cs typeface="Segoe UI" pitchFamily="34" charset="0"/>
              </a:rPr>
              <a:t>Scalability </a:t>
            </a:r>
            <a:r>
              <a:rPr lang="ko-KR" altLang="en-US" sz="1400" dirty="0">
                <a:solidFill>
                  <a:schemeClr val="tx1">
                    <a:lumMod val="75000"/>
                    <a:lumOff val="25000"/>
                  </a:schemeClr>
                </a:solidFill>
                <a:latin typeface="맑은 고딕" pitchFamily="50" charset="-127"/>
                <a:ea typeface="맑은 고딕" pitchFamily="50" charset="-127"/>
                <a:cs typeface="Segoe UI" pitchFamily="34" charset="0"/>
              </a:rPr>
              <a:t>보장</a:t>
            </a:r>
            <a:endParaRPr lang="en-US" sz="1400" dirty="0">
              <a:solidFill>
                <a:schemeClr val="tx1">
                  <a:lumMod val="75000"/>
                  <a:lumOff val="25000"/>
                </a:schemeClr>
              </a:solidFill>
              <a:latin typeface="맑은 고딕" pitchFamily="50" charset="-127"/>
              <a:ea typeface="맑은 고딕" pitchFamily="50" charset="-127"/>
              <a:cs typeface="Segoe UI" pitchFamily="34" charset="0"/>
            </a:endParaRPr>
          </a:p>
        </p:txBody>
      </p:sp>
      <p:sp>
        <p:nvSpPr>
          <p:cNvPr id="4" name="Slide Number Placeholder 3"/>
          <p:cNvSpPr>
            <a:spLocks noGrp="1"/>
          </p:cNvSpPr>
          <p:nvPr>
            <p:ph type="sldNum" sz="quarter" idx="4294967295"/>
          </p:nvPr>
        </p:nvSpPr>
        <p:spPr>
          <a:xfrm>
            <a:off x="8710613" y="6364288"/>
            <a:ext cx="433387" cy="365125"/>
          </a:xfrm>
          <a:prstGeom prst="rect">
            <a:avLst/>
          </a:prstGeom>
        </p:spPr>
        <p:txBody>
          <a:bodyPr/>
          <a:lstStyle/>
          <a:p>
            <a:fld id="{55DBE32F-718F-4067-BD31-A539E6B6F84D}" type="slidenum">
              <a:rPr lang="en-US" smtClean="0"/>
              <a:pPr/>
              <a:t>5</a:t>
            </a:fld>
            <a:endParaRPr lang="en-US"/>
          </a:p>
        </p:txBody>
      </p:sp>
      <p:sp>
        <p:nvSpPr>
          <p:cNvPr id="9" name="Oval 8"/>
          <p:cNvSpPr/>
          <p:nvPr/>
        </p:nvSpPr>
        <p:spPr bwMode="auto">
          <a:xfrm>
            <a:off x="350784" y="1135430"/>
            <a:ext cx="228600" cy="228600"/>
          </a:xfrm>
          <a:prstGeom prst="ellipse">
            <a:avLst/>
          </a:prstGeom>
          <a:solidFill>
            <a:srgbClr val="FFC515"/>
          </a:solidFill>
          <a:ln w="63500" cap="flat" cmpd="sng" algn="ctr">
            <a:noFill/>
            <a:prstDash val="solid"/>
          </a:ln>
          <a:effectLst/>
        </p:spPr>
        <p:txBody>
          <a:bodyPr lIns="0" tIns="0" rIns="0" bIns="0" rtlCol="0" anchor="ctr"/>
          <a:lstStyle/>
          <a:p>
            <a:pPr algn="ctr"/>
            <a:r>
              <a:rPr lang="en-US" sz="1000" b="1" kern="0" dirty="0">
                <a:solidFill>
                  <a:srgbClr val="1C5D19"/>
                </a:solidFill>
                <a:latin typeface="Segoe" pitchFamily="34" charset="0"/>
              </a:rPr>
              <a:t>1</a:t>
            </a:r>
          </a:p>
        </p:txBody>
      </p:sp>
      <p:sp>
        <p:nvSpPr>
          <p:cNvPr id="10" name="Oval 9"/>
          <p:cNvSpPr/>
          <p:nvPr/>
        </p:nvSpPr>
        <p:spPr bwMode="auto">
          <a:xfrm>
            <a:off x="350784" y="1522896"/>
            <a:ext cx="228600" cy="228600"/>
          </a:xfrm>
          <a:prstGeom prst="ellipse">
            <a:avLst/>
          </a:prstGeom>
          <a:solidFill>
            <a:srgbClr val="FFC515"/>
          </a:solidFill>
          <a:ln w="63500" cap="flat" cmpd="sng" algn="ctr">
            <a:noFill/>
            <a:prstDash val="solid"/>
          </a:ln>
          <a:effectLst/>
        </p:spPr>
        <p:txBody>
          <a:bodyPr lIns="0" tIns="0" rIns="0" bIns="0" rtlCol="0" anchor="ctr"/>
          <a:lstStyle/>
          <a:p>
            <a:pPr algn="ctr"/>
            <a:r>
              <a:rPr lang="en-US" sz="1000" b="1" kern="0" dirty="0">
                <a:solidFill>
                  <a:srgbClr val="1C5D19"/>
                </a:solidFill>
                <a:latin typeface="Segoe" pitchFamily="34" charset="0"/>
              </a:rPr>
              <a:t>2</a:t>
            </a:r>
          </a:p>
        </p:txBody>
      </p:sp>
      <p:sp>
        <p:nvSpPr>
          <p:cNvPr id="11" name="Oval 10"/>
          <p:cNvSpPr/>
          <p:nvPr/>
        </p:nvSpPr>
        <p:spPr bwMode="auto">
          <a:xfrm>
            <a:off x="350784" y="1910363"/>
            <a:ext cx="228600" cy="228600"/>
          </a:xfrm>
          <a:prstGeom prst="ellipse">
            <a:avLst/>
          </a:prstGeom>
          <a:solidFill>
            <a:srgbClr val="FFC515"/>
          </a:solidFill>
          <a:ln w="63500" cap="flat" cmpd="sng" algn="ctr">
            <a:noFill/>
            <a:prstDash val="solid"/>
          </a:ln>
          <a:effectLst/>
        </p:spPr>
        <p:txBody>
          <a:bodyPr lIns="0" tIns="0" rIns="0" bIns="0" rtlCol="0" anchor="ctr"/>
          <a:lstStyle/>
          <a:p>
            <a:pPr algn="ctr"/>
            <a:r>
              <a:rPr lang="en-US" sz="1000" b="1" kern="0" dirty="0">
                <a:solidFill>
                  <a:srgbClr val="1C5D19"/>
                </a:solidFill>
                <a:latin typeface="Segoe" pitchFamily="34" charset="0"/>
              </a:rPr>
              <a:t>3</a:t>
            </a:r>
          </a:p>
        </p:txBody>
      </p:sp>
      <p:sp>
        <p:nvSpPr>
          <p:cNvPr id="12" name="Oval 11"/>
          <p:cNvSpPr/>
          <p:nvPr/>
        </p:nvSpPr>
        <p:spPr bwMode="auto">
          <a:xfrm>
            <a:off x="350784" y="2297834"/>
            <a:ext cx="228600" cy="228600"/>
          </a:xfrm>
          <a:prstGeom prst="ellipse">
            <a:avLst/>
          </a:prstGeom>
          <a:solidFill>
            <a:srgbClr val="FFC515"/>
          </a:solidFill>
          <a:ln w="63500" cap="flat" cmpd="sng" algn="ctr">
            <a:noFill/>
            <a:prstDash val="solid"/>
          </a:ln>
          <a:effectLst/>
        </p:spPr>
        <p:txBody>
          <a:bodyPr lIns="0" tIns="0" rIns="0" bIns="0" rtlCol="0" anchor="ctr"/>
          <a:lstStyle/>
          <a:p>
            <a:pPr algn="ctr"/>
            <a:r>
              <a:rPr lang="en-US" sz="1000" b="1" kern="0" dirty="0">
                <a:solidFill>
                  <a:srgbClr val="1C5D19"/>
                </a:solidFill>
                <a:latin typeface="Segoe" pitchFamily="34" charset="0"/>
              </a:rPr>
              <a:t>4</a:t>
            </a:r>
          </a:p>
        </p:txBody>
      </p:sp>
      <p:sp>
        <p:nvSpPr>
          <p:cNvPr id="13" name="Oval 12"/>
          <p:cNvSpPr/>
          <p:nvPr/>
        </p:nvSpPr>
        <p:spPr bwMode="auto">
          <a:xfrm>
            <a:off x="350784" y="2685301"/>
            <a:ext cx="228600" cy="228600"/>
          </a:xfrm>
          <a:prstGeom prst="ellipse">
            <a:avLst/>
          </a:prstGeom>
          <a:solidFill>
            <a:srgbClr val="FFC515"/>
          </a:solidFill>
          <a:ln w="63500" cap="flat" cmpd="sng" algn="ctr">
            <a:noFill/>
            <a:prstDash val="solid"/>
          </a:ln>
          <a:effectLst/>
        </p:spPr>
        <p:txBody>
          <a:bodyPr lIns="0" tIns="0" rIns="0" bIns="0" rtlCol="0" anchor="ctr"/>
          <a:lstStyle/>
          <a:p>
            <a:pPr algn="ctr"/>
            <a:r>
              <a:rPr lang="en-US" sz="1000" b="1" kern="0" dirty="0">
                <a:solidFill>
                  <a:srgbClr val="1C5D19"/>
                </a:solidFill>
                <a:latin typeface="Segoe" pitchFamily="34" charset="0"/>
              </a:rPr>
              <a:t>5</a:t>
            </a:r>
          </a:p>
        </p:txBody>
      </p:sp>
      <p:sp>
        <p:nvSpPr>
          <p:cNvPr id="14" name="Oval 13"/>
          <p:cNvSpPr/>
          <p:nvPr/>
        </p:nvSpPr>
        <p:spPr bwMode="auto">
          <a:xfrm>
            <a:off x="350784" y="3072767"/>
            <a:ext cx="228600" cy="228600"/>
          </a:xfrm>
          <a:prstGeom prst="ellipse">
            <a:avLst/>
          </a:prstGeom>
          <a:solidFill>
            <a:srgbClr val="FFC515"/>
          </a:solidFill>
          <a:ln w="63500" cap="flat" cmpd="sng" algn="ctr">
            <a:noFill/>
            <a:prstDash val="solid"/>
          </a:ln>
          <a:effectLst/>
        </p:spPr>
        <p:txBody>
          <a:bodyPr lIns="0" tIns="0" rIns="0" bIns="0" rtlCol="0" anchor="ctr"/>
          <a:lstStyle/>
          <a:p>
            <a:pPr algn="ctr"/>
            <a:r>
              <a:rPr lang="en-US" sz="1000" b="1" kern="0" dirty="0">
                <a:solidFill>
                  <a:srgbClr val="1C5D19"/>
                </a:solidFill>
                <a:latin typeface="Segoe" pitchFamily="34" charset="0"/>
              </a:rPr>
              <a:t>6</a:t>
            </a:r>
          </a:p>
        </p:txBody>
      </p:sp>
      <p:sp>
        <p:nvSpPr>
          <p:cNvPr id="15" name="Oval 14"/>
          <p:cNvSpPr/>
          <p:nvPr/>
        </p:nvSpPr>
        <p:spPr bwMode="auto">
          <a:xfrm>
            <a:off x="350784" y="3460235"/>
            <a:ext cx="228600" cy="228600"/>
          </a:xfrm>
          <a:prstGeom prst="ellipse">
            <a:avLst/>
          </a:prstGeom>
          <a:solidFill>
            <a:srgbClr val="FFC515"/>
          </a:solidFill>
          <a:ln w="63500" cap="flat" cmpd="sng" algn="ctr">
            <a:noFill/>
            <a:prstDash val="solid"/>
          </a:ln>
          <a:effectLst/>
        </p:spPr>
        <p:txBody>
          <a:bodyPr lIns="0" tIns="0" rIns="0" bIns="0" rtlCol="0" anchor="ctr"/>
          <a:lstStyle/>
          <a:p>
            <a:pPr algn="ctr"/>
            <a:r>
              <a:rPr lang="en-US" sz="1000" b="1" kern="0" dirty="0">
                <a:solidFill>
                  <a:srgbClr val="1C5D19"/>
                </a:solidFill>
                <a:latin typeface="Segoe" pitchFamily="34" charset="0"/>
              </a:rPr>
              <a:t>7</a:t>
            </a:r>
          </a:p>
        </p:txBody>
      </p:sp>
      <p:grpSp>
        <p:nvGrpSpPr>
          <p:cNvPr id="5" name="Group 18"/>
          <p:cNvGrpSpPr/>
          <p:nvPr/>
        </p:nvGrpSpPr>
        <p:grpSpPr>
          <a:xfrm>
            <a:off x="4267200" y="3725709"/>
            <a:ext cx="4681728" cy="2460572"/>
            <a:chOff x="3769845" y="4038480"/>
            <a:chExt cx="4681728" cy="2460572"/>
          </a:xfrm>
        </p:grpSpPr>
        <p:grpSp>
          <p:nvGrpSpPr>
            <p:cNvPr id="6" name="Group 37"/>
            <p:cNvGrpSpPr/>
            <p:nvPr/>
          </p:nvGrpSpPr>
          <p:grpSpPr>
            <a:xfrm>
              <a:off x="3769845" y="4038480"/>
              <a:ext cx="4681728" cy="2460572"/>
              <a:chOff x="4462272" y="1798863"/>
              <a:chExt cx="4681728" cy="2460572"/>
            </a:xfrm>
          </p:grpSpPr>
          <p:sp>
            <p:nvSpPr>
              <p:cNvPr id="25" name="Rectangle 24"/>
              <p:cNvSpPr/>
              <p:nvPr/>
            </p:nvSpPr>
            <p:spPr bwMode="auto">
              <a:xfrm>
                <a:off x="4462272" y="1798863"/>
                <a:ext cx="4681728" cy="2460572"/>
              </a:xfrm>
              <a:prstGeom prst="rect">
                <a:avLst/>
              </a:prstGeom>
              <a:solidFill>
                <a:srgbClr val="EEB500">
                  <a:alpha val="50000"/>
                </a:srgbClr>
              </a:solidFill>
              <a:ln w="63500" cap="flat" cmpd="sng" algn="ctr">
                <a:noFill/>
                <a:prstDash val="solid"/>
              </a:ln>
              <a:effectLst/>
            </p:spPr>
            <p:txBody>
              <a:bodyPr rtlCol="0" anchor="ctr"/>
              <a:lstStyle/>
              <a:p>
                <a:pPr algn="ctr"/>
                <a:endParaRPr lang="en-US" kern="0" dirty="0">
                  <a:solidFill>
                    <a:sysClr val="window" lastClr="FFFFFF"/>
                  </a:solidFill>
                  <a:latin typeface="Calibri"/>
                </a:endParaRPr>
              </a:p>
            </p:txBody>
          </p:sp>
          <p:pic>
            <p:nvPicPr>
              <p:cNvPr id="26" name="Picture 2" descr="D:\0Projects\Microsoft\project2010_BDM\EBC\images\old.jpg"/>
              <p:cNvPicPr>
                <a:picLocks noChangeAspect="1" noChangeArrowheads="1"/>
              </p:cNvPicPr>
              <p:nvPr/>
            </p:nvPicPr>
            <p:blipFill>
              <a:blip r:embed="rId4" cstate="print"/>
              <a:srcRect b="14015"/>
              <a:stretch>
                <a:fillRect/>
              </a:stretch>
            </p:blipFill>
            <p:spPr bwMode="auto">
              <a:xfrm>
                <a:off x="4462272" y="1827815"/>
                <a:ext cx="4681728" cy="2392419"/>
              </a:xfrm>
              <a:prstGeom prst="rect">
                <a:avLst/>
              </a:prstGeom>
              <a:noFill/>
            </p:spPr>
          </p:pic>
        </p:grpSp>
        <p:grpSp>
          <p:nvGrpSpPr>
            <p:cNvPr id="7" name="Group 55"/>
            <p:cNvGrpSpPr/>
            <p:nvPr/>
          </p:nvGrpSpPr>
          <p:grpSpPr>
            <a:xfrm>
              <a:off x="6367549" y="5582828"/>
              <a:ext cx="738170" cy="272657"/>
              <a:chOff x="6367549" y="5582828"/>
              <a:chExt cx="738170" cy="272657"/>
            </a:xfrm>
          </p:grpSpPr>
          <p:sp>
            <p:nvSpPr>
              <p:cNvPr id="23" name="Freeform 22"/>
              <p:cNvSpPr/>
              <p:nvPr/>
            </p:nvSpPr>
            <p:spPr bwMode="auto">
              <a:xfrm>
                <a:off x="6367549" y="5616079"/>
                <a:ext cx="89777" cy="229431"/>
              </a:xfrm>
              <a:custGeom>
                <a:avLst/>
                <a:gdLst>
                  <a:gd name="connsiteX0" fmla="*/ 0 w 89777"/>
                  <a:gd name="connsiteY0" fmla="*/ 0 h 229431"/>
                  <a:gd name="connsiteX1" fmla="*/ 86452 w 89777"/>
                  <a:gd name="connsiteY1" fmla="*/ 83127 h 229431"/>
                  <a:gd name="connsiteX2" fmla="*/ 89777 w 89777"/>
                  <a:gd name="connsiteY2" fmla="*/ 229431 h 229431"/>
                  <a:gd name="connsiteX3" fmla="*/ 0 w 89777"/>
                  <a:gd name="connsiteY3" fmla="*/ 149629 h 229431"/>
                  <a:gd name="connsiteX4" fmla="*/ 0 w 89777"/>
                  <a:gd name="connsiteY4" fmla="*/ 0 h 22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7" h="229431">
                    <a:moveTo>
                      <a:pt x="0" y="0"/>
                    </a:moveTo>
                    <a:lnTo>
                      <a:pt x="86452" y="83127"/>
                    </a:lnTo>
                    <a:cubicBezTo>
                      <a:pt x="87560" y="131895"/>
                      <a:pt x="88669" y="180663"/>
                      <a:pt x="89777" y="229431"/>
                    </a:cubicBezTo>
                    <a:lnTo>
                      <a:pt x="0" y="149629"/>
                    </a:lnTo>
                    <a:lnTo>
                      <a:pt x="0" y="0"/>
                    </a:lnTo>
                    <a:close/>
                  </a:path>
                </a:pathLst>
              </a:custGeom>
              <a:gradFill>
                <a:gsLst>
                  <a:gs pos="19000">
                    <a:schemeClr val="tx1">
                      <a:alpha val="50000"/>
                    </a:schemeClr>
                  </a:gs>
                  <a:gs pos="76000">
                    <a:schemeClr val="tx1">
                      <a:alpha val="0"/>
                    </a:schemeClr>
                  </a:gs>
                </a:gsLst>
                <a:lin ang="4800000" scaled="0"/>
              </a:gradFill>
              <a:ln w="63500" cap="flat" cmpd="sng" algn="ctr">
                <a:noFill/>
                <a:prstDash val="solid"/>
              </a:ln>
              <a:effectLst/>
            </p:spPr>
            <p:txBody>
              <a:bodyPr rtlCol="0" anchor="ctr"/>
              <a:lstStyle/>
              <a:p>
                <a:pPr algn="ctr"/>
                <a:endParaRPr lang="en-US" kern="0" dirty="0">
                  <a:solidFill>
                    <a:sysClr val="window" lastClr="FFFFFF"/>
                  </a:solidFill>
                  <a:latin typeface="Calibri"/>
                </a:endParaRPr>
              </a:p>
            </p:txBody>
          </p:sp>
          <p:sp>
            <p:nvSpPr>
              <p:cNvPr id="24" name="Freeform 23"/>
              <p:cNvSpPr/>
              <p:nvPr/>
            </p:nvSpPr>
            <p:spPr bwMode="auto">
              <a:xfrm>
                <a:off x="6454001" y="5582828"/>
                <a:ext cx="651718" cy="272657"/>
              </a:xfrm>
              <a:custGeom>
                <a:avLst/>
                <a:gdLst>
                  <a:gd name="connsiteX0" fmla="*/ 3326 w 651718"/>
                  <a:gd name="connsiteY0" fmla="*/ 116378 h 272657"/>
                  <a:gd name="connsiteX1" fmla="*/ 651718 w 651718"/>
                  <a:gd name="connsiteY1" fmla="*/ 0 h 272657"/>
                  <a:gd name="connsiteX2" fmla="*/ 651718 w 651718"/>
                  <a:gd name="connsiteY2" fmla="*/ 152954 h 272657"/>
                  <a:gd name="connsiteX3" fmla="*/ 0 w 651718"/>
                  <a:gd name="connsiteY3" fmla="*/ 272657 h 272657"/>
                  <a:gd name="connsiteX4" fmla="*/ 3326 w 651718"/>
                  <a:gd name="connsiteY4" fmla="*/ 116378 h 27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718" h="272657">
                    <a:moveTo>
                      <a:pt x="3326" y="116378"/>
                    </a:moveTo>
                    <a:lnTo>
                      <a:pt x="651718" y="0"/>
                    </a:lnTo>
                    <a:lnTo>
                      <a:pt x="651718" y="152954"/>
                    </a:lnTo>
                    <a:lnTo>
                      <a:pt x="0" y="272657"/>
                    </a:lnTo>
                    <a:cubicBezTo>
                      <a:pt x="1109" y="220564"/>
                      <a:pt x="2217" y="168471"/>
                      <a:pt x="3326" y="116378"/>
                    </a:cubicBezTo>
                    <a:close/>
                  </a:path>
                </a:pathLst>
              </a:custGeom>
              <a:gradFill>
                <a:gsLst>
                  <a:gs pos="19000">
                    <a:schemeClr val="tx1">
                      <a:alpha val="50000"/>
                    </a:schemeClr>
                  </a:gs>
                  <a:gs pos="76000">
                    <a:schemeClr val="tx1">
                      <a:alpha val="0"/>
                    </a:schemeClr>
                  </a:gs>
                </a:gsLst>
                <a:lin ang="4800000" scaled="0"/>
              </a:gradFill>
              <a:ln w="63500" cap="flat" cmpd="sng" algn="ctr">
                <a:noFill/>
                <a:prstDash val="solid"/>
              </a:ln>
              <a:effectLst/>
            </p:spPr>
            <p:txBody>
              <a:bodyPr rtlCol="0" anchor="ctr"/>
              <a:lstStyle/>
              <a:p>
                <a:pPr algn="ctr"/>
                <a:endParaRPr lang="en-US" kern="0" dirty="0">
                  <a:solidFill>
                    <a:sysClr val="window" lastClr="FFFFFF"/>
                  </a:solidFill>
                  <a:latin typeface="Calibri"/>
                </a:endParaRPr>
              </a:p>
            </p:txBody>
          </p:sp>
        </p:grpSp>
      </p:grpSp>
    </p:spTree>
    <p:extLst>
      <p:ext uri="{BB962C8B-B14F-4D97-AF65-F5344CB8AC3E}">
        <p14:creationId xmlns:p14="http://schemas.microsoft.com/office/powerpoint/2010/main" val="1570139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500"/>
                                        <p:tgtEl>
                                          <p:spTgt spid="8">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500"/>
                                        <p:tgtEl>
                                          <p:spTgt spid="8">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3500"/>
                            </p:stCondLst>
                            <p:childTnLst>
                              <p:par>
                                <p:cTn id="54" presetID="22" presetClass="entr" presetSubtype="2"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right)">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 name="Rectangle 4"/>
          <p:cNvSpPr>
            <a:spLocks noChangeArrowheads="1"/>
          </p:cNvSpPr>
          <p:nvPr>
            <p:custDataLst>
              <p:tags r:id="rId2"/>
            </p:custDataLst>
          </p:nvPr>
        </p:nvSpPr>
        <p:spPr bwMode="auto">
          <a:xfrm>
            <a:off x="4740608" y="2276872"/>
            <a:ext cx="3948110" cy="3983757"/>
          </a:xfrm>
          <a:prstGeom prst="rect">
            <a:avLst/>
          </a:prstGeom>
          <a:solidFill>
            <a:schemeClr val="bg1">
              <a:lumMod val="95000"/>
            </a:schemeClr>
          </a:solidFill>
          <a:ln w="9525">
            <a:solidFill>
              <a:schemeClr val="bg1">
                <a:lumMod val="75000"/>
              </a:schemeClr>
            </a:solidFill>
            <a:miter lim="800000"/>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altLang="ko-KR" dirty="0">
              <a:effectLst>
                <a:outerShdw blurRad="38100" dist="38100" dir="2700000" algn="tl">
                  <a:srgbClr val="000000"/>
                </a:outerShdw>
              </a:effectLst>
              <a:latin typeface="맑은 고딕" pitchFamily="50" charset="-127"/>
              <a:ea typeface="맑은 고딕" pitchFamily="50" charset="-127"/>
              <a:cs typeface="+mn-cs"/>
            </a:endParaRPr>
          </a:p>
        </p:txBody>
      </p:sp>
      <p:sp>
        <p:nvSpPr>
          <p:cNvPr id="232" name="Rectangle 4"/>
          <p:cNvSpPr>
            <a:spLocks noChangeArrowheads="1"/>
          </p:cNvSpPr>
          <p:nvPr>
            <p:custDataLst>
              <p:tags r:id="rId3"/>
            </p:custDataLst>
          </p:nvPr>
        </p:nvSpPr>
        <p:spPr bwMode="auto">
          <a:xfrm>
            <a:off x="416258" y="2276872"/>
            <a:ext cx="3948110" cy="3983757"/>
          </a:xfrm>
          <a:prstGeom prst="rect">
            <a:avLst/>
          </a:prstGeom>
          <a:solidFill>
            <a:schemeClr val="bg1">
              <a:lumMod val="95000"/>
            </a:schemeClr>
          </a:solidFill>
          <a:ln w="9525">
            <a:solidFill>
              <a:schemeClr val="bg1">
                <a:lumMod val="75000"/>
              </a:schemeClr>
            </a:solidFill>
            <a:miter lim="800000"/>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altLang="ko-KR" dirty="0">
              <a:effectLst>
                <a:outerShdw blurRad="38100" dist="38100" dir="2700000" algn="tl">
                  <a:srgbClr val="000000"/>
                </a:outerShdw>
              </a:effectLst>
              <a:latin typeface="맑은 고딕" pitchFamily="50" charset="-127"/>
              <a:ea typeface="맑은 고딕" pitchFamily="50" charset="-127"/>
              <a:cs typeface="+mn-cs"/>
            </a:endParaRPr>
          </a:p>
        </p:txBody>
      </p:sp>
      <p:sp>
        <p:nvSpPr>
          <p:cNvPr id="11" name="Text Box 3"/>
          <p:cNvSpPr txBox="1">
            <a:spLocks noChangeArrowheads="1"/>
          </p:cNvSpPr>
          <p:nvPr>
            <p:custDataLst>
              <p:tags r:id="rId4"/>
            </p:custDataLst>
          </p:nvPr>
        </p:nvSpPr>
        <p:spPr bwMode="auto">
          <a:xfrm>
            <a:off x="229414" y="45117"/>
            <a:ext cx="5542598" cy="492443"/>
          </a:xfrm>
          <a:prstGeom prst="rect">
            <a:avLst/>
          </a:prstGeom>
          <a:noFill/>
          <a:ln w="9525" algn="ctr">
            <a:noFill/>
            <a:miter lim="800000"/>
            <a:headEnd/>
            <a:tailEnd/>
          </a:ln>
        </p:spPr>
        <p:txBody>
          <a:bodyPr wrap="square" anchor="ctr" anchorCtr="0">
            <a:spAutoFit/>
            <a:scene3d>
              <a:camera prst="orthographicFront"/>
              <a:lightRig rig="threePt" dir="t"/>
            </a:scene3d>
            <a:sp3d>
              <a:bevelT w="0" h="38100"/>
            </a:sp3d>
          </a:bodyPr>
          <a:lstStyle/>
          <a:p>
            <a:r>
              <a:rPr lang="en-US" altLang="ko-KR" sz="2600" b="1" dirty="0">
                <a:solidFill>
                  <a:schemeClr val="bg1"/>
                </a:solidFill>
                <a:latin typeface="맑은 고딕" pitchFamily="50" charset="-127"/>
                <a:ea typeface="맑은 고딕" pitchFamily="50" charset="-127"/>
              </a:rPr>
              <a:t>EPM </a:t>
            </a:r>
            <a:r>
              <a:rPr lang="ko-KR" altLang="en-US" sz="2600" b="1" dirty="0">
                <a:solidFill>
                  <a:schemeClr val="bg1"/>
                </a:solidFill>
                <a:latin typeface="맑은 고딕" pitchFamily="50" charset="-127"/>
                <a:ea typeface="맑은 고딕" pitchFamily="50" charset="-127"/>
              </a:rPr>
              <a:t>솔루션 </a:t>
            </a:r>
            <a:r>
              <a:rPr lang="ko-KR" altLang="en-US" sz="2600" b="1" dirty="0" smtClean="0">
                <a:solidFill>
                  <a:schemeClr val="bg1"/>
                </a:solidFill>
                <a:latin typeface="맑은 고딕" pitchFamily="50" charset="-127"/>
                <a:ea typeface="맑은 고딕" pitchFamily="50" charset="-127"/>
              </a:rPr>
              <a:t>소개</a:t>
            </a:r>
            <a:endParaRPr lang="ko-KR" altLang="en-US" sz="2600" b="1" dirty="0">
              <a:solidFill>
                <a:schemeClr val="bg1"/>
              </a:solidFill>
              <a:latin typeface="맑은 고딕" pitchFamily="50" charset="-127"/>
              <a:ea typeface="맑은 고딕" pitchFamily="50" charset="-127"/>
            </a:endParaRPr>
          </a:p>
        </p:txBody>
      </p:sp>
      <p:sp>
        <p:nvSpPr>
          <p:cNvPr id="2" name="제목 1"/>
          <p:cNvSpPr>
            <a:spLocks noGrp="1"/>
          </p:cNvSpPr>
          <p:nvPr>
            <p:ph type="title"/>
            <p:custDataLst>
              <p:tags r:id="rId5"/>
            </p:custDataLst>
          </p:nvPr>
        </p:nvSpPr>
        <p:spPr/>
        <p:txBody>
          <a:bodyPr>
            <a:normAutofit fontScale="90000"/>
          </a:bodyPr>
          <a:lstStyle/>
          <a:p>
            <a:r>
              <a:rPr lang="en-US" altLang="ko-KR" dirty="0" smtClean="0"/>
              <a:t>MS EPM </a:t>
            </a:r>
            <a:r>
              <a:rPr lang="ko-KR" altLang="en-US" dirty="0"/>
              <a:t>솔루션 개요</a:t>
            </a:r>
          </a:p>
        </p:txBody>
      </p:sp>
      <p:sp>
        <p:nvSpPr>
          <p:cNvPr id="10" name="내용 개체 틀 9"/>
          <p:cNvSpPr>
            <a:spLocks noGrp="1"/>
          </p:cNvSpPr>
          <p:nvPr>
            <p:ph idx="4294967295"/>
            <p:custDataLst>
              <p:tags r:id="rId6"/>
            </p:custDataLst>
          </p:nvPr>
        </p:nvSpPr>
        <p:spPr>
          <a:xfrm>
            <a:off x="0" y="1125538"/>
            <a:ext cx="8229600" cy="5000625"/>
          </a:xfrm>
        </p:spPr>
        <p:txBody>
          <a:bodyPr>
            <a:normAutofit/>
          </a:bodyPr>
          <a:lstStyle/>
          <a:p>
            <a:r>
              <a:rPr lang="en-US" altLang="ko-KR" sz="1600" dirty="0" smtClean="0"/>
              <a:t>EPM </a:t>
            </a:r>
            <a:r>
              <a:rPr lang="ko-KR" altLang="en-US" sz="1600" dirty="0" smtClean="0"/>
              <a:t>은</a:t>
            </a:r>
            <a:r>
              <a:rPr lang="en-US" altLang="ko-KR" sz="1600" dirty="0" smtClean="0"/>
              <a:t> Enterprise </a:t>
            </a:r>
            <a:r>
              <a:rPr lang="en-US" altLang="ko-KR" sz="1600" dirty="0"/>
              <a:t>Project </a:t>
            </a:r>
            <a:r>
              <a:rPr lang="en-US" altLang="ko-KR" sz="1600" dirty="0" smtClean="0"/>
              <a:t>Management </a:t>
            </a:r>
            <a:r>
              <a:rPr lang="ko-KR" altLang="en-US" sz="1600" dirty="0" smtClean="0"/>
              <a:t>의 약자로 </a:t>
            </a:r>
            <a:r>
              <a:rPr lang="ko-KR" altLang="en-US" sz="1600" dirty="0"/>
              <a:t>전사적인 프로젝트 관리의 </a:t>
            </a:r>
            <a:r>
              <a:rPr lang="ko-KR" altLang="en-US" sz="1600" dirty="0" smtClean="0"/>
              <a:t>효율성 및 </a:t>
            </a:r>
            <a:r>
              <a:rPr lang="ko-KR" altLang="en-US" sz="1600" dirty="0"/>
              <a:t>효과의 </a:t>
            </a:r>
            <a:r>
              <a:rPr lang="ko-KR" altLang="en-US" sz="1600" dirty="0" smtClean="0"/>
              <a:t>향상을 위한 </a:t>
            </a:r>
            <a:r>
              <a:rPr lang="en-US" altLang="ko-KR" sz="1600" dirty="0" smtClean="0"/>
              <a:t>Microsoft </a:t>
            </a:r>
            <a:r>
              <a:rPr lang="ko-KR" altLang="en-US" sz="1600" dirty="0" smtClean="0"/>
              <a:t>사의 프로젝트 관리 솔루션 입니다</a:t>
            </a:r>
            <a:r>
              <a:rPr lang="en-US" altLang="ko-KR" sz="1600" dirty="0" smtClean="0"/>
              <a:t>.</a:t>
            </a:r>
            <a:endParaRPr lang="en-US" altLang="ko-KR" sz="1600" dirty="0"/>
          </a:p>
        </p:txBody>
      </p:sp>
      <p:grpSp>
        <p:nvGrpSpPr>
          <p:cNvPr id="222" name="그룹 221"/>
          <p:cNvGrpSpPr>
            <a:grpSpLocks/>
          </p:cNvGrpSpPr>
          <p:nvPr>
            <p:custDataLst>
              <p:tags r:id="rId7"/>
            </p:custDataLst>
          </p:nvPr>
        </p:nvGrpSpPr>
        <p:grpSpPr bwMode="auto">
          <a:xfrm>
            <a:off x="414586" y="1950626"/>
            <a:ext cx="8280918" cy="4092967"/>
            <a:chOff x="641839" y="1407349"/>
            <a:chExt cx="8098768" cy="4336375"/>
          </a:xfrm>
        </p:grpSpPr>
        <p:sp>
          <p:nvSpPr>
            <p:cNvPr id="223" name="Rectangle 3"/>
            <p:cNvSpPr txBox="1">
              <a:spLocks noChangeArrowheads="1"/>
            </p:cNvSpPr>
            <p:nvPr/>
          </p:nvSpPr>
          <p:spPr bwMode="auto">
            <a:xfrm>
              <a:off x="641839" y="2302158"/>
              <a:ext cx="3868616" cy="3365145"/>
            </a:xfrm>
            <a:prstGeom prst="rect">
              <a:avLst/>
            </a:prstGeom>
            <a:noFill/>
            <a:ln w="9525">
              <a:noFill/>
              <a:miter lim="800000"/>
              <a:headEnd/>
              <a:tailEnd/>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85750" indent="-285750" fontAlgn="auto">
                <a:lnSpc>
                  <a:spcPct val="90000"/>
                </a:lnSpc>
                <a:spcBef>
                  <a:spcPts val="1152"/>
                </a:spcBef>
                <a:spcAft>
                  <a:spcPts val="0"/>
                </a:spcAft>
                <a:buClr>
                  <a:srgbClr val="36A1D6"/>
                </a:buClr>
                <a:buSzPct val="100000"/>
                <a:buFont typeface="Wingdings" pitchFamily="2" charset="2"/>
                <a:buChar char="n"/>
                <a:defRPr/>
              </a:pPr>
              <a:r>
                <a:rPr kumimoji="0" lang="ko-KR" altLang="en-US" sz="1300" kern="0" dirty="0">
                  <a:solidFill>
                    <a:schemeClr val="tx1">
                      <a:lumMod val="75000"/>
                      <a:lumOff val="25000"/>
                    </a:schemeClr>
                  </a:solidFill>
                  <a:latin typeface="맑은 고딕" pitchFamily="50" charset="-127"/>
                  <a:ea typeface="맑은 고딕" pitchFamily="50" charset="-127"/>
                  <a:cs typeface="+mn-cs"/>
                </a:rPr>
                <a:t>기업 내에서 지속적으로 발생하는 다양한 프로젝트들을 조직의 목표에 부합하도록 체계적으로 엮고 관리하고자 하는 </a:t>
              </a:r>
              <a:r>
                <a:rPr kumimoji="0" lang="en-US" altLang="ko-KR" sz="1300" kern="0" dirty="0">
                  <a:solidFill>
                    <a:schemeClr val="tx1">
                      <a:lumMod val="75000"/>
                      <a:lumOff val="25000"/>
                    </a:schemeClr>
                  </a:solidFill>
                  <a:latin typeface="맑은 고딕" pitchFamily="50" charset="-127"/>
                  <a:ea typeface="맑은 고딕" pitchFamily="50" charset="-127"/>
                  <a:cs typeface="+mn-cs"/>
                </a:rPr>
                <a:t>Systematic Approach</a:t>
              </a:r>
            </a:p>
            <a:p>
              <a:pPr marL="285750" indent="-285750" fontAlgn="auto">
                <a:lnSpc>
                  <a:spcPct val="90000"/>
                </a:lnSpc>
                <a:spcBef>
                  <a:spcPts val="1152"/>
                </a:spcBef>
                <a:spcAft>
                  <a:spcPts val="0"/>
                </a:spcAft>
                <a:buClr>
                  <a:srgbClr val="36A1D6"/>
                </a:buClr>
                <a:buSzPct val="100000"/>
                <a:buFont typeface="Wingdings" pitchFamily="2" charset="2"/>
                <a:buChar char="n"/>
                <a:defRPr/>
              </a:pPr>
              <a:r>
                <a:rPr kumimoji="0" lang="en-US" altLang="ko-KR" sz="1300" kern="0" dirty="0">
                  <a:solidFill>
                    <a:schemeClr val="tx1">
                      <a:lumMod val="75000"/>
                      <a:lumOff val="25000"/>
                    </a:schemeClr>
                  </a:solidFill>
                  <a:latin typeface="맑은 고딕" pitchFamily="50" charset="-127"/>
                  <a:ea typeface="맑은 고딕" pitchFamily="50" charset="-127"/>
                  <a:cs typeface="+mn-cs"/>
                </a:rPr>
                <a:t>EPM</a:t>
              </a:r>
              <a:r>
                <a:rPr kumimoji="0" lang="ko-KR" altLang="en-US" sz="1300" kern="0" dirty="0">
                  <a:solidFill>
                    <a:schemeClr val="tx1">
                      <a:lumMod val="75000"/>
                      <a:lumOff val="25000"/>
                    </a:schemeClr>
                  </a:solidFill>
                  <a:latin typeface="맑은 고딕" pitchFamily="50" charset="-127"/>
                  <a:ea typeface="맑은 고딕" pitchFamily="50" charset="-127"/>
                  <a:cs typeface="+mn-cs"/>
                </a:rPr>
                <a:t>의 대상은 일반적인 개발 및 개선 프로젝트 뿐만 아니라</a:t>
              </a:r>
            </a:p>
            <a:p>
              <a:pPr marL="823912" lvl="1" indent="-285750" fontAlgn="auto">
                <a:lnSpc>
                  <a:spcPct val="90000"/>
                </a:lnSpc>
                <a:spcBef>
                  <a:spcPts val="1152"/>
                </a:spcBef>
                <a:spcAft>
                  <a:spcPts val="0"/>
                </a:spcAft>
                <a:buClr>
                  <a:srgbClr val="36A1D6"/>
                </a:buClr>
                <a:buFont typeface="Wingdings" pitchFamily="2" charset="2"/>
                <a:buChar char="§"/>
                <a:defRPr/>
              </a:pPr>
              <a:r>
                <a:rPr kumimoji="0" lang="ko-KR" altLang="en-US" sz="1300" kern="0" dirty="0">
                  <a:solidFill>
                    <a:schemeClr val="tx1">
                      <a:lumMod val="75000"/>
                      <a:lumOff val="25000"/>
                    </a:schemeClr>
                  </a:solidFill>
                  <a:latin typeface="맑은 고딕" pitchFamily="50" charset="-127"/>
                  <a:ea typeface="맑은 고딕" pitchFamily="50" charset="-127"/>
                  <a:cs typeface="+mn-cs"/>
                </a:rPr>
                <a:t>전략적 추진과제 </a:t>
              </a:r>
            </a:p>
            <a:p>
              <a:pPr marL="823912" lvl="1" indent="-285750" fontAlgn="auto">
                <a:lnSpc>
                  <a:spcPct val="90000"/>
                </a:lnSpc>
                <a:spcBef>
                  <a:spcPts val="1152"/>
                </a:spcBef>
                <a:spcAft>
                  <a:spcPts val="0"/>
                </a:spcAft>
                <a:buClr>
                  <a:srgbClr val="36A1D6"/>
                </a:buClr>
                <a:buFont typeface="Wingdings" pitchFamily="2" charset="2"/>
                <a:buChar char="§"/>
                <a:defRPr/>
              </a:pPr>
              <a:r>
                <a:rPr kumimoji="0" lang="ko-KR" altLang="en-US" sz="1300" kern="0" dirty="0">
                  <a:solidFill>
                    <a:schemeClr val="tx1">
                      <a:lumMod val="75000"/>
                      <a:lumOff val="25000"/>
                    </a:schemeClr>
                  </a:solidFill>
                  <a:latin typeface="맑은 고딕" pitchFamily="50" charset="-127"/>
                  <a:ea typeface="맑은 고딕" pitchFamily="50" charset="-127"/>
                  <a:cs typeface="+mn-cs"/>
                </a:rPr>
                <a:t>경영혁신 활동</a:t>
              </a:r>
            </a:p>
            <a:p>
              <a:pPr marL="823912" lvl="1" indent="-285750" fontAlgn="auto">
                <a:lnSpc>
                  <a:spcPct val="90000"/>
                </a:lnSpc>
                <a:spcBef>
                  <a:spcPts val="1152"/>
                </a:spcBef>
                <a:spcAft>
                  <a:spcPts val="0"/>
                </a:spcAft>
                <a:buClr>
                  <a:srgbClr val="36A1D6"/>
                </a:buClr>
                <a:buFont typeface="Wingdings" pitchFamily="2" charset="2"/>
                <a:buChar char="§"/>
                <a:defRPr/>
              </a:pPr>
              <a:r>
                <a:rPr kumimoji="0" lang="ko-KR" altLang="en-US" sz="1300" kern="0" dirty="0">
                  <a:solidFill>
                    <a:schemeClr val="tx1">
                      <a:lumMod val="75000"/>
                      <a:lumOff val="25000"/>
                    </a:schemeClr>
                  </a:solidFill>
                  <a:latin typeface="맑은 고딕" pitchFamily="50" charset="-127"/>
                  <a:ea typeface="맑은 고딕" pitchFamily="50" charset="-127"/>
                  <a:cs typeface="+mn-cs"/>
                </a:rPr>
                <a:t>운영 개선 </a:t>
              </a:r>
            </a:p>
            <a:p>
              <a:pPr marL="823912" lvl="1" indent="-285750" fontAlgn="auto">
                <a:lnSpc>
                  <a:spcPct val="90000"/>
                </a:lnSpc>
                <a:spcBef>
                  <a:spcPts val="1152"/>
                </a:spcBef>
                <a:spcAft>
                  <a:spcPts val="0"/>
                </a:spcAft>
                <a:buClr>
                  <a:srgbClr val="36A1D6"/>
                </a:buClr>
                <a:buFont typeface="Wingdings" pitchFamily="2" charset="2"/>
                <a:buChar char="§"/>
                <a:defRPr/>
              </a:pPr>
              <a:r>
                <a:rPr kumimoji="0" lang="ko-KR" altLang="en-US" sz="1300" kern="0" dirty="0">
                  <a:solidFill>
                    <a:schemeClr val="tx1">
                      <a:lumMod val="75000"/>
                      <a:lumOff val="25000"/>
                    </a:schemeClr>
                  </a:solidFill>
                  <a:latin typeface="맑은 고딕" pitchFamily="50" charset="-127"/>
                  <a:ea typeface="맑은 고딕" pitchFamily="50" charset="-127"/>
                  <a:cs typeface="+mn-cs"/>
                </a:rPr>
                <a:t>전통적인 개발 프로젝트 등을 모두 포함</a:t>
              </a:r>
              <a:endParaRPr kumimoji="0" lang="en-US" altLang="ko-KR" sz="1300" kern="0" dirty="0">
                <a:solidFill>
                  <a:schemeClr val="tx1">
                    <a:lumMod val="75000"/>
                    <a:lumOff val="25000"/>
                  </a:schemeClr>
                </a:solidFill>
                <a:latin typeface="맑은 고딕" pitchFamily="50" charset="-127"/>
                <a:ea typeface="맑은 고딕" pitchFamily="50" charset="-127"/>
                <a:cs typeface="+mn-cs"/>
              </a:endParaRPr>
            </a:p>
            <a:p>
              <a:pPr marL="285750" indent="-285750" fontAlgn="auto">
                <a:lnSpc>
                  <a:spcPct val="90000"/>
                </a:lnSpc>
                <a:spcBef>
                  <a:spcPts val="1152"/>
                </a:spcBef>
                <a:spcAft>
                  <a:spcPts val="0"/>
                </a:spcAft>
                <a:buClr>
                  <a:srgbClr val="36A1D6"/>
                </a:buClr>
                <a:buSzPct val="100000"/>
                <a:buFont typeface="Wingdings" pitchFamily="2" charset="2"/>
                <a:buChar char="n"/>
                <a:defRPr/>
              </a:pPr>
              <a:r>
                <a:rPr kumimoji="0" lang="en-US" altLang="ko-KR" sz="1300" kern="0" dirty="0">
                  <a:solidFill>
                    <a:schemeClr val="tx1">
                      <a:lumMod val="75000"/>
                      <a:lumOff val="25000"/>
                    </a:schemeClr>
                  </a:solidFill>
                  <a:latin typeface="맑은 고딕" pitchFamily="50" charset="-127"/>
                  <a:ea typeface="맑은 고딕" pitchFamily="50" charset="-127"/>
                  <a:cs typeface="+mn-cs"/>
                </a:rPr>
                <a:t>EPM</a:t>
              </a:r>
              <a:r>
                <a:rPr kumimoji="0" lang="ko-KR" altLang="en-US" sz="1300" kern="0" dirty="0">
                  <a:solidFill>
                    <a:schemeClr val="tx1">
                      <a:lumMod val="75000"/>
                      <a:lumOff val="25000"/>
                    </a:schemeClr>
                  </a:solidFill>
                  <a:latin typeface="맑은 고딕" pitchFamily="50" charset="-127"/>
                  <a:ea typeface="맑은 고딕" pitchFamily="50" charset="-127"/>
                  <a:cs typeface="+mn-cs"/>
                </a:rPr>
                <a:t>은 전체 조직의 경쟁력을 향상시키기 위해 필요한 변화의 요소</a:t>
              </a:r>
              <a:r>
                <a:rPr kumimoji="0" lang="en-US" altLang="ko-KR" sz="1300" kern="0" dirty="0">
                  <a:solidFill>
                    <a:schemeClr val="tx1">
                      <a:lumMod val="75000"/>
                      <a:lumOff val="25000"/>
                    </a:schemeClr>
                  </a:solidFill>
                  <a:latin typeface="맑은 고딕" pitchFamily="50" charset="-127"/>
                  <a:ea typeface="맑은 고딕" pitchFamily="50" charset="-127"/>
                  <a:cs typeface="+mn-cs"/>
                </a:rPr>
                <a:t>, </a:t>
              </a:r>
              <a:r>
                <a:rPr kumimoji="0" lang="ko-KR" altLang="en-US" sz="1300" kern="0" dirty="0">
                  <a:solidFill>
                    <a:schemeClr val="tx1">
                      <a:lumMod val="75000"/>
                      <a:lumOff val="25000"/>
                    </a:schemeClr>
                  </a:solidFill>
                  <a:latin typeface="맑은 고딕" pitchFamily="50" charset="-127"/>
                  <a:ea typeface="맑은 고딕" pitchFamily="50" charset="-127"/>
                  <a:cs typeface="+mn-cs"/>
                </a:rPr>
                <a:t>즉 </a:t>
              </a:r>
              <a:r>
                <a:rPr kumimoji="0" lang="en-US" altLang="ko-KR" sz="1300" kern="0" dirty="0">
                  <a:solidFill>
                    <a:srgbClr val="2F6A9F"/>
                  </a:solidFill>
                  <a:latin typeface="맑은 고딕" pitchFamily="50" charset="-127"/>
                  <a:ea typeface="맑은 고딕" pitchFamily="50" charset="-127"/>
                  <a:cs typeface="+mn-cs"/>
                </a:rPr>
                <a:t>People, Process, Technology</a:t>
              </a:r>
              <a:r>
                <a:rPr kumimoji="0" lang="ko-KR" altLang="en-US" sz="1300" kern="0" dirty="0">
                  <a:solidFill>
                    <a:schemeClr val="tx1">
                      <a:lumMod val="75000"/>
                      <a:lumOff val="25000"/>
                    </a:schemeClr>
                  </a:solidFill>
                  <a:latin typeface="맑은 고딕" pitchFamily="50" charset="-127"/>
                  <a:ea typeface="맑은 고딕" pitchFamily="50" charset="-127"/>
                  <a:cs typeface="+mn-cs"/>
                </a:rPr>
                <a:t>의 원활한 활용을 가능케 함</a:t>
              </a:r>
              <a:r>
                <a:rPr kumimoji="0" lang="en-US" altLang="ko-KR" sz="1300" kern="0" dirty="0">
                  <a:solidFill>
                    <a:schemeClr val="tx1">
                      <a:lumMod val="75000"/>
                      <a:lumOff val="25000"/>
                    </a:schemeClr>
                  </a:solidFill>
                  <a:latin typeface="맑은 고딕" pitchFamily="50" charset="-127"/>
                  <a:ea typeface="맑은 고딕" pitchFamily="50" charset="-127"/>
                  <a:cs typeface="+mn-cs"/>
                </a:rPr>
                <a:t>.</a:t>
              </a:r>
            </a:p>
          </p:txBody>
        </p:sp>
        <p:sp>
          <p:nvSpPr>
            <p:cNvPr id="225" name="AutoShape 7"/>
            <p:cNvSpPr>
              <a:spLocks noChangeArrowheads="1"/>
            </p:cNvSpPr>
            <p:nvPr/>
          </p:nvSpPr>
          <p:spPr bwMode="auto">
            <a:xfrm rot="5400000">
              <a:off x="3425413" y="3902275"/>
              <a:ext cx="2565901" cy="211386"/>
            </a:xfrm>
            <a:prstGeom prst="triangle">
              <a:avLst>
                <a:gd name="adj" fmla="val 50000"/>
              </a:avLst>
            </a:prstGeom>
            <a:solidFill>
              <a:srgbClr val="FFC000"/>
            </a:solidFill>
            <a:ln w="12700" algn="ctr">
              <a:noFill/>
              <a:miter lim="800000"/>
              <a:headEnd/>
              <a:tailEnd/>
            </a:ln>
            <a:effectLst/>
          </p:spPr>
          <p:txBody>
            <a:bodyPr wrap="none"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altLang="ko-KR" dirty="0">
                <a:effectLst>
                  <a:outerShdw blurRad="38100" dist="38100" dir="2700000" algn="tl">
                    <a:srgbClr val="000000"/>
                  </a:outerShdw>
                </a:effectLst>
                <a:latin typeface="맑은 고딕" pitchFamily="50" charset="-127"/>
                <a:ea typeface="맑은 고딕" pitchFamily="50" charset="-127"/>
                <a:cs typeface="+mn-cs"/>
              </a:endParaRPr>
            </a:p>
          </p:txBody>
        </p:sp>
        <p:sp>
          <p:nvSpPr>
            <p:cNvPr id="226" name="Rectangle 3"/>
            <p:cNvSpPr txBox="1">
              <a:spLocks noChangeArrowheads="1"/>
            </p:cNvSpPr>
            <p:nvPr/>
          </p:nvSpPr>
          <p:spPr bwMode="auto">
            <a:xfrm>
              <a:off x="4927571" y="2205756"/>
              <a:ext cx="3794407" cy="3537968"/>
            </a:xfrm>
            <a:prstGeom prst="rect">
              <a:avLst/>
            </a:prstGeom>
            <a:noFill/>
            <a:ln w="9525">
              <a:noFill/>
              <a:miter lim="800000"/>
              <a:headEnd/>
              <a:tailEnd/>
            </a:ln>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85750" indent="-285750" fontAlgn="auto">
                <a:lnSpc>
                  <a:spcPct val="115000"/>
                </a:lnSpc>
                <a:spcBef>
                  <a:spcPct val="70000"/>
                </a:spcBef>
                <a:spcAft>
                  <a:spcPts val="0"/>
                </a:spcAft>
                <a:buClr>
                  <a:srgbClr val="36A1D6"/>
                </a:buClr>
                <a:buSzPct val="75000"/>
                <a:buFont typeface="Wingdings" pitchFamily="2" charset="2"/>
                <a:buChar char="n"/>
                <a:defRPr/>
              </a:pPr>
              <a:r>
                <a:rPr kumimoji="0" lang="en-US" altLang="ko-KR" sz="1600" dirty="0" smtClean="0">
                  <a:solidFill>
                    <a:srgbClr val="00B0F0"/>
                  </a:solidFill>
                  <a:latin typeface="맑은 고딕" pitchFamily="50" charset="-127"/>
                  <a:ea typeface="맑은 고딕" pitchFamily="50" charset="-127"/>
                </a:rPr>
                <a:t>Visibility</a:t>
              </a:r>
              <a:r>
                <a:rPr kumimoji="0" lang="en-US" altLang="ko-KR" sz="1400" dirty="0" smtClean="0">
                  <a:solidFill>
                    <a:srgbClr val="00B0F0"/>
                  </a:solidFill>
                  <a:latin typeface="맑은 고딕" pitchFamily="50" charset="-127"/>
                  <a:ea typeface="맑은 고딕" pitchFamily="50" charset="-127"/>
                </a:rPr>
                <a:t> </a:t>
              </a:r>
              <a:r>
                <a:rPr kumimoji="0" lang="en-US" altLang="ko-KR" sz="1400" dirty="0">
                  <a:solidFill>
                    <a:srgbClr val="00B0F0"/>
                  </a:solidFill>
                  <a:latin typeface="맑은 고딕" pitchFamily="50" charset="-127"/>
                  <a:ea typeface="맑은 고딕" pitchFamily="50" charset="-127"/>
                </a:rPr>
                <a:t>:</a:t>
              </a:r>
              <a:r>
                <a:rPr kumimoji="0" lang="en-US" altLang="ko-KR" sz="1400" dirty="0">
                  <a:latin typeface="맑은 고딕" pitchFamily="50" charset="-127"/>
                  <a:ea typeface="맑은 고딕" pitchFamily="50" charset="-127"/>
                </a:rPr>
                <a:t> </a:t>
              </a:r>
              <a:r>
                <a:rPr kumimoji="0" lang="ko-KR" altLang="en-US" sz="1400" dirty="0">
                  <a:latin typeface="맑은 고딕" pitchFamily="50" charset="-127"/>
                  <a:ea typeface="맑은 고딕" pitchFamily="50" charset="-127"/>
                </a:rPr>
                <a:t>조직 내의 모든 프로젝트의 진행상황과 자원 별 </a:t>
              </a:r>
              <a:r>
                <a:rPr kumimoji="0" lang="ko-KR" altLang="en-US" sz="1400" dirty="0" smtClean="0">
                  <a:latin typeface="맑은 고딕" pitchFamily="50" charset="-127"/>
                  <a:ea typeface="맑은 고딕" pitchFamily="50" charset="-127"/>
                </a:rPr>
                <a:t>작업 수행현황을 </a:t>
              </a:r>
              <a:r>
                <a:rPr kumimoji="0" lang="ko-KR" altLang="en-US" sz="1400" dirty="0">
                  <a:latin typeface="맑은 고딕" pitchFamily="50" charset="-127"/>
                  <a:ea typeface="맑은 고딕" pitchFamily="50" charset="-127"/>
                </a:rPr>
                <a:t>시각적으로 확인</a:t>
              </a:r>
              <a:br>
                <a:rPr kumimoji="0" lang="ko-KR" altLang="en-US" sz="1400" dirty="0">
                  <a:latin typeface="맑은 고딕" pitchFamily="50" charset="-127"/>
                  <a:ea typeface="맑은 고딕" pitchFamily="50" charset="-127"/>
                </a:rPr>
              </a:br>
              <a:endParaRPr kumimoji="0" lang="ko-KR" altLang="en-US" sz="1400" dirty="0">
                <a:latin typeface="맑은 고딕" pitchFamily="50" charset="-127"/>
                <a:ea typeface="맑은 고딕" pitchFamily="50" charset="-127"/>
              </a:endParaRPr>
            </a:p>
            <a:p>
              <a:pPr marL="285750" indent="-285750" fontAlgn="auto">
                <a:lnSpc>
                  <a:spcPct val="115000"/>
                </a:lnSpc>
                <a:spcBef>
                  <a:spcPct val="70000"/>
                </a:spcBef>
                <a:spcAft>
                  <a:spcPts val="0"/>
                </a:spcAft>
                <a:buClr>
                  <a:srgbClr val="36A1D6"/>
                </a:buClr>
                <a:buSzPct val="75000"/>
                <a:buFont typeface="Wingdings" pitchFamily="2" charset="2"/>
                <a:buChar char="n"/>
                <a:defRPr/>
              </a:pPr>
              <a:r>
                <a:rPr kumimoji="0" lang="en-US" altLang="ko-KR" sz="1600" dirty="0">
                  <a:solidFill>
                    <a:srgbClr val="00B0F0"/>
                  </a:solidFill>
                  <a:latin typeface="맑은 고딕" pitchFamily="50" charset="-127"/>
                  <a:ea typeface="맑은 고딕" pitchFamily="50" charset="-127"/>
                </a:rPr>
                <a:t>Insight</a:t>
              </a:r>
              <a:r>
                <a:rPr kumimoji="0" lang="en-US" altLang="ko-KR" sz="1400" dirty="0">
                  <a:solidFill>
                    <a:srgbClr val="00B0F0"/>
                  </a:solidFill>
                  <a:latin typeface="맑은 고딕" pitchFamily="50" charset="-127"/>
                  <a:ea typeface="맑은 고딕" pitchFamily="50" charset="-127"/>
                </a:rPr>
                <a:t> : </a:t>
              </a:r>
              <a:r>
                <a:rPr kumimoji="0" lang="ko-KR" altLang="en-US" sz="1400" dirty="0">
                  <a:latin typeface="맑은 고딕" pitchFamily="50" charset="-127"/>
                  <a:ea typeface="맑은 고딕" pitchFamily="50" charset="-127"/>
                </a:rPr>
                <a:t>진행상황중의 작업 별 또는 자원 별 변동 사항이 전체 프로젝트에 미치는 영향을 실시간으로 </a:t>
              </a:r>
              <a:r>
                <a:rPr kumimoji="0" lang="ko-KR" altLang="en-US" sz="1400" dirty="0" smtClean="0">
                  <a:latin typeface="맑은 고딕" pitchFamily="50" charset="-127"/>
                  <a:ea typeface="맑은 고딕" pitchFamily="50" charset="-127"/>
                </a:rPr>
                <a:t>자동분석</a:t>
              </a:r>
              <a:r>
                <a:rPr kumimoji="0" lang="en-US" altLang="ko-KR" sz="1400" dirty="0" smtClean="0">
                  <a:latin typeface="맑은 고딕" pitchFamily="50" charset="-127"/>
                  <a:ea typeface="맑은 고딕" pitchFamily="50" charset="-127"/>
                </a:rPr>
                <a:t/>
              </a:r>
              <a:br>
                <a:rPr kumimoji="0" lang="en-US" altLang="ko-KR" sz="1400" dirty="0" smtClean="0">
                  <a:latin typeface="맑은 고딕" pitchFamily="50" charset="-127"/>
                  <a:ea typeface="맑은 고딕" pitchFamily="50" charset="-127"/>
                </a:rPr>
              </a:br>
              <a:endParaRPr kumimoji="0" lang="ko-KR" altLang="en-US" sz="1400" dirty="0">
                <a:latin typeface="맑은 고딕" pitchFamily="50" charset="-127"/>
                <a:ea typeface="맑은 고딕" pitchFamily="50" charset="-127"/>
              </a:endParaRPr>
            </a:p>
            <a:p>
              <a:pPr marL="285750" indent="-285750" fontAlgn="auto">
                <a:lnSpc>
                  <a:spcPct val="115000"/>
                </a:lnSpc>
                <a:spcBef>
                  <a:spcPct val="70000"/>
                </a:spcBef>
                <a:spcAft>
                  <a:spcPts val="0"/>
                </a:spcAft>
                <a:buClr>
                  <a:srgbClr val="36A1D6"/>
                </a:buClr>
                <a:buSzPct val="75000"/>
                <a:buFont typeface="Wingdings" pitchFamily="2" charset="2"/>
                <a:buChar char="n"/>
                <a:defRPr/>
              </a:pPr>
              <a:r>
                <a:rPr kumimoji="0" lang="en-US" altLang="ko-KR" sz="1600" dirty="0" smtClean="0">
                  <a:solidFill>
                    <a:srgbClr val="00B0F0"/>
                  </a:solidFill>
                  <a:latin typeface="맑은 고딕" pitchFamily="50" charset="-127"/>
                  <a:ea typeface="맑은 고딕" pitchFamily="50" charset="-127"/>
                </a:rPr>
                <a:t>Control</a:t>
              </a:r>
              <a:r>
                <a:rPr kumimoji="0" lang="en-US" altLang="ko-KR" sz="1400" dirty="0" smtClean="0">
                  <a:solidFill>
                    <a:srgbClr val="00B0F0"/>
                  </a:solidFill>
                  <a:latin typeface="맑은 고딕" pitchFamily="50" charset="-127"/>
                  <a:ea typeface="맑은 고딕" pitchFamily="50" charset="-127"/>
                </a:rPr>
                <a:t> </a:t>
              </a:r>
              <a:r>
                <a:rPr kumimoji="0" lang="en-US" altLang="ko-KR" sz="1400" dirty="0">
                  <a:solidFill>
                    <a:srgbClr val="00B0F0"/>
                  </a:solidFill>
                  <a:latin typeface="맑은 고딕" pitchFamily="50" charset="-127"/>
                  <a:ea typeface="맑은 고딕" pitchFamily="50" charset="-127"/>
                </a:rPr>
                <a:t>: </a:t>
              </a:r>
              <a:r>
                <a:rPr kumimoji="0" lang="en-US" altLang="ko-KR" sz="1400" dirty="0">
                  <a:latin typeface="맑은 고딕" pitchFamily="50" charset="-127"/>
                  <a:ea typeface="맑은 고딕" pitchFamily="50" charset="-127"/>
                </a:rPr>
                <a:t>Project</a:t>
              </a:r>
              <a:r>
                <a:rPr kumimoji="0" lang="ko-KR" altLang="en-US" sz="1400" dirty="0">
                  <a:latin typeface="맑은 고딕" pitchFamily="50" charset="-127"/>
                  <a:ea typeface="맑은 고딕" pitchFamily="50" charset="-127"/>
                </a:rPr>
                <a:t>가 제공한 상황예측정보와 분석 정보를 기준으로 프로젝트를 입체적으로 </a:t>
              </a:r>
              <a:r>
                <a:rPr kumimoji="0" lang="ko-KR" altLang="en-US" sz="1400" dirty="0" smtClean="0">
                  <a:latin typeface="맑은 고딕" pitchFamily="50" charset="-127"/>
                  <a:ea typeface="맑은 고딕" pitchFamily="50" charset="-127"/>
                </a:rPr>
                <a:t>통제</a:t>
              </a:r>
              <a:endParaRPr kumimoji="0" lang="en-US" altLang="ko-KR" sz="1400" dirty="0">
                <a:latin typeface="맑은 고딕" pitchFamily="50" charset="-127"/>
                <a:ea typeface="맑은 고딕" pitchFamily="50" charset="-127"/>
              </a:endParaRPr>
            </a:p>
          </p:txBody>
        </p:sp>
        <p:sp>
          <p:nvSpPr>
            <p:cNvPr id="227" name="Text Box 5"/>
            <p:cNvSpPr txBox="1">
              <a:spLocks noChangeArrowheads="1"/>
            </p:cNvSpPr>
            <p:nvPr/>
          </p:nvSpPr>
          <p:spPr bwMode="auto">
            <a:xfrm>
              <a:off x="641840" y="1407349"/>
              <a:ext cx="3868615" cy="596900"/>
            </a:xfrm>
            <a:prstGeom prst="rect">
              <a:avLst/>
            </a:prstGeom>
            <a:solidFill>
              <a:srgbClr val="36A1D6"/>
            </a:solidFill>
            <a:ln>
              <a:noFill/>
            </a:ln>
            <a:effectLst/>
            <a:extLst/>
          </p:spPr>
          <p:style>
            <a:lnRef idx="1">
              <a:schemeClr val="accent2"/>
            </a:lnRef>
            <a:fillRef idx="3">
              <a:schemeClr val="accent2"/>
            </a:fillRef>
            <a:effectRef idx="2">
              <a:schemeClr val="accent2"/>
            </a:effectRef>
            <a:fontRef idx="minor">
              <a:schemeClr val="lt1"/>
            </a:fontRef>
          </p:style>
          <p:txBody>
            <a:bodyPr wrap="none"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buSzPct val="75000"/>
              </a:pPr>
              <a:endParaRPr kumimoji="0" lang="en-US" altLang="ko-KR" sz="2400" dirty="0">
                <a:solidFill>
                  <a:schemeClr val="bg1"/>
                </a:solidFill>
                <a:latin typeface="맑은 고딕" pitchFamily="50" charset="-127"/>
                <a:ea typeface="맑은 고딕" pitchFamily="50" charset="-127"/>
              </a:endParaRPr>
            </a:p>
          </p:txBody>
        </p:sp>
        <p:sp>
          <p:nvSpPr>
            <p:cNvPr id="228" name="Text Box 8"/>
            <p:cNvSpPr txBox="1">
              <a:spLocks noChangeArrowheads="1"/>
            </p:cNvSpPr>
            <p:nvPr/>
          </p:nvSpPr>
          <p:spPr bwMode="auto">
            <a:xfrm>
              <a:off x="4871991" y="1407350"/>
              <a:ext cx="3868616" cy="596900"/>
            </a:xfrm>
            <a:prstGeom prst="rect">
              <a:avLst/>
            </a:prstGeom>
            <a:solidFill>
              <a:srgbClr val="36A1D6"/>
            </a:solidFill>
            <a:ln>
              <a:noFill/>
            </a:ln>
            <a:effectLst/>
            <a:extLst/>
          </p:spPr>
          <p:style>
            <a:lnRef idx="1">
              <a:schemeClr val="accent2"/>
            </a:lnRef>
            <a:fillRef idx="3">
              <a:schemeClr val="accent2"/>
            </a:fillRef>
            <a:effectRef idx="2">
              <a:schemeClr val="accent2"/>
            </a:effectRef>
            <a:fontRef idx="minor">
              <a:schemeClr val="lt1"/>
            </a:fontRef>
          </p:style>
          <p:txBody>
            <a:bodyPr wrap="none" tIns="0" rIns="0" bIns="0" anchor="ctr" anchorCtr="1"/>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buSzPct val="75000"/>
              </a:pPr>
              <a:endParaRPr kumimoji="0" lang="ko-KR" altLang="en-US" sz="2400" dirty="0">
                <a:solidFill>
                  <a:schemeClr val="bg1"/>
                </a:solidFill>
                <a:latin typeface="맑은 고딕" pitchFamily="50" charset="-127"/>
                <a:ea typeface="맑은 고딕" pitchFamily="50" charset="-127"/>
              </a:endParaRPr>
            </a:p>
          </p:txBody>
        </p:sp>
      </p:grpSp>
      <p:sp>
        <p:nvSpPr>
          <p:cNvPr id="230" name="Title"/>
          <p:cNvSpPr txBox="1"/>
          <p:nvPr>
            <p:custDataLst>
              <p:tags r:id="rId8"/>
            </p:custDataLst>
          </p:nvPr>
        </p:nvSpPr>
        <p:spPr>
          <a:xfrm>
            <a:off x="482563" y="2024574"/>
            <a:ext cx="2245804" cy="415498"/>
          </a:xfrm>
          <a:prstGeom prst="rect">
            <a:avLst/>
          </a:prstGeom>
          <a:noFill/>
        </p:spPr>
        <p:txBody>
          <a:bodyPr wrap="square" lIns="91440" tIns="45720" rIns="0" bIns="0" rtlCol="0">
            <a:spAutoFit/>
          </a:bodyPr>
          <a:lstStyle/>
          <a:p>
            <a:r>
              <a:rPr lang="en-US" altLang="ko-KR" sz="2400" dirty="0" smtClean="0">
                <a:solidFill>
                  <a:schemeClr val="bg1"/>
                </a:solidFill>
                <a:latin typeface="+mn-ea"/>
                <a:cs typeface="Segoe UI Light" pitchFamily="34" charset="0"/>
              </a:rPr>
              <a:t>EPM</a:t>
            </a:r>
            <a:r>
              <a:rPr lang="ko-KR" altLang="en-US" sz="2400" dirty="0" smtClean="0">
                <a:solidFill>
                  <a:schemeClr val="bg1"/>
                </a:solidFill>
                <a:latin typeface="+mn-ea"/>
                <a:cs typeface="Segoe UI Light" pitchFamily="34" charset="0"/>
              </a:rPr>
              <a:t>이란</a:t>
            </a:r>
            <a:r>
              <a:rPr lang="en-US" altLang="ko-KR" sz="2400" dirty="0" smtClean="0">
                <a:solidFill>
                  <a:schemeClr val="bg1"/>
                </a:solidFill>
                <a:latin typeface="+mn-ea"/>
                <a:cs typeface="Segoe UI Light" pitchFamily="34" charset="0"/>
              </a:rPr>
              <a:t>?</a:t>
            </a:r>
            <a:endParaRPr lang="en-US" sz="2400" dirty="0">
              <a:solidFill>
                <a:schemeClr val="bg1"/>
              </a:solidFill>
              <a:latin typeface="+mn-ea"/>
            </a:endParaRPr>
          </a:p>
        </p:txBody>
      </p:sp>
      <p:sp>
        <p:nvSpPr>
          <p:cNvPr id="231" name="Title"/>
          <p:cNvSpPr txBox="1"/>
          <p:nvPr>
            <p:custDataLst>
              <p:tags r:id="rId9"/>
            </p:custDataLst>
          </p:nvPr>
        </p:nvSpPr>
        <p:spPr>
          <a:xfrm>
            <a:off x="4835488" y="2024574"/>
            <a:ext cx="2245804" cy="415498"/>
          </a:xfrm>
          <a:prstGeom prst="rect">
            <a:avLst/>
          </a:prstGeom>
          <a:noFill/>
        </p:spPr>
        <p:txBody>
          <a:bodyPr wrap="square" lIns="91440" tIns="45720" rIns="0" bIns="0" rtlCol="0">
            <a:spAutoFit/>
          </a:bodyPr>
          <a:lstStyle/>
          <a:p>
            <a:r>
              <a:rPr lang="en-US" altLang="ko-KR" sz="2400" dirty="0" smtClean="0">
                <a:solidFill>
                  <a:schemeClr val="bg1"/>
                </a:solidFill>
                <a:latin typeface="+mn-ea"/>
                <a:cs typeface="Segoe UI Light" pitchFamily="34" charset="0"/>
              </a:rPr>
              <a:t>EPM</a:t>
            </a:r>
            <a:r>
              <a:rPr lang="ko-KR" altLang="en-US" sz="2400" dirty="0" smtClean="0">
                <a:solidFill>
                  <a:schemeClr val="bg1"/>
                </a:solidFill>
                <a:latin typeface="+mn-ea"/>
                <a:cs typeface="Segoe UI Light" pitchFamily="34" charset="0"/>
              </a:rPr>
              <a:t>의 목적</a:t>
            </a:r>
            <a:endParaRPr lang="en-US" sz="2400" dirty="0">
              <a:solidFill>
                <a:schemeClr val="bg1"/>
              </a:solidFill>
              <a:latin typeface="+mn-ea"/>
            </a:endParaRPr>
          </a:p>
        </p:txBody>
      </p:sp>
    </p:spTree>
    <p:custDataLst>
      <p:tags r:id="rId1"/>
    </p:custDataLst>
    <p:extLst>
      <p:ext uri="{BB962C8B-B14F-4D97-AF65-F5344CB8AC3E}">
        <p14:creationId xmlns:p14="http://schemas.microsoft.com/office/powerpoint/2010/main" val="2596678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89436" y="228601"/>
            <a:ext cx="8363938" cy="1329595"/>
          </a:xfrm>
        </p:spPr>
        <p:txBody>
          <a:bodyPr/>
          <a:lstStyle/>
          <a:p>
            <a:r>
              <a:rPr lang="en-US" altLang="ko-KR" b="1" dirty="0" smtClean="0">
                <a:effectLst>
                  <a:outerShdw blurRad="38100" dist="38100" dir="2700000" algn="tl">
                    <a:srgbClr val="000000">
                      <a:alpha val="43137"/>
                    </a:srgbClr>
                  </a:outerShdw>
                </a:effectLst>
              </a:rPr>
              <a:t>1</a:t>
            </a:r>
            <a:r>
              <a:rPr lang="ko-KR" altLang="en-US" b="1" dirty="0" smtClean="0">
                <a:effectLst>
                  <a:outerShdw blurRad="38100" dist="38100" dir="2700000" algn="tl">
                    <a:srgbClr val="000000">
                      <a:alpha val="43137"/>
                    </a:srgbClr>
                  </a:outerShdw>
                </a:effectLst>
              </a:rPr>
              <a:t>세대</a:t>
            </a:r>
            <a:r>
              <a:rPr lang="en-US" altLang="ko-KR" b="1" dirty="0" smtClean="0">
                <a:effectLst>
                  <a:outerShdw blurRad="38100" dist="38100" dir="2700000" algn="tl">
                    <a:srgbClr val="000000">
                      <a:alpha val="43137"/>
                    </a:srgbClr>
                  </a:outerShdw>
                </a:effectLst>
              </a:rPr>
              <a:t> </a:t>
            </a:r>
            <a:r>
              <a:rPr lang="ko-KR" altLang="en-US" b="1" dirty="0" smtClean="0">
                <a:effectLst>
                  <a:outerShdw blurRad="38100" dist="38100" dir="2700000" algn="tl">
                    <a:srgbClr val="000000">
                      <a:alpha val="43137"/>
                    </a:srgbClr>
                  </a:outerShdw>
                </a:effectLst>
              </a:rPr>
              <a:t>프로젝트 관리</a:t>
            </a:r>
            <a:r>
              <a:rPr lang="en-US" altLang="ko-KR" b="1" dirty="0" smtClean="0">
                <a:effectLst>
                  <a:outerShdw blurRad="38100" dist="38100" dir="2700000" algn="tl">
                    <a:srgbClr val="000000">
                      <a:alpha val="43137"/>
                    </a:srgbClr>
                  </a:outerShdw>
                </a:effectLst>
              </a:rPr>
              <a:t>: </a:t>
            </a:r>
            <a:r>
              <a:rPr lang="ko-KR" altLang="en-US" b="1" dirty="0" smtClean="0">
                <a:effectLst>
                  <a:outerShdw blurRad="38100" dist="38100" dir="2700000" algn="tl">
                    <a:srgbClr val="000000">
                      <a:alpha val="43137"/>
                    </a:srgbClr>
                  </a:outerShdw>
                </a:effectLst>
              </a:rPr>
              <a:t>단순한 일정 관리</a:t>
            </a:r>
            <a:endParaRPr lang="ko-KR" altLang="en-US" b="1" dirty="0">
              <a:effectLst>
                <a:outerShdw blurRad="38100" dist="38100" dir="2700000" algn="tl">
                  <a:srgbClr val="000000">
                    <a:alpha val="43137"/>
                  </a:srgbClr>
                </a:outerShdw>
              </a:effectLst>
            </a:endParaRPr>
          </a:p>
        </p:txBody>
      </p:sp>
      <p:pic>
        <p:nvPicPr>
          <p:cNvPr id="3" name="Picture 2" descr="D:\My Pictures\tasklist.PNG"/>
          <p:cNvPicPr preferRelativeResize="0">
            <a:picLocks noChangeAspect="1" noChangeArrowheads="1"/>
          </p:cNvPicPr>
          <p:nvPr/>
        </p:nvPicPr>
        <p:blipFill>
          <a:blip r:embed="rId3" cstate="print"/>
          <a:stretch>
            <a:fillRect/>
          </a:stretch>
        </p:blipFill>
        <p:spPr bwMode="auto">
          <a:xfrm>
            <a:off x="1863178" y="1752600"/>
            <a:ext cx="5416875" cy="4680000"/>
          </a:xfrm>
          <a:prstGeom prst="rect">
            <a:avLst/>
          </a:prstGeom>
          <a:noFill/>
        </p:spPr>
      </p:pic>
    </p:spTree>
    <p:extLst>
      <p:ext uri="{BB962C8B-B14F-4D97-AF65-F5344CB8AC3E}">
        <p14:creationId xmlns:p14="http://schemas.microsoft.com/office/powerpoint/2010/main" val="11560091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오각형 3"/>
          <p:cNvSpPr/>
          <p:nvPr/>
        </p:nvSpPr>
        <p:spPr bwMode="auto">
          <a:xfrm>
            <a:off x="492369" y="2209800"/>
            <a:ext cx="1993846" cy="720000"/>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프로젝트 계획</a:t>
            </a:r>
          </a:p>
        </p:txBody>
      </p:sp>
      <p:sp>
        <p:nvSpPr>
          <p:cNvPr id="13" name="오각형 3"/>
          <p:cNvSpPr/>
          <p:nvPr/>
        </p:nvSpPr>
        <p:spPr bwMode="auto">
          <a:xfrm>
            <a:off x="3242769" y="2209800"/>
            <a:ext cx="1993846" cy="720000"/>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프로젝트 실행</a:t>
            </a:r>
          </a:p>
        </p:txBody>
      </p:sp>
      <p:sp>
        <p:nvSpPr>
          <p:cNvPr id="14" name="오각형 3"/>
          <p:cNvSpPr/>
          <p:nvPr/>
        </p:nvSpPr>
        <p:spPr bwMode="auto">
          <a:xfrm>
            <a:off x="5993169" y="2209800"/>
            <a:ext cx="1993846" cy="720000"/>
          </a:xfrm>
          <a:prstGeom prst="homePlat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ko-KR" altLang="en-US" sz="1600" b="1" i="0" u="none" strike="noStrike" cap="none" normalizeH="0" baseline="0" smtClean="0">
                <a:ln>
                  <a:noFill/>
                </a:ln>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프로젝트 </a:t>
            </a:r>
            <a:r>
              <a:rPr lang="ko-KR" altLang="en-US" sz="1600" b="1"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평</a:t>
            </a:r>
            <a:r>
              <a:rPr lang="ko-KR" altLang="en-US" sz="1600" b="1">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가</a:t>
            </a:r>
            <a:endParaRPr kumimoji="0" lang="ko-KR" altLang="en-US" sz="1600" b="1" i="0" u="none" strike="noStrike" cap="none" normalizeH="0" baseline="0" dirty="0" smtClean="0">
              <a:ln>
                <a:noFill/>
              </a:ln>
              <a:solidFill>
                <a:srgbClr val="FFFFFF"/>
              </a:solidFill>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2" name="Title 1"/>
          <p:cNvSpPr>
            <a:spLocks noGrp="1"/>
          </p:cNvSpPr>
          <p:nvPr>
            <p:ph type="title"/>
          </p:nvPr>
        </p:nvSpPr>
        <p:spPr>
          <a:xfrm>
            <a:off x="385763" y="355600"/>
            <a:ext cx="8413750" cy="664797"/>
          </a:xfrm>
        </p:spPr>
        <p:txBody>
          <a:bodyPr>
            <a:normAutofit fontScale="90000"/>
          </a:bodyPr>
          <a:lstStyle/>
          <a:p>
            <a:r>
              <a:rPr altLang="ko-KR" b="1" dirty="0" smtClean="0">
                <a:effectLst>
                  <a:outerShdw blurRad="38100" dist="38100" dir="2700000" algn="tl">
                    <a:srgbClr val="000000">
                      <a:alpha val="43137"/>
                    </a:srgbClr>
                  </a:outerShdw>
                </a:effectLst>
              </a:rPr>
              <a:t>2</a:t>
            </a:r>
            <a:r>
              <a:rPr lang="ko-KR" altLang="en-US" b="1" dirty="0" smtClean="0">
                <a:effectLst>
                  <a:outerShdw blurRad="38100" dist="38100" dir="2700000" algn="tl">
                    <a:srgbClr val="000000">
                      <a:alpha val="43137"/>
                    </a:srgbClr>
                  </a:outerShdw>
                </a:effectLst>
              </a:rPr>
              <a:t>세대</a:t>
            </a:r>
            <a:r>
              <a:rPr altLang="ko-KR" b="1" dirty="0" smtClean="0">
                <a:effectLst>
                  <a:outerShdw blurRad="38100" dist="38100" dir="2700000" algn="tl">
                    <a:srgbClr val="000000">
                      <a:alpha val="43137"/>
                    </a:srgbClr>
                  </a:outerShdw>
                </a:effectLst>
              </a:rPr>
              <a:t> </a:t>
            </a:r>
            <a:r>
              <a:rPr lang="ko-KR" altLang="en-US" b="1" dirty="0" smtClean="0">
                <a:effectLst>
                  <a:outerShdw blurRad="38100" dist="38100" dir="2700000" algn="tl">
                    <a:srgbClr val="000000">
                      <a:alpha val="43137"/>
                    </a:srgbClr>
                  </a:outerShdw>
                </a:effectLst>
              </a:rPr>
              <a:t>프로젝트 관리</a:t>
            </a:r>
            <a:r>
              <a:rPr lang="en-US" altLang="ko-KR" b="1" dirty="0" smtClean="0">
                <a:effectLst>
                  <a:outerShdw blurRad="38100" dist="38100" dir="2700000" algn="tl">
                    <a:srgbClr val="000000">
                      <a:alpha val="43137"/>
                    </a:srgbClr>
                  </a:outerShdw>
                </a:effectLst>
              </a:rPr>
              <a:t>: </a:t>
            </a:r>
            <a:r>
              <a:rPr lang="ko-KR" altLang="en-US" sz="1600" b="1" dirty="0" smtClean="0">
                <a:effectLst>
                  <a:outerShdw blurRad="38100" dist="38100" dir="2700000" algn="tl">
                    <a:srgbClr val="000000">
                      <a:alpha val="43137"/>
                    </a:srgbClr>
                  </a:outerShdw>
                </a:effectLst>
              </a:rPr>
              <a:t>전문 툴을 이용한 프로젝트 관리</a:t>
            </a:r>
            <a:endParaRPr lang="ko-KR" altLang="en-US" sz="1600" b="1" dirty="0">
              <a:effectLst>
                <a:outerShdw blurRad="38100" dist="38100" dir="2700000" algn="tl">
                  <a:srgbClr val="000000">
                    <a:alpha val="43137"/>
                  </a:srgbClr>
                </a:outerShdw>
              </a:effectLst>
            </a:endParaRPr>
          </a:p>
        </p:txBody>
      </p:sp>
      <p:pic>
        <p:nvPicPr>
          <p:cNvPr id="11" name="Picture 2"/>
          <p:cNvPicPr preferRelativeResize="0">
            <a:picLocks noChangeArrowheads="1"/>
          </p:cNvPicPr>
          <p:nvPr/>
        </p:nvPicPr>
        <p:blipFill>
          <a:blip r:embed="rId3"/>
          <a:srcRect/>
          <a:stretch>
            <a:fillRect/>
          </a:stretch>
        </p:blipFill>
        <p:spPr bwMode="auto">
          <a:xfrm>
            <a:off x="492375" y="2667000"/>
            <a:ext cx="2658462" cy="2160000"/>
          </a:xfrm>
          <a:prstGeom prst="rect">
            <a:avLst/>
          </a:prstGeom>
          <a:ln>
            <a:noFill/>
          </a:ln>
          <a:effectLst>
            <a:reflection blurRad="6350" stA="50000" endA="300" endPos="38500" dist="50800" dir="5400000" sy="-100000" algn="bl" rotWithShape="0"/>
          </a:effectLst>
        </p:spPr>
      </p:pic>
      <p:pic>
        <p:nvPicPr>
          <p:cNvPr id="17" name="Picture 2"/>
          <p:cNvPicPr preferRelativeResize="0">
            <a:picLocks noChangeArrowheads="1"/>
          </p:cNvPicPr>
          <p:nvPr/>
        </p:nvPicPr>
        <p:blipFill>
          <a:blip r:embed="rId4"/>
          <a:srcRect/>
          <a:stretch>
            <a:fillRect/>
          </a:stretch>
        </p:blipFill>
        <p:spPr bwMode="auto">
          <a:xfrm>
            <a:off x="3242775" y="2667000"/>
            <a:ext cx="2658462" cy="2160000"/>
          </a:xfrm>
          <a:prstGeom prst="rect">
            <a:avLst/>
          </a:prstGeom>
          <a:noFill/>
          <a:ln w="9525">
            <a:noFill/>
            <a:miter lim="800000"/>
            <a:headEnd/>
            <a:tailEnd/>
          </a:ln>
          <a:effectLst>
            <a:reflection blurRad="6350" stA="50000" endA="300" endPos="38500" dist="50800" dir="5400000" sy="-100000" algn="bl" rotWithShape="0"/>
          </a:effectLst>
        </p:spPr>
      </p:pic>
      <p:pic>
        <p:nvPicPr>
          <p:cNvPr id="18" name="Picture 2"/>
          <p:cNvPicPr preferRelativeResize="0">
            <a:picLocks noChangeArrowheads="1"/>
          </p:cNvPicPr>
          <p:nvPr/>
        </p:nvPicPr>
        <p:blipFill>
          <a:blip r:embed="rId5"/>
          <a:srcRect/>
          <a:stretch>
            <a:fillRect/>
          </a:stretch>
        </p:blipFill>
        <p:spPr bwMode="auto">
          <a:xfrm>
            <a:off x="5993175" y="2667000"/>
            <a:ext cx="2658462" cy="2160000"/>
          </a:xfrm>
          <a:prstGeom prst="rect">
            <a:avLst/>
          </a:prstGeom>
          <a:noFill/>
          <a:ln w="9525">
            <a:noFill/>
            <a:miter lim="800000"/>
            <a:headEnd/>
            <a:tailEnd/>
          </a:ln>
          <a:effectLst>
            <a:reflection blurRad="6350" stA="50000" endA="300" endPos="38500" dist="50800" dir="5400000" sy="-100000" algn="bl" rotWithShape="0"/>
          </a:effectLst>
        </p:spPr>
      </p:pic>
      <p:sp>
        <p:nvSpPr>
          <p:cNvPr id="15" name="Rectangle 14"/>
          <p:cNvSpPr/>
          <p:nvPr/>
        </p:nvSpPr>
        <p:spPr>
          <a:xfrm>
            <a:off x="3587604" y="5637479"/>
            <a:ext cx="1957292"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o-KR" altLang="en-US" sz="1400" dirty="0" smtClean="0">
                <a:latin typeface="맑은 고딕" pitchFamily="50" charset="-127"/>
                <a:ea typeface="맑은 고딕" pitchFamily="50" charset="-127"/>
              </a:rPr>
              <a:t>단독 프로젝트 계획</a:t>
            </a:r>
            <a:endParaRPr lang="ko-KR" altLang="en-US" sz="1400" dirty="0">
              <a:latin typeface="맑은 고딕" pitchFamily="50" charset="-127"/>
              <a:ea typeface="맑은 고딕" pitchFamily="50" charset="-127"/>
            </a:endParaRPr>
          </a:p>
        </p:txBody>
      </p:sp>
    </p:spTree>
    <p:extLst>
      <p:ext uri="{BB962C8B-B14F-4D97-AF65-F5344CB8AC3E}">
        <p14:creationId xmlns:p14="http://schemas.microsoft.com/office/powerpoint/2010/main" val="204011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오각형 3"/>
          <p:cNvSpPr/>
          <p:nvPr/>
        </p:nvSpPr>
        <p:spPr bwMode="auto">
          <a:xfrm>
            <a:off x="5993169" y="2209800"/>
            <a:ext cx="1993846" cy="720000"/>
          </a:xfrm>
          <a:prstGeom prst="homePlat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ko-KR" altLang="en-US" sz="1600" b="1" i="0" u="none" strike="noStrike" cap="none" normalizeH="0" baseline="0" smtClean="0">
                <a:ln>
                  <a:noFill/>
                </a:ln>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프로젝트 </a:t>
            </a:r>
            <a:r>
              <a:rPr lang="ko-KR" altLang="en-US" sz="1600" b="1"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평</a:t>
            </a:r>
            <a:r>
              <a:rPr lang="ko-KR" altLang="en-US" sz="1600" b="1">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가</a:t>
            </a:r>
            <a:endParaRPr kumimoji="0" lang="ko-KR" altLang="en-US" sz="1600" b="1" i="0" u="none" strike="noStrike" cap="none" normalizeH="0" baseline="0" dirty="0" smtClean="0">
              <a:ln>
                <a:noFill/>
              </a:ln>
              <a:solidFill>
                <a:srgbClr val="FFFFFF"/>
              </a:solidFill>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16" name="오각형 3"/>
          <p:cNvSpPr/>
          <p:nvPr/>
        </p:nvSpPr>
        <p:spPr bwMode="auto">
          <a:xfrm>
            <a:off x="492369" y="2209800"/>
            <a:ext cx="1993846" cy="720000"/>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프로젝트 계획</a:t>
            </a:r>
          </a:p>
        </p:txBody>
      </p:sp>
      <p:sp>
        <p:nvSpPr>
          <p:cNvPr id="17" name="오각형 3"/>
          <p:cNvSpPr/>
          <p:nvPr/>
        </p:nvSpPr>
        <p:spPr bwMode="auto">
          <a:xfrm>
            <a:off x="3242769" y="2209800"/>
            <a:ext cx="1993846" cy="720000"/>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ko-KR" altLang="en-US" sz="1600" b="1" i="0" u="none" strike="noStrike" cap="none" normalizeH="0" baseline="0" dirty="0" smtClean="0">
                <a:ln>
                  <a:noFill/>
                </a:ln>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프로젝트 실행</a:t>
            </a:r>
          </a:p>
        </p:txBody>
      </p:sp>
      <p:sp>
        <p:nvSpPr>
          <p:cNvPr id="2" name="Title 1"/>
          <p:cNvSpPr>
            <a:spLocks noGrp="1"/>
          </p:cNvSpPr>
          <p:nvPr>
            <p:ph type="title"/>
          </p:nvPr>
        </p:nvSpPr>
        <p:spPr>
          <a:xfrm>
            <a:off x="385763" y="355600"/>
            <a:ext cx="8413750" cy="615425"/>
          </a:xfrm>
        </p:spPr>
        <p:txBody>
          <a:bodyPr vert="horz" wrap="square" lIns="0" tIns="0" rIns="0" bIns="0" rtlCol="0" anchor="t">
            <a:spAutoFit/>
          </a:bodyPr>
          <a:lstStyle/>
          <a:p>
            <a:r>
              <a:rPr lang="en-US" altLang="ko-KR" b="1" dirty="0" smtClean="0">
                <a:effectLst>
                  <a:outerShdw blurRad="38100" dist="38100" dir="2700000" algn="tl">
                    <a:srgbClr val="000000">
                      <a:alpha val="43137"/>
                    </a:srgbClr>
                  </a:outerShdw>
                </a:effectLst>
              </a:rPr>
              <a:t>3</a:t>
            </a:r>
            <a:r>
              <a:rPr lang="ko-KR" altLang="en-US" b="1" smtClean="0">
                <a:effectLst>
                  <a:outerShdw blurRad="38100" dist="38100" dir="2700000" algn="tl">
                    <a:srgbClr val="000000">
                      <a:alpha val="43137"/>
                    </a:srgbClr>
                  </a:outerShdw>
                </a:effectLst>
              </a:rPr>
              <a:t>세대 </a:t>
            </a:r>
            <a:r>
              <a:rPr lang="ko-KR" altLang="en-US" b="1" dirty="0">
                <a:effectLst>
                  <a:outerShdw blurRad="38100" dist="38100" dir="2700000" algn="tl">
                    <a:srgbClr val="000000">
                      <a:alpha val="43137"/>
                    </a:srgbClr>
                  </a:outerShdw>
                </a:effectLst>
              </a:rPr>
              <a:t>프로젝트 관리</a:t>
            </a:r>
            <a:r>
              <a:rPr altLang="ko-KR" sz="1800" b="1" dirty="0">
                <a:effectLst>
                  <a:outerShdw blurRad="38100" dist="38100" dir="2700000" algn="tl">
                    <a:srgbClr val="000000">
                      <a:alpha val="43137"/>
                    </a:srgbClr>
                  </a:outerShdw>
                </a:effectLst>
              </a:rPr>
              <a:t>: </a:t>
            </a:r>
            <a:r>
              <a:rPr lang="ko-KR" altLang="en-US" sz="1800" b="1" dirty="0">
                <a:effectLst>
                  <a:outerShdw blurRad="38100" dist="38100" dir="2700000" algn="tl">
                    <a:srgbClr val="000000">
                      <a:alpha val="43137"/>
                    </a:srgbClr>
                  </a:outerShdw>
                </a:effectLst>
              </a:rPr>
              <a:t>프로젝트 모니터링</a:t>
            </a:r>
            <a:endParaRPr lang="ko-KR" altLang="en-US" b="1" dirty="0">
              <a:effectLst>
                <a:outerShdw blurRad="38100" dist="38100" dir="2700000" algn="tl">
                  <a:srgbClr val="000000">
                    <a:alpha val="43137"/>
                  </a:srgbClr>
                </a:outerShdw>
              </a:effectLst>
            </a:endParaRPr>
          </a:p>
        </p:txBody>
      </p:sp>
      <p:sp>
        <p:nvSpPr>
          <p:cNvPr id="12" name="Content Placeholder 11"/>
          <p:cNvSpPr>
            <a:spLocks noGrp="1"/>
          </p:cNvSpPr>
          <p:nvPr>
            <p:ph idx="1"/>
          </p:nvPr>
        </p:nvSpPr>
        <p:spPr>
          <a:xfrm>
            <a:off x="385769" y="1025546"/>
            <a:ext cx="8410575" cy="763286"/>
          </a:xfrm>
        </p:spPr>
        <p:txBody>
          <a:bodyPr/>
          <a:lstStyle/>
          <a:p>
            <a:r>
              <a:rPr lang="ko-KR" altLang="en-US" sz="1600" b="1" dirty="0" smtClean="0">
                <a:effectLst>
                  <a:outerShdw blurRad="38100" dist="38100" dir="2700000" algn="tl">
                    <a:srgbClr val="000000">
                      <a:alpha val="43137"/>
                    </a:srgbClr>
                  </a:outerShdw>
                </a:effectLst>
              </a:rPr>
              <a:t>개인 또는 부서 단위로 관리되는 </a:t>
            </a:r>
            <a:r>
              <a:rPr lang="ko-KR" altLang="en-US" sz="1600" b="1" smtClean="0">
                <a:effectLst>
                  <a:outerShdw blurRad="38100" dist="38100" dir="2700000" algn="tl">
                    <a:srgbClr val="000000">
                      <a:alpha val="43137"/>
                    </a:srgbClr>
                  </a:outerShdw>
                </a:effectLst>
              </a:rPr>
              <a:t>프로젝트들을 협업공간을 </a:t>
            </a:r>
            <a:r>
              <a:rPr lang="ko-KR" altLang="en-US" sz="1600" b="1" dirty="0" smtClean="0">
                <a:effectLst>
                  <a:outerShdw blurRad="38100" dist="38100" dir="2700000" algn="tl">
                    <a:srgbClr val="000000">
                      <a:alpha val="43137"/>
                    </a:srgbClr>
                  </a:outerShdw>
                </a:effectLst>
              </a:rPr>
              <a:t>통해 모니터링</a:t>
            </a:r>
            <a:endParaRPr lang="en-US" altLang="ko-KR" sz="1600" b="1" dirty="0" smtClean="0">
              <a:effectLst>
                <a:outerShdw blurRad="38100" dist="38100" dir="2700000" algn="tl">
                  <a:srgbClr val="000000">
                    <a:alpha val="43137"/>
                  </a:srgbClr>
                </a:outerShdw>
              </a:effectLst>
            </a:endParaRPr>
          </a:p>
          <a:p>
            <a:r>
              <a:rPr lang="ko-KR" altLang="en-US" sz="1600" b="1" dirty="0" smtClean="0">
                <a:effectLst>
                  <a:outerShdw blurRad="38100" dist="38100" dir="2700000" algn="tl">
                    <a:srgbClr val="000000">
                      <a:alpha val="43137"/>
                    </a:srgbClr>
                  </a:outerShdw>
                </a:effectLst>
              </a:rPr>
              <a:t>사용자</a:t>
            </a:r>
            <a:r>
              <a:rPr lang="en-US" altLang="ko-KR" sz="1600" b="1" dirty="0" smtClean="0">
                <a:effectLst>
                  <a:outerShdw blurRad="38100" dist="38100" dir="2700000" algn="tl">
                    <a:srgbClr val="000000">
                      <a:alpha val="43137"/>
                    </a:srgbClr>
                  </a:outerShdw>
                </a:effectLst>
              </a:rPr>
              <a:t>: </a:t>
            </a:r>
            <a:r>
              <a:rPr lang="ko-KR" altLang="en-US" sz="1600" b="1" dirty="0" smtClean="0">
                <a:effectLst>
                  <a:outerShdw blurRad="38100" dist="38100" dir="2700000" algn="tl">
                    <a:srgbClr val="000000">
                      <a:alpha val="43137"/>
                    </a:srgbClr>
                  </a:outerShdw>
                </a:effectLst>
              </a:rPr>
              <a:t>프로젝트 관리자</a:t>
            </a:r>
            <a:r>
              <a:rPr lang="en-US" altLang="ko-KR" sz="1600" b="1" dirty="0" smtClean="0">
                <a:effectLst>
                  <a:outerShdw blurRad="38100" dist="38100" dir="2700000" algn="tl">
                    <a:srgbClr val="000000">
                      <a:alpha val="43137"/>
                    </a:srgbClr>
                  </a:outerShdw>
                </a:effectLst>
              </a:rPr>
              <a:t>, PMO/</a:t>
            </a:r>
            <a:r>
              <a:rPr lang="ko-KR" altLang="en-US" sz="1600" b="1" dirty="0" smtClean="0">
                <a:effectLst>
                  <a:outerShdw blurRad="38100" dist="38100" dir="2700000" algn="tl">
                    <a:srgbClr val="000000">
                      <a:alpha val="43137"/>
                    </a:srgbClr>
                  </a:outerShdw>
                </a:effectLst>
              </a:rPr>
              <a:t>임원</a:t>
            </a:r>
          </a:p>
          <a:p>
            <a:endParaRPr lang="ko-KR" altLang="en-US" sz="1600" b="1" dirty="0">
              <a:effectLst>
                <a:outerShdw blurRad="38100" dist="38100" dir="2700000" algn="tl">
                  <a:srgbClr val="000000">
                    <a:alpha val="43137"/>
                  </a:srgbClr>
                </a:outerShdw>
              </a:effectLst>
            </a:endParaRPr>
          </a:p>
        </p:txBody>
      </p:sp>
      <p:pic>
        <p:nvPicPr>
          <p:cNvPr id="13" name="Picture 2"/>
          <p:cNvPicPr preferRelativeResize="0">
            <a:picLocks noChangeArrowheads="1"/>
          </p:cNvPicPr>
          <p:nvPr/>
        </p:nvPicPr>
        <p:blipFill>
          <a:blip r:embed="rId3"/>
          <a:srcRect/>
          <a:stretch>
            <a:fillRect/>
          </a:stretch>
        </p:blipFill>
        <p:spPr bwMode="auto">
          <a:xfrm>
            <a:off x="492375" y="2640814"/>
            <a:ext cx="2658462" cy="2160000"/>
          </a:xfrm>
          <a:prstGeom prst="rect">
            <a:avLst/>
          </a:prstGeom>
          <a:ln>
            <a:noFill/>
          </a:ln>
          <a:effectLst>
            <a:reflection blurRad="6350" stA="50000" endA="300" endPos="38500" dist="50800" dir="5400000" sy="-100000" algn="bl" rotWithShape="0"/>
          </a:effectLst>
        </p:spPr>
      </p:pic>
      <p:pic>
        <p:nvPicPr>
          <p:cNvPr id="21" name="Picture 5"/>
          <p:cNvPicPr preferRelativeResize="0">
            <a:picLocks noChangeArrowheads="1"/>
          </p:cNvPicPr>
          <p:nvPr/>
        </p:nvPicPr>
        <p:blipFill>
          <a:blip r:embed="rId4" cstate="print"/>
          <a:stretch>
            <a:fillRect/>
          </a:stretch>
        </p:blipFill>
        <p:spPr bwMode="auto">
          <a:xfrm>
            <a:off x="5993175" y="2667000"/>
            <a:ext cx="2658462" cy="2160000"/>
          </a:xfrm>
          <a:prstGeom prst="rect">
            <a:avLst/>
          </a:prstGeom>
          <a:effectLst>
            <a:reflection blurRad="6350" stA="50000" endA="300" endPos="38500" dist="50800" dir="5400000" sy="-100000" algn="bl" rotWithShape="0"/>
          </a:effectLst>
        </p:spPr>
      </p:pic>
      <p:pic>
        <p:nvPicPr>
          <p:cNvPr id="22" name="Picture 6"/>
          <p:cNvPicPr preferRelativeResize="0">
            <a:picLocks noChangeArrowheads="1"/>
          </p:cNvPicPr>
          <p:nvPr/>
        </p:nvPicPr>
        <p:blipFill>
          <a:blip r:embed="rId5" cstate="print"/>
          <a:stretch>
            <a:fillRect/>
          </a:stretch>
        </p:blipFill>
        <p:spPr bwMode="auto">
          <a:xfrm>
            <a:off x="3242775" y="2667000"/>
            <a:ext cx="2658462" cy="2160000"/>
          </a:xfrm>
          <a:prstGeom prst="rect">
            <a:avLst/>
          </a:prstGeom>
          <a:effectLst>
            <a:reflection blurRad="6350" stA="50000" endA="300" endPos="38500" dist="50800" dir="5400000" sy="-100000" algn="bl" rotWithShape="0"/>
          </a:effectLst>
        </p:spPr>
      </p:pic>
      <p:sp>
        <p:nvSpPr>
          <p:cNvPr id="23" name="Rectangle 22"/>
          <p:cNvSpPr/>
          <p:nvPr/>
        </p:nvSpPr>
        <p:spPr>
          <a:xfrm>
            <a:off x="2107210" y="5637479"/>
            <a:ext cx="1957292"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o-KR" altLang="en-US" sz="1400" dirty="0" smtClean="0">
                <a:latin typeface="맑은 고딕" pitchFamily="50" charset="-127"/>
                <a:ea typeface="맑은 고딕" pitchFamily="50" charset="-127"/>
              </a:rPr>
              <a:t>단독프로젝트 계획</a:t>
            </a:r>
            <a:endParaRPr lang="ko-KR" altLang="en-US" sz="1400" dirty="0">
              <a:latin typeface="맑은 고딕" pitchFamily="50" charset="-127"/>
              <a:ea typeface="맑은 고딕" pitchFamily="50" charset="-127"/>
            </a:endParaRPr>
          </a:p>
        </p:txBody>
      </p:sp>
      <p:sp>
        <p:nvSpPr>
          <p:cNvPr id="28" name="Rectangle 27"/>
          <p:cNvSpPr/>
          <p:nvPr/>
        </p:nvSpPr>
        <p:spPr>
          <a:xfrm>
            <a:off x="4795200" y="5637479"/>
            <a:ext cx="1957292" cy="381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ko-KR" altLang="en-US" sz="1400" dirty="0" smtClean="0">
                <a:solidFill>
                  <a:schemeClr val="bg1"/>
                </a:solidFill>
                <a:latin typeface="맑은 고딕" pitchFamily="50" charset="-127"/>
                <a:ea typeface="맑은 고딕" pitchFamily="50" charset="-127"/>
              </a:rPr>
              <a:t>프로젝트 중앙관리</a:t>
            </a:r>
            <a:endParaRPr lang="ko-KR" altLang="en-US" sz="1400" dirty="0">
              <a:solidFill>
                <a:schemeClr val="bg1"/>
              </a:solidFill>
              <a:latin typeface="맑은 고딕" pitchFamily="50" charset="-127"/>
              <a:ea typeface="맑은 고딕" pitchFamily="50" charset="-127"/>
            </a:endParaRPr>
          </a:p>
        </p:txBody>
      </p:sp>
      <p:cxnSp>
        <p:nvCxnSpPr>
          <p:cNvPr id="8" name="Straight Arrow Connector 7"/>
          <p:cNvCxnSpPr>
            <a:stCxn id="23" idx="3"/>
            <a:endCxn id="28" idx="1"/>
          </p:cNvCxnSpPr>
          <p:nvPr/>
        </p:nvCxnSpPr>
        <p:spPr>
          <a:xfrm>
            <a:off x="4064503" y="5827979"/>
            <a:ext cx="73069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36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zVcaaUe3kaq9G0i5vC2T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DVSHAPEID" val="Uq6RJsxglT2rOxCNC1O2gD"/>
</p:tagLst>
</file>

<file path=ppt/tags/tag101.xml><?xml version="1.0" encoding="utf-8"?>
<p:tagLst xmlns:a="http://schemas.openxmlformats.org/drawingml/2006/main" xmlns:r="http://schemas.openxmlformats.org/officeDocument/2006/relationships" xmlns:p="http://schemas.openxmlformats.org/presentationml/2006/main">
  <p:tag name="DVSHAPEID" val="zM0lrKY56rOlh3CVn9igrv"/>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Jnwcwxa2kWY08eQGlnVp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OGvADjAWEK4lyfX3RMWp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1TkAKBQWUWx6qpGErvR7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6GGu8P_WEinsKDLqDtIm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gE06BsnLE6xHKXWMXpa3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Wnvj67XU0K28letreITg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UF1gDqHH0WzX3Ls310v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bC.skiSn0q6u5F9nZrgWQ"/>
</p:tagLst>
</file>

<file path=ppt/tags/tag19.xml><?xml version="1.0" encoding="utf-8"?>
<p:tagLst xmlns:a="http://schemas.openxmlformats.org/drawingml/2006/main" xmlns:r="http://schemas.openxmlformats.org/officeDocument/2006/relationships" xmlns:p="http://schemas.openxmlformats.org/presentationml/2006/main">
  <p:tag name="DVSECTIONID" val="HxPyaqvLnQkQfQpAy310r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zVcaaUe3kaq9G0i5vC2TQ"/>
</p:tagLst>
</file>

<file path=ppt/tags/tag20.xml><?xml version="1.0" encoding="utf-8"?>
<p:tagLst xmlns:a="http://schemas.openxmlformats.org/drawingml/2006/main" xmlns:r="http://schemas.openxmlformats.org/officeDocument/2006/relationships" xmlns:p="http://schemas.openxmlformats.org/presentationml/2006/main">
  <p:tag name="DVSHAPEID" val="oh1wnq6FVjd7c6AG165btN"/>
</p:tagLst>
</file>

<file path=ppt/tags/tag21.xml><?xml version="1.0" encoding="utf-8"?>
<p:tagLst xmlns:a="http://schemas.openxmlformats.org/drawingml/2006/main" xmlns:r="http://schemas.openxmlformats.org/officeDocument/2006/relationships" xmlns:p="http://schemas.openxmlformats.org/presentationml/2006/main">
  <p:tag name="DVSHAPEID" val="pneX5bEza1rpi3kkhONwW8"/>
</p:tagLst>
</file>

<file path=ppt/tags/tag22.xml><?xml version="1.0" encoding="utf-8"?>
<p:tagLst xmlns:a="http://schemas.openxmlformats.org/drawingml/2006/main" xmlns:r="http://schemas.openxmlformats.org/officeDocument/2006/relationships" xmlns:p="http://schemas.openxmlformats.org/presentationml/2006/main">
  <p:tag name="DVSHAPEID" val="Jhj9lJ3e1uCBSDiqkV0m8b"/>
</p:tagLst>
</file>

<file path=ppt/tags/tag23.xml><?xml version="1.0" encoding="utf-8"?>
<p:tagLst xmlns:a="http://schemas.openxmlformats.org/drawingml/2006/main" xmlns:r="http://schemas.openxmlformats.org/officeDocument/2006/relationships" xmlns:p="http://schemas.openxmlformats.org/presentationml/2006/main">
  <p:tag name="DVSHAPEID" val="FNNwmHOgnWRgEWDWPVwV0X"/>
</p:tagLst>
</file>

<file path=ppt/tags/tag24.xml><?xml version="1.0" encoding="utf-8"?>
<p:tagLst xmlns:a="http://schemas.openxmlformats.org/drawingml/2006/main" xmlns:r="http://schemas.openxmlformats.org/officeDocument/2006/relationships" xmlns:p="http://schemas.openxmlformats.org/presentationml/2006/main">
  <p:tag name="DVSHAPEID" val="NHbG1RuSwzZxCwmPnlpK6G"/>
</p:tagLst>
</file>

<file path=ppt/tags/tag25.xml><?xml version="1.0" encoding="utf-8"?>
<p:tagLst xmlns:a="http://schemas.openxmlformats.org/drawingml/2006/main" xmlns:r="http://schemas.openxmlformats.org/officeDocument/2006/relationships" xmlns:p="http://schemas.openxmlformats.org/presentationml/2006/main">
  <p:tag name="DVSHAPEID" val="g6k6AZxavgR7YzHF45MqKM"/>
</p:tagLst>
</file>

<file path=ppt/tags/tag26.xml><?xml version="1.0" encoding="utf-8"?>
<p:tagLst xmlns:a="http://schemas.openxmlformats.org/drawingml/2006/main" xmlns:r="http://schemas.openxmlformats.org/officeDocument/2006/relationships" xmlns:p="http://schemas.openxmlformats.org/presentationml/2006/main">
  <p:tag name="DVSHAPEID" val="mTwguHFsXAfslS2GO5xFHV"/>
</p:tagLst>
</file>

<file path=ppt/tags/tag27.xml><?xml version="1.0" encoding="utf-8"?>
<p:tagLst xmlns:a="http://schemas.openxmlformats.org/drawingml/2006/main" xmlns:r="http://schemas.openxmlformats.org/officeDocument/2006/relationships" xmlns:p="http://schemas.openxmlformats.org/presentationml/2006/main">
  <p:tag name="DVSHAPEID" val="QT7LY0SHIZxtKqAjvQu3ig"/>
</p:tagLst>
</file>

<file path=ppt/tags/tag28.xml><?xml version="1.0" encoding="utf-8"?>
<p:tagLst xmlns:a="http://schemas.openxmlformats.org/drawingml/2006/main" xmlns:r="http://schemas.openxmlformats.org/officeDocument/2006/relationships" xmlns:p="http://schemas.openxmlformats.org/presentationml/2006/main">
  <p:tag name="DVSECTIONID" val="KR38kfqmnDgeawwx5dvbL7"/>
</p:tagLst>
</file>

<file path=ppt/tags/tag29.xml><?xml version="1.0" encoding="utf-8"?>
<p:tagLst xmlns:a="http://schemas.openxmlformats.org/drawingml/2006/main" xmlns:r="http://schemas.openxmlformats.org/officeDocument/2006/relationships" xmlns:p="http://schemas.openxmlformats.org/presentationml/2006/main">
  <p:tag name="DVSHAPEID" val="QD7DAyhQVfVTQZHwvxB6fj"/>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vuGg3u_FUWS4ZhsbBwfGw"/>
</p:tagLst>
</file>

<file path=ppt/tags/tag30.xml><?xml version="1.0" encoding="utf-8"?>
<p:tagLst xmlns:a="http://schemas.openxmlformats.org/drawingml/2006/main" xmlns:r="http://schemas.openxmlformats.org/officeDocument/2006/relationships" xmlns:p="http://schemas.openxmlformats.org/presentationml/2006/main">
  <p:tag name="DVSHAPEID" val="ZPC1WbBqAKcarZ6v4SnF8o"/>
</p:tagLst>
</file>

<file path=ppt/tags/tag31.xml><?xml version="1.0" encoding="utf-8"?>
<p:tagLst xmlns:a="http://schemas.openxmlformats.org/drawingml/2006/main" xmlns:r="http://schemas.openxmlformats.org/officeDocument/2006/relationships" xmlns:p="http://schemas.openxmlformats.org/presentationml/2006/main">
  <p:tag name="DVSHAPEID" val="QrNbBmB1xYuum5nrh9oiMk"/>
</p:tagLst>
</file>

<file path=ppt/tags/tag32.xml><?xml version="1.0" encoding="utf-8"?>
<p:tagLst xmlns:a="http://schemas.openxmlformats.org/drawingml/2006/main" xmlns:r="http://schemas.openxmlformats.org/officeDocument/2006/relationships" xmlns:p="http://schemas.openxmlformats.org/presentationml/2006/main">
  <p:tag name="DVSHAPEID" val="HGxIpZtJJAaAAgxisH83Mv"/>
</p:tagLst>
</file>

<file path=ppt/tags/tag33.xml><?xml version="1.0" encoding="utf-8"?>
<p:tagLst xmlns:a="http://schemas.openxmlformats.org/drawingml/2006/main" xmlns:r="http://schemas.openxmlformats.org/officeDocument/2006/relationships" xmlns:p="http://schemas.openxmlformats.org/presentationml/2006/main">
  <p:tag name="DVSHAPEID" val="UUkOtughqDJ4DN60ui3eWF"/>
</p:tagLst>
</file>

<file path=ppt/tags/tag34.xml><?xml version="1.0" encoding="utf-8"?>
<p:tagLst xmlns:a="http://schemas.openxmlformats.org/drawingml/2006/main" xmlns:r="http://schemas.openxmlformats.org/officeDocument/2006/relationships" xmlns:p="http://schemas.openxmlformats.org/presentationml/2006/main">
  <p:tag name="DVSHAPEID" val="m4HL1jDxmCocLDoAvYts9x"/>
</p:tagLst>
</file>

<file path=ppt/tags/tag35.xml><?xml version="1.0" encoding="utf-8"?>
<p:tagLst xmlns:a="http://schemas.openxmlformats.org/drawingml/2006/main" xmlns:r="http://schemas.openxmlformats.org/officeDocument/2006/relationships" xmlns:p="http://schemas.openxmlformats.org/presentationml/2006/main">
  <p:tag name="DVSHAPEID" val="RwCJcsdQ0xyfxg7ItWDTg7"/>
</p:tagLst>
</file>

<file path=ppt/tags/tag36.xml><?xml version="1.0" encoding="utf-8"?>
<p:tagLst xmlns:a="http://schemas.openxmlformats.org/drawingml/2006/main" xmlns:r="http://schemas.openxmlformats.org/officeDocument/2006/relationships" xmlns:p="http://schemas.openxmlformats.org/presentationml/2006/main">
  <p:tag name="DVSHAPEID" val="Fr2sCTM4LuvOcb9i6bjvBQ"/>
</p:tagLst>
</file>

<file path=ppt/tags/tag37.xml><?xml version="1.0" encoding="utf-8"?>
<p:tagLst xmlns:a="http://schemas.openxmlformats.org/drawingml/2006/main" xmlns:r="http://schemas.openxmlformats.org/officeDocument/2006/relationships" xmlns:p="http://schemas.openxmlformats.org/presentationml/2006/main">
  <p:tag name="DVSHAPEID" val="Dw57tNvwPggKQaGJQj4VM4"/>
</p:tagLst>
</file>

<file path=ppt/tags/tag38.xml><?xml version="1.0" encoding="utf-8"?>
<p:tagLst xmlns:a="http://schemas.openxmlformats.org/drawingml/2006/main" xmlns:r="http://schemas.openxmlformats.org/officeDocument/2006/relationships" xmlns:p="http://schemas.openxmlformats.org/presentationml/2006/main">
  <p:tag name="DVSHAPEID" val="JI3WzaQszLvONwnuqYyfFe"/>
</p:tagLst>
</file>

<file path=ppt/tags/tag39.xml><?xml version="1.0" encoding="utf-8"?>
<p:tagLst xmlns:a="http://schemas.openxmlformats.org/drawingml/2006/main" xmlns:r="http://schemas.openxmlformats.org/officeDocument/2006/relationships" xmlns:p="http://schemas.openxmlformats.org/presentationml/2006/main">
  <p:tag name="DVSHAPEID" val="yskYBmlZqF4zMn4xelFmHv"/>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JIaBE9V4kaBBx_bqpgong"/>
</p:tagLst>
</file>

<file path=ppt/tags/tag40.xml><?xml version="1.0" encoding="utf-8"?>
<p:tagLst xmlns:a="http://schemas.openxmlformats.org/drawingml/2006/main" xmlns:r="http://schemas.openxmlformats.org/officeDocument/2006/relationships" xmlns:p="http://schemas.openxmlformats.org/presentationml/2006/main">
  <p:tag name="DVSHAPEID" val="e2mamlT5nwouaBBAzt6zkP"/>
</p:tagLst>
</file>

<file path=ppt/tags/tag41.xml><?xml version="1.0" encoding="utf-8"?>
<p:tagLst xmlns:a="http://schemas.openxmlformats.org/drawingml/2006/main" xmlns:r="http://schemas.openxmlformats.org/officeDocument/2006/relationships" xmlns:p="http://schemas.openxmlformats.org/presentationml/2006/main">
  <p:tag name="DVSHAPEID" val="JeKZqSKdzix2diCqZZ6lix"/>
</p:tagLst>
</file>

<file path=ppt/tags/tag42.xml><?xml version="1.0" encoding="utf-8"?>
<p:tagLst xmlns:a="http://schemas.openxmlformats.org/drawingml/2006/main" xmlns:r="http://schemas.openxmlformats.org/officeDocument/2006/relationships" xmlns:p="http://schemas.openxmlformats.org/presentationml/2006/main">
  <p:tag name="DVSHAPEID" val="ahctVELbf7api8qnV1k9X6"/>
</p:tagLst>
</file>

<file path=ppt/tags/tag43.xml><?xml version="1.0" encoding="utf-8"?>
<p:tagLst xmlns:a="http://schemas.openxmlformats.org/drawingml/2006/main" xmlns:r="http://schemas.openxmlformats.org/officeDocument/2006/relationships" xmlns:p="http://schemas.openxmlformats.org/presentationml/2006/main">
  <p:tag name="DVSHAPEID" val="X7njX8u7tZxc3sMWW6rn2q"/>
</p:tagLst>
</file>

<file path=ppt/tags/tag44.xml><?xml version="1.0" encoding="utf-8"?>
<p:tagLst xmlns:a="http://schemas.openxmlformats.org/drawingml/2006/main" xmlns:r="http://schemas.openxmlformats.org/officeDocument/2006/relationships" xmlns:p="http://schemas.openxmlformats.org/presentationml/2006/main">
  <p:tag name="DVSHAPEID" val="ROZu0C3408A4k55CGDH8Db"/>
</p:tagLst>
</file>

<file path=ppt/tags/tag45.xml><?xml version="1.0" encoding="utf-8"?>
<p:tagLst xmlns:a="http://schemas.openxmlformats.org/drawingml/2006/main" xmlns:r="http://schemas.openxmlformats.org/officeDocument/2006/relationships" xmlns:p="http://schemas.openxmlformats.org/presentationml/2006/main">
  <p:tag name="DVSHAPEID" val="R64XAY4eHz3wfzjt7S3oZo"/>
</p:tagLst>
</file>

<file path=ppt/tags/tag46.xml><?xml version="1.0" encoding="utf-8"?>
<p:tagLst xmlns:a="http://schemas.openxmlformats.org/drawingml/2006/main" xmlns:r="http://schemas.openxmlformats.org/officeDocument/2006/relationships" xmlns:p="http://schemas.openxmlformats.org/presentationml/2006/main">
  <p:tag name="DVSHAPEID" val="CY7HRkqOGUMGWTp2150Lr0"/>
</p:tagLst>
</file>

<file path=ppt/tags/tag47.xml><?xml version="1.0" encoding="utf-8"?>
<p:tagLst xmlns:a="http://schemas.openxmlformats.org/drawingml/2006/main" xmlns:r="http://schemas.openxmlformats.org/officeDocument/2006/relationships" xmlns:p="http://schemas.openxmlformats.org/presentationml/2006/main">
  <p:tag name="DVSHAPEID" val="1NPwicwP4ebtt5PS7KNTT8"/>
</p:tagLst>
</file>

<file path=ppt/tags/tag48.xml><?xml version="1.0" encoding="utf-8"?>
<p:tagLst xmlns:a="http://schemas.openxmlformats.org/drawingml/2006/main" xmlns:r="http://schemas.openxmlformats.org/officeDocument/2006/relationships" xmlns:p="http://schemas.openxmlformats.org/presentationml/2006/main">
  <p:tag name="DVSHAPEID" val="wS8v0NIzB1jd390KRH08fp"/>
</p:tagLst>
</file>

<file path=ppt/tags/tag49.xml><?xml version="1.0" encoding="utf-8"?>
<p:tagLst xmlns:a="http://schemas.openxmlformats.org/drawingml/2006/main" xmlns:r="http://schemas.openxmlformats.org/officeDocument/2006/relationships" xmlns:p="http://schemas.openxmlformats.org/presentationml/2006/main">
  <p:tag name="DVSHAPEID" val="wwctzayQAQtnvqpGiHhADZ"/>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JIaBE9V4kaBBx_bqpgong"/>
</p:tagLst>
</file>

<file path=ppt/tags/tag50.xml><?xml version="1.0" encoding="utf-8"?>
<p:tagLst xmlns:a="http://schemas.openxmlformats.org/drawingml/2006/main" xmlns:r="http://schemas.openxmlformats.org/officeDocument/2006/relationships" xmlns:p="http://schemas.openxmlformats.org/presentationml/2006/main">
  <p:tag name="DVSHAPEID" val="rw6I9TSRRnRWd8xEK8J6Jn"/>
</p:tagLst>
</file>

<file path=ppt/tags/tag51.xml><?xml version="1.0" encoding="utf-8"?>
<p:tagLst xmlns:a="http://schemas.openxmlformats.org/drawingml/2006/main" xmlns:r="http://schemas.openxmlformats.org/officeDocument/2006/relationships" xmlns:p="http://schemas.openxmlformats.org/presentationml/2006/main">
  <p:tag name="DVSHAPEID" val="FM8bU33UQQx4vjKZPw9Wbk"/>
</p:tagLst>
</file>

<file path=ppt/tags/tag52.xml><?xml version="1.0" encoding="utf-8"?>
<p:tagLst xmlns:a="http://schemas.openxmlformats.org/drawingml/2006/main" xmlns:r="http://schemas.openxmlformats.org/officeDocument/2006/relationships" xmlns:p="http://schemas.openxmlformats.org/presentationml/2006/main">
  <p:tag name="DVSHAPEID" val="OuwovwwosLokLhCo7zhtFp"/>
</p:tagLst>
</file>

<file path=ppt/tags/tag53.xml><?xml version="1.0" encoding="utf-8"?>
<p:tagLst xmlns:a="http://schemas.openxmlformats.org/drawingml/2006/main" xmlns:r="http://schemas.openxmlformats.org/officeDocument/2006/relationships" xmlns:p="http://schemas.openxmlformats.org/presentationml/2006/main">
  <p:tag name="DVSHAPEID" val="OuwovwwosLokLhCo7zhtFp"/>
</p:tagLst>
</file>

<file path=ppt/tags/tag54.xml><?xml version="1.0" encoding="utf-8"?>
<p:tagLst xmlns:a="http://schemas.openxmlformats.org/drawingml/2006/main" xmlns:r="http://schemas.openxmlformats.org/officeDocument/2006/relationships" xmlns:p="http://schemas.openxmlformats.org/presentationml/2006/main">
  <p:tag name="DVSHAPEID" val="o3bzXW5u5SFW25ZxX6QMET"/>
</p:tagLst>
</file>

<file path=ppt/tags/tag55.xml><?xml version="1.0" encoding="utf-8"?>
<p:tagLst xmlns:a="http://schemas.openxmlformats.org/drawingml/2006/main" xmlns:r="http://schemas.openxmlformats.org/officeDocument/2006/relationships" xmlns:p="http://schemas.openxmlformats.org/presentationml/2006/main">
  <p:tag name="DVSHAPEID" val="FPfwozBaCTLuYp8cF2WNQs"/>
</p:tagLst>
</file>

<file path=ppt/tags/tag56.xml><?xml version="1.0" encoding="utf-8"?>
<p:tagLst xmlns:a="http://schemas.openxmlformats.org/drawingml/2006/main" xmlns:r="http://schemas.openxmlformats.org/officeDocument/2006/relationships" xmlns:p="http://schemas.openxmlformats.org/presentationml/2006/main">
  <p:tag name="DVSHAPEID" val="wDZwk1xgsGdy6BvKDXFQAw"/>
</p:tagLst>
</file>

<file path=ppt/tags/tag57.xml><?xml version="1.0" encoding="utf-8"?>
<p:tagLst xmlns:a="http://schemas.openxmlformats.org/drawingml/2006/main" xmlns:r="http://schemas.openxmlformats.org/officeDocument/2006/relationships" xmlns:p="http://schemas.openxmlformats.org/presentationml/2006/main">
  <p:tag name="DVSHAPEID" val="P4HRbBiPuLz0GJLxiRxEgz"/>
</p:tagLst>
</file>

<file path=ppt/tags/tag58.xml><?xml version="1.0" encoding="utf-8"?>
<p:tagLst xmlns:a="http://schemas.openxmlformats.org/drawingml/2006/main" xmlns:r="http://schemas.openxmlformats.org/officeDocument/2006/relationships" xmlns:p="http://schemas.openxmlformats.org/presentationml/2006/main">
  <p:tag name="DVSHAPEID" val="xl7sbijNdpDKfGVbaG9zjb"/>
</p:tagLst>
</file>

<file path=ppt/tags/tag59.xml><?xml version="1.0" encoding="utf-8"?>
<p:tagLst xmlns:a="http://schemas.openxmlformats.org/drawingml/2006/main" xmlns:r="http://schemas.openxmlformats.org/officeDocument/2006/relationships" xmlns:p="http://schemas.openxmlformats.org/presentationml/2006/main">
  <p:tag name="DVSHAPEID" val="P4HRbBiPuLz0GJLxiRxEgz"/>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vuGg3u_FUWS4ZhsbBwfGw"/>
</p:tagLst>
</file>

<file path=ppt/tags/tag60.xml><?xml version="1.0" encoding="utf-8"?>
<p:tagLst xmlns:a="http://schemas.openxmlformats.org/drawingml/2006/main" xmlns:r="http://schemas.openxmlformats.org/officeDocument/2006/relationships" xmlns:p="http://schemas.openxmlformats.org/presentationml/2006/main">
  <p:tag name="DVSHAPEID" val="xl7sbijNdpDKfGVbaG9zjb"/>
</p:tagLst>
</file>

<file path=ppt/tags/tag61.xml><?xml version="1.0" encoding="utf-8"?>
<p:tagLst xmlns:a="http://schemas.openxmlformats.org/drawingml/2006/main" xmlns:r="http://schemas.openxmlformats.org/officeDocument/2006/relationships" xmlns:p="http://schemas.openxmlformats.org/presentationml/2006/main">
  <p:tag name="DVSHAPEID" val="nVt5C6GRvHflGTi64jMXLM"/>
</p:tagLst>
</file>

<file path=ppt/tags/tag62.xml><?xml version="1.0" encoding="utf-8"?>
<p:tagLst xmlns:a="http://schemas.openxmlformats.org/drawingml/2006/main" xmlns:r="http://schemas.openxmlformats.org/officeDocument/2006/relationships" xmlns:p="http://schemas.openxmlformats.org/presentationml/2006/main">
  <p:tag name="DVSHAPEID" val="2rnJGwTqUYti4TpvIAnVbi"/>
</p:tagLst>
</file>

<file path=ppt/tags/tag63.xml><?xml version="1.0" encoding="utf-8"?>
<p:tagLst xmlns:a="http://schemas.openxmlformats.org/drawingml/2006/main" xmlns:r="http://schemas.openxmlformats.org/officeDocument/2006/relationships" xmlns:p="http://schemas.openxmlformats.org/presentationml/2006/main">
  <p:tag name="DVSHAPEID" val="66KRDxIYPgR4pbM1VOyxpC"/>
</p:tagLst>
</file>

<file path=ppt/tags/tag64.xml><?xml version="1.0" encoding="utf-8"?>
<p:tagLst xmlns:a="http://schemas.openxmlformats.org/drawingml/2006/main" xmlns:r="http://schemas.openxmlformats.org/officeDocument/2006/relationships" xmlns:p="http://schemas.openxmlformats.org/presentationml/2006/main">
  <p:tag name="DVSHAPEID" val="lhC8QIns0foWwoeNIDg3ND"/>
</p:tagLst>
</file>

<file path=ppt/tags/tag65.xml><?xml version="1.0" encoding="utf-8"?>
<p:tagLst xmlns:a="http://schemas.openxmlformats.org/drawingml/2006/main" xmlns:r="http://schemas.openxmlformats.org/officeDocument/2006/relationships" xmlns:p="http://schemas.openxmlformats.org/presentationml/2006/main">
  <p:tag name="DVSHAPEID" val="Up5X1WvljDBfy1h4V0GKdQ"/>
</p:tagLst>
</file>

<file path=ppt/tags/tag66.xml><?xml version="1.0" encoding="utf-8"?>
<p:tagLst xmlns:a="http://schemas.openxmlformats.org/drawingml/2006/main" xmlns:r="http://schemas.openxmlformats.org/officeDocument/2006/relationships" xmlns:p="http://schemas.openxmlformats.org/presentationml/2006/main">
  <p:tag name="DVSHAPEID" val="lgQdvEIfn2p4fIpUUC44RU"/>
</p:tagLst>
</file>

<file path=ppt/tags/tag67.xml><?xml version="1.0" encoding="utf-8"?>
<p:tagLst xmlns:a="http://schemas.openxmlformats.org/drawingml/2006/main" xmlns:r="http://schemas.openxmlformats.org/officeDocument/2006/relationships" xmlns:p="http://schemas.openxmlformats.org/presentationml/2006/main">
  <p:tag name="DVSHAPEID" val="oQE512jfNyUp2hgOnCwviO"/>
</p:tagLst>
</file>

<file path=ppt/tags/tag68.xml><?xml version="1.0" encoding="utf-8"?>
<p:tagLst xmlns:a="http://schemas.openxmlformats.org/drawingml/2006/main" xmlns:r="http://schemas.openxmlformats.org/officeDocument/2006/relationships" xmlns:p="http://schemas.openxmlformats.org/presentationml/2006/main">
  <p:tag name="DVSHAPEID" val="Uq6RJsxglT2rOxCNC1O2gD"/>
</p:tagLst>
</file>

<file path=ppt/tags/tag69.xml><?xml version="1.0" encoding="utf-8"?>
<p:tagLst xmlns:a="http://schemas.openxmlformats.org/drawingml/2006/main" xmlns:r="http://schemas.openxmlformats.org/officeDocument/2006/relationships" xmlns:p="http://schemas.openxmlformats.org/presentationml/2006/main">
  <p:tag name="DVSHAPEID" val="zM0lrKY56rOlh3CVn9igrv"/>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vuGg3u_FUWS4ZhsbBwfGw"/>
</p:tagLst>
</file>

<file path=ppt/tags/tag70.xml><?xml version="1.0" encoding="utf-8"?>
<p:tagLst xmlns:a="http://schemas.openxmlformats.org/drawingml/2006/main" xmlns:r="http://schemas.openxmlformats.org/officeDocument/2006/relationships" xmlns:p="http://schemas.openxmlformats.org/presentationml/2006/main">
  <p:tag name="DVSHAPEID" val="Uq6RJsxglT2rOxCNC1O2gD"/>
</p:tagLst>
</file>

<file path=ppt/tags/tag71.xml><?xml version="1.0" encoding="utf-8"?>
<p:tagLst xmlns:a="http://schemas.openxmlformats.org/drawingml/2006/main" xmlns:r="http://schemas.openxmlformats.org/officeDocument/2006/relationships" xmlns:p="http://schemas.openxmlformats.org/presentationml/2006/main">
  <p:tag name="DVSHAPEID" val="zM0lrKY56rOlh3CVn9igrv"/>
</p:tagLst>
</file>

<file path=ppt/tags/tag72.xml><?xml version="1.0" encoding="utf-8"?>
<p:tagLst xmlns:a="http://schemas.openxmlformats.org/drawingml/2006/main" xmlns:r="http://schemas.openxmlformats.org/officeDocument/2006/relationships" xmlns:p="http://schemas.openxmlformats.org/presentationml/2006/main">
  <p:tag name="DVSHAPEID" val="P4HRbBiPuLz0GJLxiRxEgz"/>
</p:tagLst>
</file>

<file path=ppt/tags/tag73.xml><?xml version="1.0" encoding="utf-8"?>
<p:tagLst xmlns:a="http://schemas.openxmlformats.org/drawingml/2006/main" xmlns:r="http://schemas.openxmlformats.org/officeDocument/2006/relationships" xmlns:p="http://schemas.openxmlformats.org/presentationml/2006/main">
  <p:tag name="DVSHAPEID" val="xl7sbijNdpDKfGVbaG9zjb"/>
</p:tagLst>
</file>

<file path=ppt/tags/tag74.xml><?xml version="1.0" encoding="utf-8"?>
<p:tagLst xmlns:a="http://schemas.openxmlformats.org/drawingml/2006/main" xmlns:r="http://schemas.openxmlformats.org/officeDocument/2006/relationships" xmlns:p="http://schemas.openxmlformats.org/presentationml/2006/main">
  <p:tag name="DVSECTIONID" val="c95462826tqoxbdANRinyn"/>
</p:tagLst>
</file>

<file path=ppt/tags/tag75.xml><?xml version="1.0" encoding="utf-8"?>
<p:tagLst xmlns:a="http://schemas.openxmlformats.org/drawingml/2006/main" xmlns:r="http://schemas.openxmlformats.org/officeDocument/2006/relationships" xmlns:p="http://schemas.openxmlformats.org/presentationml/2006/main">
  <p:tag name="DVSHAPEID" val="9p9UpVuAW3KFXTMzjekN8I"/>
</p:tagLst>
</file>

<file path=ppt/tags/tag76.xml><?xml version="1.0" encoding="utf-8"?>
<p:tagLst xmlns:a="http://schemas.openxmlformats.org/drawingml/2006/main" xmlns:r="http://schemas.openxmlformats.org/officeDocument/2006/relationships" xmlns:p="http://schemas.openxmlformats.org/presentationml/2006/main">
  <p:tag name="DVSHAPEID" val="agZIBDBbgVSwS631UDsWs1"/>
</p:tagLst>
</file>

<file path=ppt/tags/tag77.xml><?xml version="1.0" encoding="utf-8"?>
<p:tagLst xmlns:a="http://schemas.openxmlformats.org/drawingml/2006/main" xmlns:r="http://schemas.openxmlformats.org/officeDocument/2006/relationships" xmlns:p="http://schemas.openxmlformats.org/presentationml/2006/main">
  <p:tag name="DVSHAPEID" val="f1Q9ZPMLDy4qeTVHkRZLNP"/>
</p:tagLst>
</file>

<file path=ppt/tags/tag78.xml><?xml version="1.0" encoding="utf-8"?>
<p:tagLst xmlns:a="http://schemas.openxmlformats.org/drawingml/2006/main" xmlns:r="http://schemas.openxmlformats.org/officeDocument/2006/relationships" xmlns:p="http://schemas.openxmlformats.org/presentationml/2006/main">
  <p:tag name="DVSHAPEID" val="Nr1FvikHlbg90YRrDLouhk"/>
</p:tagLst>
</file>

<file path=ppt/tags/tag79.xml><?xml version="1.0" encoding="utf-8"?>
<p:tagLst xmlns:a="http://schemas.openxmlformats.org/drawingml/2006/main" xmlns:r="http://schemas.openxmlformats.org/officeDocument/2006/relationships" xmlns:p="http://schemas.openxmlformats.org/presentationml/2006/main">
  <p:tag name="DVSHAPEID" val="srS96djAXHdqep8jjurWd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vuGg3u_FUWS4ZhsbBwfGw"/>
</p:tagLst>
</file>

<file path=ppt/tags/tag80.xml><?xml version="1.0" encoding="utf-8"?>
<p:tagLst xmlns:a="http://schemas.openxmlformats.org/drawingml/2006/main" xmlns:r="http://schemas.openxmlformats.org/officeDocument/2006/relationships" xmlns:p="http://schemas.openxmlformats.org/presentationml/2006/main">
  <p:tag name="DVSHAPEID" val="a4SWPSddnixsZzNmc6nKez"/>
</p:tagLst>
</file>

<file path=ppt/tags/tag81.xml><?xml version="1.0" encoding="utf-8"?>
<p:tagLst xmlns:a="http://schemas.openxmlformats.org/drawingml/2006/main" xmlns:r="http://schemas.openxmlformats.org/officeDocument/2006/relationships" xmlns:p="http://schemas.openxmlformats.org/presentationml/2006/main">
  <p:tag name="DVSHAPEID" val="VAKsjkrT3l6zgNh9nqmJjU"/>
</p:tagLst>
</file>

<file path=ppt/tags/tag82.xml><?xml version="1.0" encoding="utf-8"?>
<p:tagLst xmlns:a="http://schemas.openxmlformats.org/drawingml/2006/main" xmlns:r="http://schemas.openxmlformats.org/officeDocument/2006/relationships" xmlns:p="http://schemas.openxmlformats.org/presentationml/2006/main">
  <p:tag name="DVSHAPEID" val="SLpyvXikysDB8icnzTLtfc"/>
</p:tagLst>
</file>

<file path=ppt/tags/tag83.xml><?xml version="1.0" encoding="utf-8"?>
<p:tagLst xmlns:a="http://schemas.openxmlformats.org/drawingml/2006/main" xmlns:r="http://schemas.openxmlformats.org/officeDocument/2006/relationships" xmlns:p="http://schemas.openxmlformats.org/presentationml/2006/main">
  <p:tag name="DVSHAPEID" val="mpj042IXouf1HZ2KOtBJME"/>
</p:tagLst>
</file>

<file path=ppt/tags/tag84.xml><?xml version="1.0" encoding="utf-8"?>
<p:tagLst xmlns:a="http://schemas.openxmlformats.org/drawingml/2006/main" xmlns:r="http://schemas.openxmlformats.org/officeDocument/2006/relationships" xmlns:p="http://schemas.openxmlformats.org/presentationml/2006/main">
  <p:tag name="DVSHAPEID" val="VEEYX0QtXQFGo0fvSgBA48"/>
</p:tagLst>
</file>

<file path=ppt/tags/tag85.xml><?xml version="1.0" encoding="utf-8"?>
<p:tagLst xmlns:a="http://schemas.openxmlformats.org/drawingml/2006/main" xmlns:r="http://schemas.openxmlformats.org/officeDocument/2006/relationships" xmlns:p="http://schemas.openxmlformats.org/presentationml/2006/main">
  <p:tag name="DVSHAPEID" val="m7BclP4hSvpHtEl65I7Uwp"/>
</p:tagLst>
</file>

<file path=ppt/tags/tag86.xml><?xml version="1.0" encoding="utf-8"?>
<p:tagLst xmlns:a="http://schemas.openxmlformats.org/drawingml/2006/main" xmlns:r="http://schemas.openxmlformats.org/officeDocument/2006/relationships" xmlns:p="http://schemas.openxmlformats.org/presentationml/2006/main">
  <p:tag name="DVSHAPEID" val="P4HRbBiPuLz0GJLxiRxEgz"/>
</p:tagLst>
</file>

<file path=ppt/tags/tag87.xml><?xml version="1.0" encoding="utf-8"?>
<p:tagLst xmlns:a="http://schemas.openxmlformats.org/drawingml/2006/main" xmlns:r="http://schemas.openxmlformats.org/officeDocument/2006/relationships" xmlns:p="http://schemas.openxmlformats.org/presentationml/2006/main">
  <p:tag name="DVSHAPEID" val="xl7sbijNdpDKfGVbaG9zjb"/>
</p:tagLst>
</file>

<file path=ppt/tags/tag88.xml><?xml version="1.0" encoding="utf-8"?>
<p:tagLst xmlns:a="http://schemas.openxmlformats.org/drawingml/2006/main" xmlns:r="http://schemas.openxmlformats.org/officeDocument/2006/relationships" xmlns:p="http://schemas.openxmlformats.org/presentationml/2006/main">
  <p:tag name="DVSHAPEID" val="m0A1uiAl8cAMixnKF1pGX9"/>
</p:tagLst>
</file>

<file path=ppt/tags/tag89.xml><?xml version="1.0" encoding="utf-8"?>
<p:tagLst xmlns:a="http://schemas.openxmlformats.org/drawingml/2006/main" xmlns:r="http://schemas.openxmlformats.org/officeDocument/2006/relationships" xmlns:p="http://schemas.openxmlformats.org/presentationml/2006/main">
  <p:tag name="DVSHAPEID" val="hHwB9MaSt9CXLACjkLHxnd"/>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vuGg3u_FUWS4ZhsbBwfGw"/>
</p:tagLst>
</file>

<file path=ppt/tags/tag90.xml><?xml version="1.0" encoding="utf-8"?>
<p:tagLst xmlns:a="http://schemas.openxmlformats.org/drawingml/2006/main" xmlns:r="http://schemas.openxmlformats.org/officeDocument/2006/relationships" xmlns:p="http://schemas.openxmlformats.org/presentationml/2006/main">
  <p:tag name="DVSHAPEID" val="Uq6RJsxglT2rOxCNC1O2gD"/>
</p:tagLst>
</file>

<file path=ppt/tags/tag91.xml><?xml version="1.0" encoding="utf-8"?>
<p:tagLst xmlns:a="http://schemas.openxmlformats.org/drawingml/2006/main" xmlns:r="http://schemas.openxmlformats.org/officeDocument/2006/relationships" xmlns:p="http://schemas.openxmlformats.org/presentationml/2006/main">
  <p:tag name="DVSHAPEID" val="zM0lrKY56rOlh3CVn9igrv"/>
</p:tagLst>
</file>

<file path=ppt/tags/tag92.xml><?xml version="1.0" encoding="utf-8"?>
<p:tagLst xmlns:a="http://schemas.openxmlformats.org/drawingml/2006/main" xmlns:r="http://schemas.openxmlformats.org/officeDocument/2006/relationships" xmlns:p="http://schemas.openxmlformats.org/presentationml/2006/main">
  <p:tag name="DVSHAPEID" val="Uq6RJsxglT2rOxCNC1O2gD"/>
</p:tagLst>
</file>

<file path=ppt/tags/tag93.xml><?xml version="1.0" encoding="utf-8"?>
<p:tagLst xmlns:a="http://schemas.openxmlformats.org/drawingml/2006/main" xmlns:r="http://schemas.openxmlformats.org/officeDocument/2006/relationships" xmlns:p="http://schemas.openxmlformats.org/presentationml/2006/main">
  <p:tag name="DVSHAPEID" val="zM0lrKY56rOlh3CVn9igrv"/>
</p:tagLst>
</file>

<file path=ppt/tags/tag94.xml><?xml version="1.0" encoding="utf-8"?>
<p:tagLst xmlns:a="http://schemas.openxmlformats.org/drawingml/2006/main" xmlns:r="http://schemas.openxmlformats.org/officeDocument/2006/relationships" xmlns:p="http://schemas.openxmlformats.org/presentationml/2006/main">
  <p:tag name="DVSHAPEID" val="Uq6RJsxglT2rOxCNC1O2gD"/>
</p:tagLst>
</file>

<file path=ppt/tags/tag95.xml><?xml version="1.0" encoding="utf-8"?>
<p:tagLst xmlns:a="http://schemas.openxmlformats.org/drawingml/2006/main" xmlns:r="http://schemas.openxmlformats.org/officeDocument/2006/relationships" xmlns:p="http://schemas.openxmlformats.org/presentationml/2006/main">
  <p:tag name="DVSHAPEID" val="zM0lrKY56rOlh3CVn9igrv"/>
</p:tagLst>
</file>

<file path=ppt/tags/tag96.xml><?xml version="1.0" encoding="utf-8"?>
<p:tagLst xmlns:a="http://schemas.openxmlformats.org/drawingml/2006/main" xmlns:r="http://schemas.openxmlformats.org/officeDocument/2006/relationships" xmlns:p="http://schemas.openxmlformats.org/presentationml/2006/main">
  <p:tag name="DVSHAPEID" val="Uq6RJsxglT2rOxCNC1O2gD"/>
</p:tagLst>
</file>

<file path=ppt/tags/tag97.xml><?xml version="1.0" encoding="utf-8"?>
<p:tagLst xmlns:a="http://schemas.openxmlformats.org/drawingml/2006/main" xmlns:r="http://schemas.openxmlformats.org/officeDocument/2006/relationships" xmlns:p="http://schemas.openxmlformats.org/presentationml/2006/main">
  <p:tag name="DVSHAPEID" val="zM0lrKY56rOlh3CVn9igrv"/>
</p:tagLst>
</file>

<file path=ppt/tags/tag98.xml><?xml version="1.0" encoding="utf-8"?>
<p:tagLst xmlns:a="http://schemas.openxmlformats.org/drawingml/2006/main" xmlns:r="http://schemas.openxmlformats.org/officeDocument/2006/relationships" xmlns:p="http://schemas.openxmlformats.org/presentationml/2006/main">
  <p:tag name="DVSHAPEID" val="Uq6RJsxglT2rOxCNC1O2gD"/>
</p:tagLst>
</file>

<file path=ppt/tags/tag99.xml><?xml version="1.0" encoding="utf-8"?>
<p:tagLst xmlns:a="http://schemas.openxmlformats.org/drawingml/2006/main" xmlns:r="http://schemas.openxmlformats.org/officeDocument/2006/relationships" xmlns:p="http://schemas.openxmlformats.org/presentationml/2006/main">
  <p:tag name="DVSHAPEID" val="zM0lrKY56rOlh3CVn9igrv"/>
</p:tagLst>
</file>

<file path=ppt/theme/theme1.xml><?xml version="1.0" encoding="utf-8"?>
<a:theme xmlns:a="http://schemas.openxmlformats.org/drawingml/2006/main" name="Metro Template Light 16x9">
  <a:themeElements>
    <a:clrScheme name="Custom 1">
      <a:dk1>
        <a:srgbClr val="000000"/>
      </a:dk1>
      <a:lt1>
        <a:srgbClr val="FFFFFF"/>
      </a:lt1>
      <a:dk2>
        <a:srgbClr val="3F3F3F"/>
      </a:dk2>
      <a:lt2>
        <a:srgbClr val="F2F2F2"/>
      </a:lt2>
      <a:accent1>
        <a:srgbClr val="00AEEF"/>
      </a:accent1>
      <a:accent2>
        <a:srgbClr val="45BA76"/>
      </a:accent2>
      <a:accent3>
        <a:srgbClr val="00A950"/>
      </a:accent3>
      <a:accent4>
        <a:srgbClr val="2E844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System.Storyboarding.MetroIcons.Undo" Revision="1" Stencil="System.Storyboarding.MetroIcons" StencilVersion="0.1"/>
</Control>
</file>

<file path=customXml/item10.xml><?xml version="1.0" encoding="utf-8"?>
<Control xmlns="http://schemas.microsoft.com/VisualStudio/2011/storyboarding/control">
  <Id Name="System.Storyboarding.Metro.MetroWideTile" Revision="1" Stencil="System.Storyboarding.Metro" StencilVersion="0.1"/>
</Control>
</file>

<file path=customXml/item11.xml><?xml version="1.0" encoding="utf-8"?>
<Control xmlns="http://schemas.microsoft.com/VisualStudio/2011/storyboarding/control">
  <Id Name="System.Storyboarding.Metro.MetroTileSubtitle" Revision="1" Stencil="System.Storyboarding.Metro" StencilVersion="0.1"/>
</Control>
</file>

<file path=customXml/item12.xml><?xml version="1.0" encoding="utf-8"?>
<Control xmlns="http://schemas.microsoft.com/VisualStudio/2011/storyboarding/control">
  <Id Name="System.Storyboarding.Metro.MetroTileSubtitle" Revision="1" Stencil="System.Storyboarding.Metro" StencilVersion="0.1"/>
</Control>
</file>

<file path=customXml/item13.xml><?xml version="1.0" encoding="utf-8"?>
<Control xmlns="http://schemas.microsoft.com/VisualStudio/2011/storyboarding/control">
  <Id Name="System.Storyboarding.Metro.MetroWideTile" Revision="1" Stencil="System.Storyboarding.Metro" StencilVersion="0.1"/>
</Control>
</file>

<file path=customXml/item14.xml><?xml version="1.0" encoding="utf-8"?>
<ct:contentTypeSchema xmlns:ct="http://schemas.microsoft.com/office/2006/metadata/contentType" xmlns:ma="http://schemas.microsoft.com/office/2006/metadata/properties/metaAttributes" ct:_="" ma:_="" ma:contentTypeName="Document" ma:contentTypeID="0x01010039153F3C031AF043B494D4ED3850656A" ma:contentTypeVersion="1" ma:contentTypeDescription="Create a new document." ma:contentTypeScope="" ma:versionID="3f259c356081de88abc2d52889d3585b">
  <xsd:schema xmlns:xsd="http://www.w3.org/2001/XMLSchema" xmlns:xs="http://www.w3.org/2001/XMLSchema" xmlns:p="http://schemas.microsoft.com/office/2006/metadata/properties" xmlns:ns2="db14db64-130b-4c34-a010-a91f6e0d925e" xmlns:ns3="4c0f429f-cd94-42c6-996d-8b59f83e2d1d" targetNamespace="http://schemas.microsoft.com/office/2006/metadata/properties" ma:root="true" ma:fieldsID="4d88c6b4e14d432c538e8ad3bd41dce4" ns2:_="" ns3:_="">
    <xsd:import namespace="db14db64-130b-4c34-a010-a91f6e0d925e"/>
    <xsd:import namespace="4c0f429f-cd94-42c6-996d-8b59f83e2d1d"/>
    <xsd:element name="properties">
      <xsd:complexType>
        <xsd:sequence>
          <xsd:element name="documentManagement">
            <xsd:complexType>
              <xsd:all>
                <xsd:element ref="ns2: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4db64-130b-4c34-a010-a91f6e0d925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564633ff-c60f-4095-81ee-59215300217f"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0f429f-cd94-42c6-996d-8b59f83e2d1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600611b-a1b1-4008-8e36-0141f548f39f}" ma:internalName="TaxCatchAll" ma:showField="CatchAllData" ma:web="4c0f429f-cd94-42c6-996d-8b59f83e2d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5.xml><?xml version="1.0" encoding="utf-8"?>
<?mso-contentType ?>
<rca:RCAuthoringProperties xmlns:rca="urn:sharePointPublishingRcaProperties">
  <rca:Converter rca:guid="64ff00fa-56fd-4f6b-a7ba-322a636d3f62">
    <rca:property rca:type="InheritParentSettings">False</rca:property>
    <rca:property rca:type="SelectedPageLayout">15</rca:property>
    <rca:property rca:type="SelectedPageField">aab054ce-b5c6-4658-a0de-47587138a11b</rca:property>
    <rca:property rca:type="CreatePageWithSourceDocument">True</rca:property>
    <rca:property rca:type="AllowChangeLocationConfig">True</rca:property>
    <rca:property rca:type="ConfiguredPageLocation"/>
    <rca:property rca:type="CreateSynchronously">True</rca:property>
    <rca:property rca:type="AllowChangeProcessingConfig">True</rca:property>
    <rca:property rca:type="ConverterSpecificSettings"/>
  </rca:Converter>
  <rca:Converter rca:guid="6dfdc5b4-2a28-4a06-b0c6-ad3901e3a807">
    <rca:property rca:type="InheritParentSettings">False</rca:property>
    <rca:property rca:type="SelectedPageLayout">62</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True</rca:property>
    <rca:property rca:type="ConfiguredPageLocation">http://office</rca:property>
    <rca:property rca:type="CreateSynchronously">True</rca:property>
    <rca:property rca:type="AllowChangeProcessingConfig">True</rca:property>
    <rca:property rca:type="ConverterSpecificSettings"/>
  </rca:Converter>
</rca:RCAuthoringProperties>
</file>

<file path=customXml/item16.xml><?xml version="1.0" encoding="utf-8"?>
<p:properties xmlns:p="http://schemas.microsoft.com/office/2006/metadata/properties" xmlns:xsi="http://www.w3.org/2001/XMLSchema-instance" xmlns:pc="http://schemas.microsoft.com/office/infopath/2007/PartnerControls">
  <documentManagement>
    <TaxCatchAll xmlns="4c0f429f-cd94-42c6-996d-8b59f83e2d1d"/>
    <TaxKeywordTaxHTField xmlns="db14db64-130b-4c34-a010-a91f6e0d925e">
      <Terms xmlns="http://schemas.microsoft.com/office/infopath/2007/PartnerControls">
        <TermInfo xmlns="http://schemas.microsoft.com/office/infopath/2007/PartnerControls">
          <TermName xmlns="http://schemas.microsoft.com/office/infopath/2007/PartnerControls">&lt;Any Related Keywords&gt;</TermName>
          <TermId xmlns="http://schemas.microsoft.com/office/infopath/2007/PartnerControls">11111111-1111-1111-1111-111111111111</TermId>
        </TermInfo>
      </Terms>
    </TaxKeywordTaxHTField>
  </documentManagement>
</p:properties>
</file>

<file path=customXml/item17.xml><?xml version="1.0" encoding="utf-8"?>
<?mso-contentType ?>
<FormTemplates xmlns="http://schemas.microsoft.com/sharepoint/v3/contenttype/forms">
  <Display>DocumentLibraryForm</Display>
  <Edit>DocumentLibraryForm</Edit>
  <New>DocumentLibraryForm</New>
</FormTemplates>
</file>

<file path=customXml/item18.xml><?xml version="1.0" encoding="utf-8"?>
<Control xmlns="http://schemas.microsoft.com/VisualStudio/2011/storyboarding/control">
  <Id Name="System.Storyboarding.MetroIcons.Calendar" Revision="1" Stencil="System.Storyboarding.MetroIcons" StencilVersion="0.1"/>
</Control>
</file>

<file path=customXml/item19.xml><?xml version="1.0" encoding="utf-8"?>
<Control xmlns="http://schemas.microsoft.com/VisualStudio/2011/storyboarding/control">
  <Id Name="System.Storyboarding.Metro.MetroProgressRing" Revision="1" Stencil="System.Storyboarding.Metro" StencilVersion="0.1"/>
</Control>
</file>

<file path=customXml/item2.xml><?xml version="1.0" encoding="utf-8"?>
<p:properties xmlns:p="http://schemas.microsoft.com/office/2006/metadata/properties" xmlns:xsi="http://www.w3.org/2001/XMLSchema-instance" xmlns:pc="http://schemas.microsoft.com/office/infopath/2007/PartnerControls">
  <documentManagement>
    <_dlc_DocId xmlns="b4ebf394-daf6-497a-96c5-a2f8c10b38cf">TT6HZDVJM2HV-178-321</_dlc_DocId>
    <_dlc_DocIdUrl xmlns="b4ebf394-daf6-497a-96c5-a2f8c10b38cf">
      <Url>http://vstsdfmoss/sites/VSTSDF/DevDiv/TFS/teams/rm/_layouts/DocIdRedir.aspx?ID=TT6HZDVJM2HV-178-321</Url>
      <Description>TT6HZDVJM2HV-178-321</Description>
    </_dlc_DocIdUrl>
  </documentManagement>
</p:properties>
</file>

<file path=customXml/item20.xml><?xml version="1.0" encoding="utf-8"?>
<Control xmlns="http://schemas.microsoft.com/VisualStudio/2011/storyboarding/control">
  <Id Name="06ff1a96-0a71-4ad8-9c56-f517f4b01052" RevisionId="43e4554e-8a4b-4fb1-a10d-78d5ba8535cf" Stencil="172d6d98-e5c9-42e9-a209-79f7a94bbd38" StencilRevisionId="00000000-0000-0000-0000-000000000000" StencilVersion="0.0"/>
</Control>
</file>

<file path=customXml/item21.xml><?xml version="1.0" encoding="utf-8"?>
<Control xmlns="http://schemas.microsoft.com/VisualStudio/2011/storyboarding/control">
  <Id Name="System.Storyboarding.Metro.MetroTileSubtitle" Revision="1" Stencil="System.Storyboarding.Metro" StencilVersion="0.1"/>
</Control>
</file>

<file path=customXml/item22.xml><?xml version="1.0" encoding="utf-8"?>
<p:properties xmlns:p="http://schemas.microsoft.com/office/2006/metadata/properties" xmlns:xsi="http://www.w3.org/2001/XMLSchema-instance" xmlns:pc="http://schemas.microsoft.com/office/infopath/2007/PartnerControls">
  <documentManagement>
    <_dlc_DocId xmlns="b4ebf394-daf6-497a-96c5-a2f8c10b38cf">TT6HZDVJM2HV-178-321</_dlc_DocId>
    <_dlc_DocIdUrl xmlns="b4ebf394-daf6-497a-96c5-a2f8c10b38cf">
      <Url>http://vstsdfmoss/sites/VSTSDF/DevDiv/TFS/teams/rm/_layouts/DocIdRedir.aspx?ID=TT6HZDVJM2HV-178-321</Url>
      <Description>TT6HZDVJM2HV-178-321</Description>
    </_dlc_DocIdUrl>
  </documentManagement>
</p:properties>
</file>

<file path=customXml/item23.xml><?xml version="1.0" encoding="utf-8"?>
<Control xmlns="http://schemas.microsoft.com/VisualStudio/2011/storyboarding/control">
  <Id Name="System.Storyboarding.MetroIcons.Documents" Revision="1" Stencil="System.Storyboarding.MetroIcons" StencilVersion="0.1"/>
</Control>
</file>

<file path=customXml/item24.xml><?xml version="1.0" encoding="utf-8"?>
<Control xmlns="http://schemas.microsoft.com/VisualStudio/2011/storyboarding/control">
  <Id Name="System.Storyboarding.MetroIcons.Documents" Revision="1" Stencil="System.Storyboarding.MetroIcons" StencilVersion="0.1"/>
</Control>
</file>

<file path=customXml/item3.xml><?xml version="1.0" encoding="utf-8"?>
<Control xmlns="http://schemas.microsoft.com/VisualStudio/2011/storyboarding/control">
  <Id Name="System.Storyboarding.Metro.Share" Revision="1" Stencil="System.Storyboarding.Metro" StencilVersion="0.1"/>
</Control>
</file>

<file path=customXml/item4.xml><?xml version="1.0" encoding="utf-8"?>
<Control xmlns="http://schemas.microsoft.com/VisualStudio/2011/storyboarding/control">
  <Id Name="8d1d15e7-09c3-45f6-944b-e26ce75e8b9e" RevisionId="26877799-5fd1-4de6-830e-e7328b90fd22" Stencil="172d6d98-e5c9-42e9-a209-79f7a94bbd38" StencilRevisionId="00000000-0000-0000-0000-000000000000" StencilVersion="0.0"/>
</Control>
</file>

<file path=customXml/item5.xml><?xml version="1.0" encoding="utf-8"?>
<Control xmlns="http://schemas.microsoft.com/VisualStudio/2011/storyboarding/control">
  <Id Name="System.Storyboarding.Metro.MetroWideTile" Revision="1" Stencil="System.Storyboarding.Metro" StencilVersion="0.1"/>
</Control>
</file>

<file path=customXml/item6.xml><?xml version="1.0" encoding="utf-8"?>
<p:properties xmlns:p="http://schemas.microsoft.com/office/2006/metadata/properties" xmlns:xsi="http://www.w3.org/2001/XMLSchema-instance" xmlns:pc="http://schemas.microsoft.com/office/infopath/2007/PartnerControls">
  <documentManagement>
    <_dlc_DocId xmlns="b4ebf394-daf6-497a-96c5-a2f8c10b38cf">TT6HZDVJM2HV-178-321</_dlc_DocId>
    <_dlc_DocIdUrl xmlns="b4ebf394-daf6-497a-96c5-a2f8c10b38cf">
      <Url>http://vstsdfmoss/sites/VSTSDF/DevDiv/TFS/teams/rm/_layouts/DocIdRedir.aspx?ID=TT6HZDVJM2HV-178-321</Url>
      <Description>TT6HZDVJM2HV-178-321</Description>
    </_dlc_DocIdUrl>
  </documentManagement>
</p:properties>
</file>

<file path=customXml/item7.xml><?xml version="1.0" encoding="utf-8"?>
<Control xmlns="http://schemas.microsoft.com/VisualStudio/2011/storyboarding/control">
  <Id Name="System.Storyboarding.Metro.MetroTileSubtitle" Revision="1" Stencil="System.Storyboarding.Metro" StencilVersion="0.1"/>
</Control>
</file>

<file path=customXml/item8.xml><?xml version="1.0" encoding="utf-8"?>
<Control xmlns="http://schemas.microsoft.com/VisualStudio/2011/storyboarding/control">
  <Id Name="06ff1a96-0a71-4ad8-9c56-f517f4b01052" RevisionId="43e4554e-8a4b-4fb1-a10d-78d5ba8535cf" Stencil="172d6d98-e5c9-42e9-a209-79f7a94bbd38" StencilRevisionId="00000000-0000-0000-0000-000000000000" StencilVersion="0.0"/>
</Control>
</file>

<file path=customXml/item9.xml><?xml version="1.0" encoding="utf-8"?>
<p:properties xmlns:p="http://schemas.microsoft.com/office/2006/metadata/properties" xmlns:xsi="http://www.w3.org/2001/XMLSchema-instance" xmlns:pc="http://schemas.microsoft.com/office/infopath/2007/PartnerControls">
  <documentManagement>
    <_dlc_DocId xmlns="b4ebf394-daf6-497a-96c5-a2f8c10b38cf">TT6HZDVJM2HV-178-321</_dlc_DocId>
    <_dlc_DocIdUrl xmlns="b4ebf394-daf6-497a-96c5-a2f8c10b38cf">
      <Url>http://vstsdfmoss/sites/VSTSDF/DevDiv/TFS/teams/rm/_layouts/DocIdRedir.aspx?ID=TT6HZDVJM2HV-178-321</Url>
      <Description>TT6HZDVJM2HV-178-321</Description>
    </_dlc_DocIdUrl>
  </documentManagement>
</p:properties>
</file>

<file path=customXml/itemProps1.xml><?xml version="1.0" encoding="utf-8"?>
<ds:datastoreItem xmlns:ds="http://schemas.openxmlformats.org/officeDocument/2006/customXml" ds:itemID="{22A404B3-2D8B-430C-AF30-3217972760E7}">
  <ds:schemaRefs>
    <ds:schemaRef ds:uri="http://schemas.microsoft.com/VisualStudio/2011/storyboarding/control"/>
  </ds:schemaRefs>
</ds:datastoreItem>
</file>

<file path=customXml/itemProps10.xml><?xml version="1.0" encoding="utf-8"?>
<ds:datastoreItem xmlns:ds="http://schemas.openxmlformats.org/officeDocument/2006/customXml" ds:itemID="{0FF8BDC8-4B3F-4BC2-BCE2-B644FAF314DE}">
  <ds:schemaRefs>
    <ds:schemaRef ds:uri="http://schemas.microsoft.com/VisualStudio/2011/storyboarding/control"/>
  </ds:schemaRefs>
</ds:datastoreItem>
</file>

<file path=customXml/itemProps11.xml><?xml version="1.0" encoding="utf-8"?>
<ds:datastoreItem xmlns:ds="http://schemas.openxmlformats.org/officeDocument/2006/customXml" ds:itemID="{C593A41F-719C-4BB1-8110-1911783862B6}">
  <ds:schemaRefs>
    <ds:schemaRef ds:uri="http://schemas.microsoft.com/VisualStudio/2011/storyboarding/control"/>
  </ds:schemaRefs>
</ds:datastoreItem>
</file>

<file path=customXml/itemProps12.xml><?xml version="1.0" encoding="utf-8"?>
<ds:datastoreItem xmlns:ds="http://schemas.openxmlformats.org/officeDocument/2006/customXml" ds:itemID="{79D6473E-928C-4147-8ABB-587AC65529E3}">
  <ds:schemaRefs>
    <ds:schemaRef ds:uri="http://schemas.microsoft.com/VisualStudio/2011/storyboarding/control"/>
  </ds:schemaRefs>
</ds:datastoreItem>
</file>

<file path=customXml/itemProps13.xml><?xml version="1.0" encoding="utf-8"?>
<ds:datastoreItem xmlns:ds="http://schemas.openxmlformats.org/officeDocument/2006/customXml" ds:itemID="{8F8219F8-1AD4-471C-B1C6-5BE07C939A0C}">
  <ds:schemaRefs>
    <ds:schemaRef ds:uri="http://schemas.microsoft.com/VisualStudio/2011/storyboarding/control"/>
  </ds:schemaRefs>
</ds:datastoreItem>
</file>

<file path=customXml/itemProps14.xml><?xml version="1.0" encoding="utf-8"?>
<ds:datastoreItem xmlns:ds="http://schemas.openxmlformats.org/officeDocument/2006/customXml" ds:itemID="{1ED62DB6-3F49-46E2-ADE7-1D52579E4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14db64-130b-4c34-a010-a91f6e0d925e"/>
    <ds:schemaRef ds:uri="4c0f429f-cd94-42c6-996d-8b59f83e2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5.xml><?xml version="1.0" encoding="utf-8"?>
<ds:datastoreItem xmlns:ds="http://schemas.openxmlformats.org/officeDocument/2006/customXml" ds:itemID="{364577FF-E9BD-4998-9A5A-5FB9CE2EBB9C}">
  <ds:schemaRefs>
    <ds:schemaRef ds:uri="urn:sharePointPublishingRcaProperties"/>
  </ds:schemaRefs>
</ds:datastoreItem>
</file>

<file path=customXml/itemProps16.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db14db64-130b-4c34-a010-a91f6e0d925e"/>
    <ds:schemaRef ds:uri="http://schemas.microsoft.com/office/2006/documentManagement/types"/>
    <ds:schemaRef ds:uri="http://schemas.microsoft.com/office/infopath/2007/PartnerControls"/>
    <ds:schemaRef ds:uri="4c0f429f-cd94-42c6-996d-8b59f83e2d1d"/>
    <ds:schemaRef ds:uri="http://schemas.openxmlformats.org/package/2006/metadata/core-properties"/>
    <ds:schemaRef ds:uri="http://www.w3.org/XML/1998/namespace"/>
    <ds:schemaRef ds:uri="http://purl.org/dc/dcmitype/"/>
  </ds:schemaRefs>
</ds:datastoreItem>
</file>

<file path=customXml/itemProps17.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18.xml><?xml version="1.0" encoding="utf-8"?>
<ds:datastoreItem xmlns:ds="http://schemas.openxmlformats.org/officeDocument/2006/customXml" ds:itemID="{3D84266B-2E55-4666-95D2-F9BA389AE924}">
  <ds:schemaRefs>
    <ds:schemaRef ds:uri="http://schemas.microsoft.com/VisualStudio/2011/storyboarding/control"/>
  </ds:schemaRefs>
</ds:datastoreItem>
</file>

<file path=customXml/itemProps19.xml><?xml version="1.0" encoding="utf-8"?>
<ds:datastoreItem xmlns:ds="http://schemas.openxmlformats.org/officeDocument/2006/customXml" ds:itemID="{F758E5C9-857F-452F-86F6-2B9177741071}">
  <ds:schemaRefs>
    <ds:schemaRef ds:uri="http://schemas.microsoft.com/VisualStudio/2011/storyboarding/control"/>
  </ds:schemaRefs>
</ds:datastoreItem>
</file>

<file path=customXml/itemProps2.xml><?xml version="1.0" encoding="utf-8"?>
<ds:datastoreItem xmlns:ds="http://schemas.openxmlformats.org/officeDocument/2006/customXml" ds:itemID="{0896888D-8C6C-44FD-9F0E-13553960391C}">
  <ds:schemaRefs>
    <ds:schemaRef ds:uri="http://schemas.microsoft.com/office/2006/metadata/properties"/>
    <ds:schemaRef ds:uri="http://schemas.microsoft.com/office/infopath/2007/PartnerControls"/>
    <ds:schemaRef ds:uri="b4ebf394-daf6-497a-96c5-a2f8c10b38cf"/>
  </ds:schemaRefs>
</ds:datastoreItem>
</file>

<file path=customXml/itemProps20.xml><?xml version="1.0" encoding="utf-8"?>
<ds:datastoreItem xmlns:ds="http://schemas.openxmlformats.org/officeDocument/2006/customXml" ds:itemID="{670B52B2-952C-4EE0-83CF-40444D45624A}">
  <ds:schemaRefs>
    <ds:schemaRef ds:uri="http://schemas.microsoft.com/VisualStudio/2011/storyboarding/control"/>
  </ds:schemaRefs>
</ds:datastoreItem>
</file>

<file path=customXml/itemProps21.xml><?xml version="1.0" encoding="utf-8"?>
<ds:datastoreItem xmlns:ds="http://schemas.openxmlformats.org/officeDocument/2006/customXml" ds:itemID="{A1CB03AD-4BA3-4F78-B7A6-D4E0CE517A47}">
  <ds:schemaRefs>
    <ds:schemaRef ds:uri="http://schemas.microsoft.com/VisualStudio/2011/storyboarding/control"/>
  </ds:schemaRefs>
</ds:datastoreItem>
</file>

<file path=customXml/itemProps22.xml><?xml version="1.0" encoding="utf-8"?>
<ds:datastoreItem xmlns:ds="http://schemas.openxmlformats.org/officeDocument/2006/customXml" ds:itemID="{E527503F-B350-4FEB-8D8E-3E77DD68ABAC}">
  <ds:schemaRefs>
    <ds:schemaRef ds:uri="http://schemas.microsoft.com/office/2006/metadata/properties"/>
    <ds:schemaRef ds:uri="http://schemas.microsoft.com/office/infopath/2007/PartnerControls"/>
    <ds:schemaRef ds:uri="b4ebf394-daf6-497a-96c5-a2f8c10b38cf"/>
  </ds:schemaRefs>
</ds:datastoreItem>
</file>

<file path=customXml/itemProps23.xml><?xml version="1.0" encoding="utf-8"?>
<ds:datastoreItem xmlns:ds="http://schemas.openxmlformats.org/officeDocument/2006/customXml" ds:itemID="{94BA7F14-AFD6-43A0-A80F-7CFB961FCDFB}">
  <ds:schemaRefs>
    <ds:schemaRef ds:uri="http://schemas.microsoft.com/VisualStudio/2011/storyboarding/control"/>
  </ds:schemaRefs>
</ds:datastoreItem>
</file>

<file path=customXml/itemProps24.xml><?xml version="1.0" encoding="utf-8"?>
<ds:datastoreItem xmlns:ds="http://schemas.openxmlformats.org/officeDocument/2006/customXml" ds:itemID="{E12CF711-B4C1-4C73-9B6D-52CFFB0A561D}">
  <ds:schemaRefs>
    <ds:schemaRef ds:uri="http://schemas.microsoft.com/VisualStudio/2011/storyboarding/control"/>
  </ds:schemaRefs>
</ds:datastoreItem>
</file>

<file path=customXml/itemProps3.xml><?xml version="1.0" encoding="utf-8"?>
<ds:datastoreItem xmlns:ds="http://schemas.openxmlformats.org/officeDocument/2006/customXml" ds:itemID="{D9EFC8FA-9EAF-4E24-8CD2-04437F624C60}">
  <ds:schemaRefs>
    <ds:schemaRef ds:uri="http://schemas.microsoft.com/VisualStudio/2011/storyboarding/control"/>
  </ds:schemaRefs>
</ds:datastoreItem>
</file>

<file path=customXml/itemProps4.xml><?xml version="1.0" encoding="utf-8"?>
<ds:datastoreItem xmlns:ds="http://schemas.openxmlformats.org/officeDocument/2006/customXml" ds:itemID="{822416C7-3667-4625-B197-0E105FDAF4F4}">
  <ds:schemaRefs>
    <ds:schemaRef ds:uri="http://schemas.microsoft.com/VisualStudio/2011/storyboarding/control"/>
  </ds:schemaRefs>
</ds:datastoreItem>
</file>

<file path=customXml/itemProps5.xml><?xml version="1.0" encoding="utf-8"?>
<ds:datastoreItem xmlns:ds="http://schemas.openxmlformats.org/officeDocument/2006/customXml" ds:itemID="{289C8A78-EF54-4053-92AC-EE6EC47FD502}">
  <ds:schemaRefs>
    <ds:schemaRef ds:uri="http://schemas.microsoft.com/VisualStudio/2011/storyboarding/control"/>
  </ds:schemaRefs>
</ds:datastoreItem>
</file>

<file path=customXml/itemProps6.xml><?xml version="1.0" encoding="utf-8"?>
<ds:datastoreItem xmlns:ds="http://schemas.openxmlformats.org/officeDocument/2006/customXml" ds:itemID="{177CC7EE-54F1-46F9-8199-00E197996D3C}">
  <ds:schemaRefs>
    <ds:schemaRef ds:uri="http://schemas.microsoft.com/office/2006/metadata/properties"/>
    <ds:schemaRef ds:uri="http://schemas.microsoft.com/office/infopath/2007/PartnerControls"/>
    <ds:schemaRef ds:uri="b4ebf394-daf6-497a-96c5-a2f8c10b38cf"/>
  </ds:schemaRefs>
</ds:datastoreItem>
</file>

<file path=customXml/itemProps7.xml><?xml version="1.0" encoding="utf-8"?>
<ds:datastoreItem xmlns:ds="http://schemas.openxmlformats.org/officeDocument/2006/customXml" ds:itemID="{0EF081A7-0308-4304-BB8E-940BE17F4D79}">
  <ds:schemaRefs>
    <ds:schemaRef ds:uri="http://schemas.microsoft.com/VisualStudio/2011/storyboarding/control"/>
  </ds:schemaRefs>
</ds:datastoreItem>
</file>

<file path=customXml/itemProps8.xml><?xml version="1.0" encoding="utf-8"?>
<ds:datastoreItem xmlns:ds="http://schemas.openxmlformats.org/officeDocument/2006/customXml" ds:itemID="{42587118-AD86-437A-AE4E-CF77B51CCCB9}">
  <ds:schemaRefs>
    <ds:schemaRef ds:uri="http://schemas.microsoft.com/VisualStudio/2011/storyboarding/control"/>
  </ds:schemaRefs>
</ds:datastoreItem>
</file>

<file path=customXml/itemProps9.xml><?xml version="1.0" encoding="utf-8"?>
<ds:datastoreItem xmlns:ds="http://schemas.openxmlformats.org/officeDocument/2006/customXml" ds:itemID="{30CEADB7-71F7-4A9A-A5CB-9255EC3E1686}">
  <ds:schemaRefs>
    <ds:schemaRef ds:uri="http://schemas.microsoft.com/office/2006/metadata/properties"/>
    <ds:schemaRef ds:uri="http://schemas.microsoft.com/office/infopath/2007/PartnerControls"/>
    <ds:schemaRef ds:uri="b4ebf394-daf6-497a-96c5-a2f8c10b38cf"/>
  </ds:schemaRefs>
</ds:datastoreItem>
</file>

<file path=docProps/app.xml><?xml version="1.0" encoding="utf-8"?>
<Properties xmlns="http://schemas.openxmlformats.org/officeDocument/2006/extended-properties" xmlns:vt="http://schemas.openxmlformats.org/officeDocument/2006/docPropsVTypes">
  <Template>Metro Template Light 16x9</Template>
  <TotalTime>14435</TotalTime>
  <Words>2825</Words>
  <Application>Microsoft Office PowerPoint</Application>
  <PresentationFormat>화면 슬라이드 쇼(4:3)</PresentationFormat>
  <Paragraphs>466</Paragraphs>
  <Slides>33</Slides>
  <Notes>13</Notes>
  <HiddenSlides>5</HiddenSlides>
  <MMClips>0</MMClips>
  <ScaleCrop>false</ScaleCrop>
  <HeadingPairs>
    <vt:vector size="8" baseType="variant">
      <vt:variant>
        <vt:lpstr>사용한 글꼴</vt:lpstr>
      </vt:variant>
      <vt:variant>
        <vt:i4>12</vt:i4>
      </vt:variant>
      <vt:variant>
        <vt:lpstr>테마</vt:lpstr>
      </vt:variant>
      <vt:variant>
        <vt:i4>2</vt:i4>
      </vt:variant>
      <vt:variant>
        <vt:lpstr>포함된 OLE 서버</vt:lpstr>
      </vt:variant>
      <vt:variant>
        <vt:i4>1</vt:i4>
      </vt:variant>
      <vt:variant>
        <vt:lpstr>슬라이드 제목</vt:lpstr>
      </vt:variant>
      <vt:variant>
        <vt:i4>33</vt:i4>
      </vt:variant>
    </vt:vector>
  </HeadingPairs>
  <TitlesOfParts>
    <vt:vector size="48" baseType="lpstr">
      <vt:lpstr>Wingdings</vt:lpstr>
      <vt:lpstr>Segoe Pro</vt:lpstr>
      <vt:lpstr>Segoe UI Light</vt:lpstr>
      <vt:lpstr>Segoe UI</vt:lpstr>
      <vt:lpstr>Arial</vt:lpstr>
      <vt:lpstr>Segoe</vt:lpstr>
      <vt:lpstr>맑은 고딕</vt:lpstr>
      <vt:lpstr>Calibri</vt:lpstr>
      <vt:lpstr>Segoe Pro Light</vt:lpstr>
      <vt:lpstr>Segoe Semibold</vt:lpstr>
      <vt:lpstr>굴림</vt:lpstr>
      <vt:lpstr>Webdings</vt:lpstr>
      <vt:lpstr>Metro Template Light 16x9</vt:lpstr>
      <vt:lpstr>Office 테마</vt:lpstr>
      <vt:lpstr>think-cell Slide</vt:lpstr>
      <vt:lpstr>기업 프로젝트 생산성 향상을 위한 최적의 솔루션  Microsoft EPM(Enterprise Project Management)  2013</vt:lpstr>
      <vt:lpstr>Key Business Imperatives </vt:lpstr>
      <vt:lpstr>기업 프로젝트 환경의 변화</vt:lpstr>
      <vt:lpstr>Project Momentum</vt:lpstr>
      <vt:lpstr>프로젝트에서 꼭 필요한 부분은?</vt:lpstr>
      <vt:lpstr>MS EPM 솔루션 개요</vt:lpstr>
      <vt:lpstr>1세대 프로젝트 관리: 단순한 일정 관리</vt:lpstr>
      <vt:lpstr>2세대 프로젝트 관리: 전문 툴을 이용한 프로젝트 관리</vt:lpstr>
      <vt:lpstr>3세대 프로젝트 관리: 프로젝트 모니터링</vt:lpstr>
      <vt:lpstr>EPM 프로젝트 관리 서비스 모델</vt:lpstr>
      <vt:lpstr>EPM 도입 효과</vt:lpstr>
      <vt:lpstr>Microsoft Project의 혁신</vt:lpstr>
      <vt:lpstr>Choose the Right Tools that Can Evolve with You Work Management Solutions for Individuals, Teams and the Enterprise</vt:lpstr>
      <vt:lpstr>MS EPM 솔루션 구성</vt:lpstr>
      <vt:lpstr>Project Server 2013 Architecture</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MS EPM 솔루션 주요기능</vt:lpstr>
      <vt:lpstr>Microsoft EPM의 강점</vt:lpstr>
      <vt:lpstr>주요 Reference</vt:lpstr>
      <vt:lpstr>PowerPoint 프레젠테이션</vt:lpstr>
    </vt:vector>
  </TitlesOfParts>
  <Manager>&lt;Content Manager Name Here&gt;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15 Futures</dc:title>
  <dc:subject>&lt;Event Name Here&gt;</dc:subject>
  <dc:creator>Mark Rybak, ZUM Communications</dc:creator>
  <cp:keywords>&lt;Any Related Keywords&gt;</cp:keywords>
  <dc:description>Template: Microsoft Corporation
Formatting: Mark Rybak, ZUM Communications
Event Date: 
Event Location: 
Audience Type: Internal</dc:description>
  <cp:lastModifiedBy>박재희</cp:lastModifiedBy>
  <cp:revision>843</cp:revision>
  <dcterms:created xsi:type="dcterms:W3CDTF">2012-04-18T20:44:22Z</dcterms:created>
  <dcterms:modified xsi:type="dcterms:W3CDTF">2014-08-21T04:10:20Z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0x01010039153F3C031AF043B494D4ED3850656A</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