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74"/>
    <p:sldMasterId id="2147483675" r:id="rId75"/>
  </p:sldMasterIdLst>
  <p:notesMasterIdLst>
    <p:notesMasterId r:id="rId105"/>
  </p:notesMasterIdLst>
  <p:sldIdLst>
    <p:sldId id="257" r:id="rId76"/>
    <p:sldId id="258" r:id="rId77"/>
    <p:sldId id="269" r:id="rId78"/>
    <p:sldId id="270" r:id="rId79"/>
    <p:sldId id="271" r:id="rId80"/>
    <p:sldId id="272" r:id="rId81"/>
    <p:sldId id="273" r:id="rId82"/>
    <p:sldId id="274" r:id="rId83"/>
    <p:sldId id="276" r:id="rId84"/>
    <p:sldId id="278" r:id="rId85"/>
    <p:sldId id="279" r:id="rId86"/>
    <p:sldId id="280" r:id="rId87"/>
    <p:sldId id="281" r:id="rId88"/>
    <p:sldId id="282" r:id="rId89"/>
    <p:sldId id="283" r:id="rId90"/>
    <p:sldId id="284" r:id="rId91"/>
    <p:sldId id="301" r:id="rId92"/>
    <p:sldId id="303" r:id="rId93"/>
    <p:sldId id="302" r:id="rId94"/>
    <p:sldId id="285" r:id="rId95"/>
    <p:sldId id="286" r:id="rId96"/>
    <p:sldId id="287" r:id="rId97"/>
    <p:sldId id="304" r:id="rId98"/>
    <p:sldId id="311" r:id="rId99"/>
    <p:sldId id="316" r:id="rId100"/>
    <p:sldId id="313" r:id="rId101"/>
    <p:sldId id="314" r:id="rId102"/>
    <p:sldId id="315" r:id="rId103"/>
    <p:sldId id="310" r:id="rId10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2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9.xml"/><Relationship Id="rId89" Type="http://schemas.openxmlformats.org/officeDocument/2006/relationships/slide" Target="slides/slide14.xml"/><Relationship Id="rId16" Type="http://schemas.openxmlformats.org/officeDocument/2006/relationships/customXml" Target="../customXml/item16.xml"/><Relationship Id="rId107" Type="http://schemas.openxmlformats.org/officeDocument/2006/relationships/viewProps" Target="viewProps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Master" Target="slideMasters/slideMaster1.xml"/><Relationship Id="rId79" Type="http://schemas.openxmlformats.org/officeDocument/2006/relationships/slide" Target="slides/slide4.xml"/><Relationship Id="rId102" Type="http://schemas.openxmlformats.org/officeDocument/2006/relationships/slide" Target="slides/slide27.xml"/><Relationship Id="rId5" Type="http://schemas.openxmlformats.org/officeDocument/2006/relationships/customXml" Target="../customXml/item5.xml"/><Relationship Id="rId90" Type="http://schemas.openxmlformats.org/officeDocument/2006/relationships/slide" Target="slides/slide15.xml"/><Relationship Id="rId95" Type="http://schemas.openxmlformats.org/officeDocument/2006/relationships/slide" Target="slides/slide20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80" Type="http://schemas.openxmlformats.org/officeDocument/2006/relationships/slide" Target="slides/slide5.xml"/><Relationship Id="rId85" Type="http://schemas.openxmlformats.org/officeDocument/2006/relationships/slide" Target="slides/slide10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28.xml"/><Relationship Id="rId108" Type="http://schemas.openxmlformats.org/officeDocument/2006/relationships/theme" Target="theme/theme1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slideMaster" Target="slideMasters/slideMaster2.xml"/><Relationship Id="rId91" Type="http://schemas.openxmlformats.org/officeDocument/2006/relationships/slide" Target="slides/slide16.xml"/><Relationship Id="rId96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slide" Target="slides/slide3.xml"/><Relationship Id="rId81" Type="http://schemas.openxmlformats.org/officeDocument/2006/relationships/slide" Target="slides/slide6.xml"/><Relationship Id="rId86" Type="http://schemas.openxmlformats.org/officeDocument/2006/relationships/slide" Target="slides/slide11.xml"/><Relationship Id="rId94" Type="http://schemas.openxmlformats.org/officeDocument/2006/relationships/slide" Target="slides/slide19.xml"/><Relationship Id="rId99" Type="http://schemas.openxmlformats.org/officeDocument/2006/relationships/slide" Target="slides/slide24.xml"/><Relationship Id="rId10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.xml"/><Relationship Id="rId97" Type="http://schemas.openxmlformats.org/officeDocument/2006/relationships/slide" Target="slides/slide22.xml"/><Relationship Id="rId104" Type="http://schemas.openxmlformats.org/officeDocument/2006/relationships/slide" Target="slides/slide29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7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12.xml"/><Relationship Id="rId110" Type="http://schemas.microsoft.com/office/2016/11/relationships/changesInfo" Target="changesInfos/changesInfo1.xml"/><Relationship Id="rId61" Type="http://schemas.openxmlformats.org/officeDocument/2006/relationships/customXml" Target="../customXml/item61.xml"/><Relationship Id="rId82" Type="http://schemas.openxmlformats.org/officeDocument/2006/relationships/slide" Target="slides/slide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2.xml"/><Relationship Id="rId100" Type="http://schemas.openxmlformats.org/officeDocument/2006/relationships/slide" Target="slides/slide25.xml"/><Relationship Id="rId105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18.xml"/><Relationship Id="rId98" Type="http://schemas.openxmlformats.org/officeDocument/2006/relationships/slide" Target="slides/slide2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slide" Target="slides/slide8.xml"/><Relationship Id="rId88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창화" userId="S::jch@pnjco.co.kr::8b8456ac-62f9-475a-a12a-66c3bf5093b0" providerId="AD" clId="Web-{D6411042-CF70-4F7E-9310-7BF5C1177C49}"/>
    <pc:docChg chg="modSld">
      <pc:chgData name="정창화" userId="S::jch@pnjco.co.kr::8b8456ac-62f9-475a-a12a-66c3bf5093b0" providerId="AD" clId="Web-{D6411042-CF70-4F7E-9310-7BF5C1177C49}" dt="2018-06-04T07:40:31.870" v="2" actId="20577"/>
      <pc:docMkLst>
        <pc:docMk/>
      </pc:docMkLst>
      <pc:sldChg chg="modSp">
        <pc:chgData name="정창화" userId="S::jch@pnjco.co.kr::8b8456ac-62f9-475a-a12a-66c3bf5093b0" providerId="AD" clId="Web-{D6411042-CF70-4F7E-9310-7BF5C1177C49}" dt="2018-06-04T07:40:31.870" v="2" actId="20577"/>
        <pc:sldMkLst>
          <pc:docMk/>
          <pc:sldMk cId="99108436" sldId="273"/>
        </pc:sldMkLst>
        <pc:spChg chg="mod">
          <ac:chgData name="정창화" userId="S::jch@pnjco.co.kr::8b8456ac-62f9-475a-a12a-66c3bf5093b0" providerId="AD" clId="Web-{D6411042-CF70-4F7E-9310-7BF5C1177C49}" dt="2018-06-04T07:40:31.870" v="2" actId="20577"/>
          <ac:spMkLst>
            <pc:docMk/>
            <pc:sldMk cId="99108436" sldId="273"/>
            <ac:spMk id="4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kumimoji="1"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대행료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개선개발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90FAFF79-A076-49F7-90A7-19FC6F435DF0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미방산사업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통합사업일정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(IMS)_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수립 컨설팅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한국우주항공 주식회사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5D0A245-2868-44EB-A035-1DA1E35F131E}" type="par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9AAEB53E-F805-4932-ACF2-C6D53E572482}" type="sib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2C5115BE-FD9A-4112-9AAF-293ADD30EC7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LG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전자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(LG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엔시스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C522C0-D602-440A-8118-3E5691B25858}" type="par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90635683-E4A6-4952-9BA1-A1A512D17252}" type="sib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A98DB31B-76CA-4622-A3EA-6DCDBF4F5779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주식회사 삼신 프로젝트관리시스템 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F290778-A9CD-4F65-BF0B-39F8AD49A4E9}" type="par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B8BC0F78-23EC-46CD-A20A-BA6E989356AE}" type="sib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100E12EB-D74D-477F-9877-A30B78CFD4A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113CB1C-98CD-4C83-A3DB-10A7612CEA54}" type="par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45AA7126-B769-44AD-B543-C9154922A1EC}" type="sib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D38A1EDC-0066-4A4B-8D4A-D712B95A3DD8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9B17F8F-2149-4ADF-A8BF-9271A442C109}" type="par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E9494B20-AEAD-4D49-8E97-E7D7E8D2CFA2}" type="sib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1849E27D-AF23-4F1A-9168-AD29EFEB5FC9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협업관리시스템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3CD568B-2004-4583-B55B-A208CD8EA7D1}" type="par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6CA856D-B187-4A1C-B5F1-9C3F7AA6BB8F}" type="sib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0BFAC00-26D7-45D7-8115-4C770B58F81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42933F-E392-478E-B89B-BAF7F01568D4}" type="par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BB819739-F041-4508-9648-A7B1873BE27F}" type="sib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9BB71620-0C15-4D2C-86BE-1C04F7DDAEE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B78B00-7E8D-4D8D-AB7D-6EC2AFD75D22}" type="par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3A083EFD-71AD-4009-9606-A6315A700CEB}" type="sib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663DC649-6207-47E0-B7E3-B0A5DD2C2F7E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매뉴얼관리시스템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437F22B-BD09-4313-88C4-68B7306E4BFA}" type="par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9E0E3B35-39FB-4689-8DBA-EA435591B4F3}" type="sib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1EEA1CF5-6BBD-4EDB-8213-939B14D13BF4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IT VOC, AR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관리 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2D9F3D6-D9BD-45A7-B9EA-22007674A4A3}" type="par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493CD5C1-F1BE-4E21-A881-84B96975513F}" type="sib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33E3D8BD-2E93-4516-83D2-16F6997EDAD1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“2017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6F80DD9-B24B-4D74-A186-5C412B3C2109}" type="par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1E66AA0F-4458-49B2-BC54-D063546C2174}" type="sib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269DA88A-4C3B-475C-A79F-C170456A34B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NPI Main View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개선 개발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7E2D4C0-5941-435A-A0EF-1A078FFBED82}" type="par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922B6651-8256-4169-8154-BE6EF7638756}" type="sib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2EBA02-BC2A-4952-B839-6338FB7056A0}" type="presOf" srcId="{269DA88A-4C3B-475C-A79F-C170456A34B7}" destId="{120154BD-A7FF-4E9F-9780-E524186C8B9D}" srcOrd="0" destOrd="7" presId="urn:microsoft.com/office/officeart/2005/8/layout/list1"/>
    <dgm:cxn modelId="{F1700A1E-A2D4-42E9-B826-A59135390A19}" type="presOf" srcId="{1849E27D-AF23-4F1A-9168-AD29EFEB5FC9}" destId="{97CDF2EB-A5F4-420C-ADE2-80C47D199D74}" srcOrd="0" destOrd="3" presId="urn:microsoft.com/office/officeart/2005/8/layout/list1"/>
    <dgm:cxn modelId="{CC1BF81E-DDE6-4E10-A4BE-D76360683D3E}" type="presOf" srcId="{100E12EB-D74D-477F-9877-A30B78CFD4A7}" destId="{97CDF2EB-A5F4-420C-ADE2-80C47D199D74}" srcOrd="0" destOrd="1" presId="urn:microsoft.com/office/officeart/2005/8/layout/list1"/>
    <dgm:cxn modelId="{B0E0BF21-10AB-44FD-BC58-094A6F94B93B}" type="presOf" srcId="{D38A1EDC-0066-4A4B-8D4A-D712B95A3DD8}" destId="{97CDF2EB-A5F4-420C-ADE2-80C47D199D74}" srcOrd="0" destOrd="2" presId="urn:microsoft.com/office/officeart/2005/8/layout/list1"/>
    <dgm:cxn modelId="{F0E77724-F520-4BB4-8A7E-986BF9CA15E4}" type="presOf" srcId="{33170FCD-95B8-41B5-827D-F605F52524DB}" destId="{FE55720D-0843-4E07-8CF4-F49C56483F7B}" srcOrd="0" destOrd="0" presId="urn:microsoft.com/office/officeart/2005/8/layout/list1"/>
    <dgm:cxn modelId="{DEF04B25-9E98-40E6-9B73-4F6F9DAE1656}" srcId="{1B6BCAD5-F3AC-40E8-9790-F1598FDD59F6}" destId="{A98DB31B-76CA-4622-A3EA-6DCDBF4F5779}" srcOrd="1" destOrd="0" parTransId="{BF290778-A9CD-4F65-BF0B-39F8AD49A4E9}" sibTransId="{B8BC0F78-23EC-46CD-A20A-BA6E989356AE}"/>
    <dgm:cxn modelId="{2D9E1A36-B4A2-4861-AD51-DFC16926BAB8}" type="presOf" srcId="{1EEA1CF5-6BBD-4EDB-8213-939B14D13BF4}" destId="{120154BD-A7FF-4E9F-9780-E524186C8B9D}" srcOrd="0" destOrd="4" presId="urn:microsoft.com/office/officeart/2005/8/layout/list1"/>
    <dgm:cxn modelId="{298F8136-3F98-48AC-84E1-3A0506C328FD}" type="presOf" srcId="{1B6BCAD5-F3AC-40E8-9790-F1598FDD59F6}" destId="{07B1BC89-4207-44F0-954C-1EE03ED4D953}" srcOrd="0" destOrd="0" presId="urn:microsoft.com/office/officeart/2005/8/layout/list1"/>
    <dgm:cxn modelId="{A1B5A337-28B0-4577-A649-76F849AF7BE0}" srcId="{1BAC6766-50BE-4F1E-88D2-87874FA6B551}" destId="{1849E27D-AF23-4F1A-9168-AD29EFEB5FC9}" srcOrd="3" destOrd="0" parTransId="{23CD568B-2004-4583-B55B-A208CD8EA7D1}" sibTransId="{C6CA856D-B187-4A1C-B5F1-9C3F7AA6BB8F}"/>
    <dgm:cxn modelId="{52EC6B42-A635-4315-9D92-986493BB43C2}" type="presOf" srcId="{90FAFF79-A076-49F7-90A7-19FC6F435DF0}" destId="{120154BD-A7FF-4E9F-9780-E524186C8B9D}" srcOrd="0" destOrd="6" presId="urn:microsoft.com/office/officeart/2005/8/layout/list1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10653269-6F04-4EEC-AC4F-E8E1209C6D05}" type="presOf" srcId="{33E3D8BD-2E93-4516-83D2-16F6997EDAD1}" destId="{120154BD-A7FF-4E9F-9780-E524186C8B9D}" srcOrd="0" destOrd="2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A5816B4C-60FF-4BC1-84F0-468EDA0F4E46}" srcId="{1B6BCAD5-F3AC-40E8-9790-F1598FDD59F6}" destId="{269DA88A-4C3B-475C-A79F-C170456A34B7}" srcOrd="7" destOrd="0" parTransId="{87E2D4C0-5941-435A-A0EF-1A078FFBED82}" sibTransId="{922B6651-8256-4169-8154-BE6EF7638756}"/>
    <dgm:cxn modelId="{269F0673-392E-4B4B-B8E9-C0A39AC13AF7}" srcId="{1BAC6766-50BE-4F1E-88D2-87874FA6B551}" destId="{9BB71620-0C15-4D2C-86BE-1C04F7DDAEE7}" srcOrd="5" destOrd="0" parTransId="{5EB78B00-7E8D-4D8D-AB7D-6EC2AFD75D22}" sibTransId="{3A083EFD-71AD-4009-9606-A6315A700CEB}"/>
    <dgm:cxn modelId="{B549F256-B58C-4C13-95A9-88EF81CEB304}" type="presOf" srcId="{A98DB31B-76CA-4622-A3EA-6DCDBF4F5779}" destId="{120154BD-A7FF-4E9F-9780-E524186C8B9D}" srcOrd="0" destOrd="1" presId="urn:microsoft.com/office/officeart/2005/8/layout/list1"/>
    <dgm:cxn modelId="{8BA27877-9AC3-4BCF-BAA2-7EDBC6CCDCAA}" srcId="{1B6BCAD5-F3AC-40E8-9790-F1598FDD59F6}" destId="{90FAFF79-A076-49F7-90A7-19FC6F435DF0}" srcOrd="6" destOrd="0" parTransId="{D5D0A245-2868-44EB-A035-1DA1E35F131E}" sibTransId="{9AAEB53E-F805-4932-ACF2-C6D53E572482}"/>
    <dgm:cxn modelId="{3C47F757-C064-4C1C-993E-9AEF28832F9C}" srcId="{1B6BCAD5-F3AC-40E8-9790-F1598FDD59F6}" destId="{1EEA1CF5-6BBD-4EDB-8213-939B14D13BF4}" srcOrd="4" destOrd="0" parTransId="{42D9F3D6-D9BD-45A7-B9EA-22007674A4A3}" sibTransId="{493CD5C1-F1BE-4E21-A881-84B96975513F}"/>
    <dgm:cxn modelId="{708D5F5A-BB76-468E-944C-DDF6CD48A1B5}" type="presOf" srcId="{1B6BCAD5-F3AC-40E8-9790-F1598FDD59F6}" destId="{E8BBFF5B-2CAF-4D09-8FD9-31E855523A5A}" srcOrd="1" destOrd="0" presId="urn:microsoft.com/office/officeart/2005/8/layout/list1"/>
    <dgm:cxn modelId="{3C89667C-ADC5-4603-816A-E8F8D20E7C01}" srcId="{1BAC6766-50BE-4F1E-88D2-87874FA6B551}" destId="{C0BFAC00-26D7-45D7-8115-4C770B58F81A}" srcOrd="4" destOrd="0" parTransId="{B442933F-E392-478E-B89B-BAF7F01568D4}" sibTransId="{BB819739-F041-4508-9648-A7B1873BE27F}"/>
    <dgm:cxn modelId="{BD236984-85CF-41D0-AB72-E3D0B56CF5B1}" type="presOf" srcId="{1BAC6766-50BE-4F1E-88D2-87874FA6B551}" destId="{1DF26D56-DDB0-46E1-A023-A6D8DE1392F5}" srcOrd="0" destOrd="0" presId="urn:microsoft.com/office/officeart/2005/8/layout/list1"/>
    <dgm:cxn modelId="{8B3EEE9E-9AB9-4561-A9F9-0532718C2D3F}" type="presOf" srcId="{1BAC6766-50BE-4F1E-88D2-87874FA6B551}" destId="{F8CDCB53-4AA7-4A1A-845E-B53D4D4E269E}" srcOrd="1" destOrd="0" presId="urn:microsoft.com/office/officeart/2005/8/layout/list1"/>
    <dgm:cxn modelId="{15BDE2A5-7643-4E47-94F3-639357DC997A}" srcId="{1B6BCAD5-F3AC-40E8-9790-F1598FDD59F6}" destId="{663DC649-6207-47E0-B7E3-B0A5DD2C2F7E}" srcOrd="3" destOrd="0" parTransId="{4437F22B-BD09-4313-88C4-68B7306E4BFA}" sibTransId="{9E0E3B35-39FB-4689-8DBA-EA435591B4F3}"/>
    <dgm:cxn modelId="{1CDFD0AC-E055-4B64-A4CB-99AF3C6CAB3F}" type="presOf" srcId="{F2190EE4-C3CE-48F1-9F21-D9373B94516C}" destId="{120154BD-A7FF-4E9F-9780-E524186C8B9D}" srcOrd="0" destOrd="0" presId="urn:microsoft.com/office/officeart/2005/8/layout/list1"/>
    <dgm:cxn modelId="{22FE18B0-BC38-482F-8065-436AC7E8289F}" type="presOf" srcId="{9BB71620-0C15-4D2C-86BE-1C04F7DDAEE7}" destId="{97CDF2EB-A5F4-420C-ADE2-80C47D199D74}" srcOrd="0" destOrd="5" presId="urn:microsoft.com/office/officeart/2005/8/layout/list1"/>
    <dgm:cxn modelId="{87BE96B3-2E42-4682-B813-FCDD9B4F346E}" srcId="{1BAC6766-50BE-4F1E-88D2-87874FA6B551}" destId="{D38A1EDC-0066-4A4B-8D4A-D712B95A3DD8}" srcOrd="2" destOrd="0" parTransId="{89B17F8F-2149-4ADF-A8BF-9271A442C109}" sibTransId="{E9494B20-AEAD-4D49-8E97-E7D7E8D2CFA2}"/>
    <dgm:cxn modelId="{9A96D7B5-7EFF-4F09-8304-4684E78ED887}" srcId="{1B6BCAD5-F3AC-40E8-9790-F1598FDD59F6}" destId="{33E3D8BD-2E93-4516-83D2-16F6997EDAD1}" srcOrd="2" destOrd="0" parTransId="{66F80DD9-B24B-4D74-A186-5C412B3C2109}" sibTransId="{1E66AA0F-4458-49B2-BC54-D063546C2174}"/>
    <dgm:cxn modelId="{728843BD-EB01-413D-ABB1-7DF4E5ECBABA}" type="presOf" srcId="{663DC649-6207-47E0-B7E3-B0A5DD2C2F7E}" destId="{120154BD-A7FF-4E9F-9780-E524186C8B9D}" srcOrd="0" destOrd="3" presId="urn:microsoft.com/office/officeart/2005/8/layout/list1"/>
    <dgm:cxn modelId="{321E4CCD-ACCF-4E1F-ADB6-7E69A693EFCD}" type="presOf" srcId="{2C5115BE-FD9A-4112-9AAF-293ADD30EC7A}" destId="{120154BD-A7FF-4E9F-9780-E524186C8B9D}" srcOrd="0" destOrd="5" presId="urn:microsoft.com/office/officeart/2005/8/layout/list1"/>
    <dgm:cxn modelId="{65573CDD-E5CC-4FE7-8240-B9311C345AEF}" srcId="{1BAC6766-50BE-4F1E-88D2-87874FA6B551}" destId="{100E12EB-D74D-477F-9877-A30B78CFD4A7}" srcOrd="1" destOrd="0" parTransId="{D113CB1C-98CD-4C83-A3DB-10A7612CEA54}" sibTransId="{45AA7126-B769-44AD-B543-C9154922A1EC}"/>
    <dgm:cxn modelId="{791EF0E0-9DA7-412C-B977-8B084590CEC1}" type="presOf" srcId="{C0BFAC00-26D7-45D7-8115-4C770B58F81A}" destId="{97CDF2EB-A5F4-420C-ADE2-80C47D199D74}" srcOrd="0" destOrd="4" presId="urn:microsoft.com/office/officeart/2005/8/layout/list1"/>
    <dgm:cxn modelId="{A2E0EBE3-8B01-4A42-84FE-485A2C7BD298}" type="presOf" srcId="{B42CA29E-DF1E-46FE-ABC0-E259E23297D5}" destId="{97CDF2EB-A5F4-420C-ADE2-80C47D199D74}" srcOrd="0" destOrd="0" presId="urn:microsoft.com/office/officeart/2005/8/layout/list1"/>
    <dgm:cxn modelId="{94B85DF7-6A46-48DA-B4E6-6E1B1A8F52DA}" srcId="{1B6BCAD5-F3AC-40E8-9790-F1598FDD59F6}" destId="{2C5115BE-FD9A-4112-9AAF-293ADD30EC7A}" srcOrd="5" destOrd="0" parTransId="{5EC522C0-D602-440A-8118-3E5691B25858}" sibTransId="{90635683-E4A6-4952-9BA1-A1A512D17252}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0EC7C2EB-5642-430C-8E3A-EBC9E9B916E0}" type="presParOf" srcId="{FE55720D-0843-4E07-8CF4-F49C56483F7B}" destId="{0B4DE107-633E-4A19-AE46-BB100F7E7396}" srcOrd="0" destOrd="0" presId="urn:microsoft.com/office/officeart/2005/8/layout/list1"/>
    <dgm:cxn modelId="{78D6B099-8277-4578-AA66-58E4A2A91174}" type="presParOf" srcId="{0B4DE107-633E-4A19-AE46-BB100F7E7396}" destId="{07B1BC89-4207-44F0-954C-1EE03ED4D953}" srcOrd="0" destOrd="0" presId="urn:microsoft.com/office/officeart/2005/8/layout/list1"/>
    <dgm:cxn modelId="{45E5B3A6-C8D9-451F-9484-8EFFD7753E5B}" type="presParOf" srcId="{0B4DE107-633E-4A19-AE46-BB100F7E7396}" destId="{E8BBFF5B-2CAF-4D09-8FD9-31E855523A5A}" srcOrd="1" destOrd="0" presId="urn:microsoft.com/office/officeart/2005/8/layout/list1"/>
    <dgm:cxn modelId="{2ACF9D46-65B0-4B85-841A-2F345BADD98F}" type="presParOf" srcId="{FE55720D-0843-4E07-8CF4-F49C56483F7B}" destId="{45A833D8-9D89-4004-B0C7-7B60E3CCB1D1}" srcOrd="1" destOrd="0" presId="urn:microsoft.com/office/officeart/2005/8/layout/list1"/>
    <dgm:cxn modelId="{06A2176B-87C4-477D-87E2-0BB8ACBD146A}" type="presParOf" srcId="{FE55720D-0843-4E07-8CF4-F49C56483F7B}" destId="{120154BD-A7FF-4E9F-9780-E524186C8B9D}" srcOrd="2" destOrd="0" presId="urn:microsoft.com/office/officeart/2005/8/layout/list1"/>
    <dgm:cxn modelId="{CBAE6BE9-4878-47DF-AB75-ECD1AA3944A5}" type="presParOf" srcId="{FE55720D-0843-4E07-8CF4-F49C56483F7B}" destId="{34F56600-CBD2-4623-AC72-4EB4ED5763E5}" srcOrd="3" destOrd="0" presId="urn:microsoft.com/office/officeart/2005/8/layout/list1"/>
    <dgm:cxn modelId="{93E9F145-C4EA-4990-A1BB-F86B86A7A911}" type="presParOf" srcId="{FE55720D-0843-4E07-8CF4-F49C56483F7B}" destId="{FDE01818-253F-45FE-8503-E175C479E95E}" srcOrd="4" destOrd="0" presId="urn:microsoft.com/office/officeart/2005/8/layout/list1"/>
    <dgm:cxn modelId="{937D5261-ACEF-4B62-BA9A-6A258A3D4BB8}" type="presParOf" srcId="{FDE01818-253F-45FE-8503-E175C479E95E}" destId="{1DF26D56-DDB0-46E1-A023-A6D8DE1392F5}" srcOrd="0" destOrd="0" presId="urn:microsoft.com/office/officeart/2005/8/layout/list1"/>
    <dgm:cxn modelId="{7F9AA9F6-635D-4E3A-A8C7-60F242803E27}" type="presParOf" srcId="{FDE01818-253F-45FE-8503-E175C479E95E}" destId="{F8CDCB53-4AA7-4A1A-845E-B53D4D4E269E}" srcOrd="1" destOrd="0" presId="urn:microsoft.com/office/officeart/2005/8/layout/list1"/>
    <dgm:cxn modelId="{EFDDCAB8-7771-4AD6-83EE-557F35196CDF}" type="presParOf" srcId="{FE55720D-0843-4E07-8CF4-F49C56483F7B}" destId="{EC439B94-ED3F-426C-8626-B74CD550FBEF}" srcOrd="5" destOrd="0" presId="urn:microsoft.com/office/officeart/2005/8/layout/list1"/>
    <dgm:cxn modelId="{D8F7D4B1-37D1-4AC0-B269-86FCD41CFB45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kumimoji="1"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Magnapro 2016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어보브 반도체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구축사업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2C9B4B97-F720-4CB8-8407-CD1C9720B535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동화기업 설비투자 관리시스템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(PMS)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A830F8C-30DD-4762-8706-A04824914C6D}" type="parTrans" cxnId="{A5A6D28C-B34E-4FBB-893F-27862B8044E1}">
      <dgm:prSet/>
      <dgm:spPr/>
      <dgm:t>
        <a:bodyPr/>
        <a:lstStyle/>
        <a:p>
          <a:pPr latinLnBrk="1"/>
          <a:endParaRPr lang="ko-KR" altLang="en-US"/>
        </a:p>
      </dgm:t>
    </dgm:pt>
    <dgm:pt modelId="{46D09FA3-72BD-4A12-B262-B276BB7DEC06}" type="sibTrans" cxnId="{A5A6D28C-B34E-4FBB-893F-27862B8044E1}">
      <dgm:prSet/>
      <dgm:spPr/>
      <dgm:t>
        <a:bodyPr/>
        <a:lstStyle/>
        <a:p>
          <a:pPr latinLnBrk="1"/>
          <a:endParaRPr lang="ko-KR" altLang="en-US"/>
        </a:p>
      </dgm:t>
    </dgm:pt>
    <dgm:pt modelId="{7937F7DA-CF44-4FD2-802A-05331CAD0FF3}">
      <dgm:prSet/>
      <dgm:spPr/>
      <dgm:t>
        <a:bodyPr/>
        <a:lstStyle/>
        <a:p>
          <a:pPr rtl="0" latinLnBrk="1"/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“2016</a:t>
          </a:r>
          <a:r>
            <a:rPr lang="ko-KR" altLang="ko-KR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5187C1B-9B49-4797-BBC5-CCA68566A6E8}" type="parTrans" cxnId="{D4A86858-AF9C-46D2-986C-8E41D67B2140}">
      <dgm:prSet/>
      <dgm:spPr/>
      <dgm:t>
        <a:bodyPr/>
        <a:lstStyle/>
        <a:p>
          <a:pPr latinLnBrk="1"/>
          <a:endParaRPr lang="ko-KR" altLang="en-US"/>
        </a:p>
      </dgm:t>
    </dgm:pt>
    <dgm:pt modelId="{19561974-5FC0-4E3D-966B-F169BC0A208B}" type="sibTrans" cxnId="{D4A86858-AF9C-46D2-986C-8E41D67B2140}">
      <dgm:prSet/>
      <dgm:spPr/>
      <dgm:t>
        <a:bodyPr/>
        <a:lstStyle/>
        <a:p>
          <a:pPr latinLnBrk="1"/>
          <a:endParaRPr lang="ko-KR" altLang="en-US"/>
        </a:p>
      </dgm:t>
    </dgm:pt>
    <dgm:pt modelId="{8E66DFC7-B9E2-4725-879C-470CF4962659}">
      <dgm:prSet/>
      <dgm:spPr/>
      <dgm:t>
        <a:bodyPr/>
        <a:lstStyle/>
        <a:p>
          <a:pPr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협업관리시스템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(SharePoint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영역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)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참여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19D64F5-9128-4C7C-AD05-E6FB12308A34}" type="parTrans" cxnId="{69B6F290-5F6A-4F35-A154-546617B10FC4}">
      <dgm:prSet/>
      <dgm:spPr/>
      <dgm:t>
        <a:bodyPr/>
        <a:lstStyle/>
        <a:p>
          <a:pPr latinLnBrk="1"/>
          <a:endParaRPr lang="ko-KR" altLang="en-US"/>
        </a:p>
      </dgm:t>
    </dgm:pt>
    <dgm:pt modelId="{2EEB2153-1E46-45FD-B25B-10CA5BC1BCBD}" type="sibTrans" cxnId="{69B6F290-5F6A-4F35-A154-546617B10FC4}">
      <dgm:prSet/>
      <dgm:spPr/>
      <dgm:t>
        <a:bodyPr/>
        <a:lstStyle/>
        <a:p>
          <a:pPr latinLnBrk="1"/>
          <a:endParaRPr lang="ko-KR" altLang="en-US"/>
        </a:p>
      </dgm:t>
    </dgm:pt>
    <dgm:pt modelId="{072A7A1B-0132-48D7-AE68-03D66DA3A221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MX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폴더 기능개선 프로젝트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797F3E5-0050-4A31-A0AF-DAF47B43FC36}" type="parTrans" cxnId="{2DB41B63-79A3-4DDC-A761-17D43BF9ADBC}">
      <dgm:prSet/>
      <dgm:spPr/>
      <dgm:t>
        <a:bodyPr/>
        <a:lstStyle/>
        <a:p>
          <a:pPr latinLnBrk="1"/>
          <a:endParaRPr lang="ko-KR" altLang="en-US"/>
        </a:p>
      </dgm:t>
    </dgm:pt>
    <dgm:pt modelId="{CFAD330D-3A24-4FBD-972A-ADD7B81A8ED3}" type="sibTrans" cxnId="{2DB41B63-79A3-4DDC-A761-17D43BF9ADBC}">
      <dgm:prSet/>
      <dgm:spPr/>
      <dgm:t>
        <a:bodyPr/>
        <a:lstStyle/>
        <a:p>
          <a:pPr latinLnBrk="1"/>
          <a:endParaRPr lang="ko-KR" altLang="en-US"/>
        </a:p>
      </dgm:t>
    </dgm:pt>
    <dgm:pt modelId="{1993BC19-3B32-495D-9CE9-9B43E4BC2E7D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3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차 고도화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4465226-C2E8-484E-91D3-E01256CD1072}" type="parTrans" cxnId="{F10CD3A5-79D2-4214-B5F8-5D2649CDD24D}">
      <dgm:prSet/>
      <dgm:spPr/>
      <dgm:t>
        <a:bodyPr/>
        <a:lstStyle/>
        <a:p>
          <a:pPr latinLnBrk="1"/>
          <a:endParaRPr lang="ko-KR" altLang="en-US"/>
        </a:p>
      </dgm:t>
    </dgm:pt>
    <dgm:pt modelId="{C18ED5D8-9B31-431C-A281-3202237B9F5B}" type="sibTrans" cxnId="{F10CD3A5-79D2-4214-B5F8-5D2649CDD24D}">
      <dgm:prSet/>
      <dgm:spPr/>
      <dgm:t>
        <a:bodyPr/>
        <a:lstStyle/>
        <a:p>
          <a:pPr latinLnBrk="1"/>
          <a:endParaRPr lang="ko-KR" altLang="en-US"/>
        </a:p>
      </dgm:t>
    </dgm:pt>
    <dgm:pt modelId="{C2257985-8C25-4F27-AC5F-B1C254EC76E4}">
      <dgm:prSet/>
      <dgm:spPr/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KB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증권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+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현대증권 통합프로젝트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컨설팅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12EB282-C604-4759-AAEB-F909AA3BF2F1}" type="parTrans" cxnId="{C8A69DD4-E3D3-4C17-84EE-C1899B66D0B2}">
      <dgm:prSet/>
      <dgm:spPr/>
      <dgm:t>
        <a:bodyPr/>
        <a:lstStyle/>
        <a:p>
          <a:pPr latinLnBrk="1"/>
          <a:endParaRPr lang="ko-KR" altLang="en-US"/>
        </a:p>
      </dgm:t>
    </dgm:pt>
    <dgm:pt modelId="{C4CD568A-A899-4D76-9586-F9F191F1E3CA}" type="sibTrans" cxnId="{C8A69DD4-E3D3-4C17-84EE-C1899B66D0B2}">
      <dgm:prSet/>
      <dgm:spPr/>
      <dgm:t>
        <a:bodyPr/>
        <a:lstStyle/>
        <a:p>
          <a:pPr latinLnBrk="1"/>
          <a:endParaRPr lang="ko-KR" altLang="en-US"/>
        </a:p>
      </dgm:t>
    </dgm:pt>
    <dgm:pt modelId="{54840E41-6FDE-411F-B47C-B102B4ED81BE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50B92B9-D070-49BC-82C4-03B546C9DF01}" type="parTrans" cxnId="{75838186-67D1-4B86-9122-04274E5FDD51}">
      <dgm:prSet/>
      <dgm:spPr/>
      <dgm:t>
        <a:bodyPr/>
        <a:lstStyle/>
        <a:p>
          <a:pPr latinLnBrk="1"/>
          <a:endParaRPr lang="ko-KR" altLang="en-US"/>
        </a:p>
      </dgm:t>
    </dgm:pt>
    <dgm:pt modelId="{99DD3EAC-20A2-494A-B107-92C3EDC1DC87}" type="sibTrans" cxnId="{75838186-67D1-4B86-9122-04274E5FDD51}">
      <dgm:prSet/>
      <dgm:spPr/>
      <dgm:t>
        <a:bodyPr/>
        <a:lstStyle/>
        <a:p>
          <a:pPr latinLnBrk="1"/>
          <a:endParaRPr lang="ko-KR" altLang="en-US"/>
        </a:p>
      </dgm:t>
    </dgm:pt>
    <dgm:pt modelId="{028846F3-74C1-41EB-9856-E861A2390457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삼성전기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기능개선 및 기술지원 서비스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540631F-B9B9-42BF-9200-F1761E6C9AC3}" type="parTrans" cxnId="{0C368526-6D79-4C2F-99B3-ACB4AD2FD1D0}">
      <dgm:prSet/>
      <dgm:spPr/>
      <dgm:t>
        <a:bodyPr/>
        <a:lstStyle/>
        <a:p>
          <a:pPr latinLnBrk="1"/>
          <a:endParaRPr lang="ko-KR" altLang="en-US"/>
        </a:p>
      </dgm:t>
    </dgm:pt>
    <dgm:pt modelId="{24957728-38D9-4192-BA33-01CB641F867A}" type="sibTrans" cxnId="{0C368526-6D79-4C2F-99B3-ACB4AD2FD1D0}">
      <dgm:prSet/>
      <dgm:spPr/>
      <dgm:t>
        <a:bodyPr/>
        <a:lstStyle/>
        <a:p>
          <a:pPr latinLnBrk="1"/>
          <a:endParaRPr lang="ko-KR" altLang="en-US"/>
        </a:p>
      </dgm:t>
    </dgm:pt>
    <dgm:pt modelId="{24DA93C8-81DB-49EE-9374-12157A97FD0C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94497A0-BA63-43F8-A7BD-A314144289BC}" type="parTrans" cxnId="{77B13CC7-3BEC-43B9-B536-2C6FCD264BC9}">
      <dgm:prSet/>
      <dgm:spPr/>
      <dgm:t>
        <a:bodyPr/>
        <a:lstStyle/>
        <a:p>
          <a:pPr latinLnBrk="1"/>
          <a:endParaRPr lang="ko-KR" altLang="en-US"/>
        </a:p>
      </dgm:t>
    </dgm:pt>
    <dgm:pt modelId="{FA40D73B-3506-4D2F-9BEF-9906DFEFB208}" type="sibTrans" cxnId="{77B13CC7-3BEC-43B9-B536-2C6FCD264BC9}">
      <dgm:prSet/>
      <dgm:spPr/>
      <dgm:t>
        <a:bodyPr/>
        <a:lstStyle/>
        <a:p>
          <a:pPr latinLnBrk="1"/>
          <a:endParaRPr lang="ko-KR" altLang="en-US"/>
        </a:p>
      </dgm:t>
    </dgm:pt>
    <dgm:pt modelId="{3B707AA3-7E44-4AF7-85A5-6559C3E4613A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2624F60-BF1C-4918-ADF1-AD48FCEAFCE8}" type="parTrans" cxnId="{D6D9150F-0D64-4938-83B6-903EA3CCA724}">
      <dgm:prSet/>
      <dgm:spPr/>
      <dgm:t>
        <a:bodyPr/>
        <a:lstStyle/>
        <a:p>
          <a:pPr latinLnBrk="1"/>
          <a:endParaRPr lang="ko-KR" altLang="en-US"/>
        </a:p>
      </dgm:t>
    </dgm:pt>
    <dgm:pt modelId="{14EDE0D4-4A0A-49B2-825C-5913B4C6B2EF}" type="sibTrans" cxnId="{D6D9150F-0D64-4938-83B6-903EA3CCA724}">
      <dgm:prSet/>
      <dgm:spPr/>
      <dgm:t>
        <a:bodyPr/>
        <a:lstStyle/>
        <a:p>
          <a:pPr latinLnBrk="1"/>
          <a:endParaRPr lang="ko-KR" altLang="en-US"/>
        </a:p>
      </dgm:t>
    </dgm:pt>
    <dgm:pt modelId="{057D7C58-5479-4060-BCDE-04ED5E38A658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D201FB5-0BB3-4DE2-AF41-0F05D398D2B5}" type="parTrans" cxnId="{AFB58EFA-810E-4C04-B7A8-F5FD477E0111}">
      <dgm:prSet/>
      <dgm:spPr/>
      <dgm:t>
        <a:bodyPr/>
        <a:lstStyle/>
        <a:p>
          <a:pPr latinLnBrk="1"/>
          <a:endParaRPr lang="ko-KR" altLang="en-US"/>
        </a:p>
      </dgm:t>
    </dgm:pt>
    <dgm:pt modelId="{6EFA6FBD-9B49-44AA-AEAA-AEFD75E815C4}" type="sibTrans" cxnId="{AFB58EFA-810E-4C04-B7A8-F5FD477E0111}">
      <dgm:prSet/>
      <dgm:spPr/>
      <dgm:t>
        <a:bodyPr/>
        <a:lstStyle/>
        <a:p>
          <a:pPr latinLnBrk="1"/>
          <a:endParaRPr lang="ko-KR" altLang="en-US"/>
        </a:p>
      </dgm:t>
    </dgm:pt>
    <dgm:pt modelId="{1E5BCCF8-B328-4D62-AB78-D59B0071A14E}">
      <dgm:prSet/>
      <dgm:spPr/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altLang="en-US"/>
        </a:p>
      </dgm:t>
    </dgm:pt>
    <dgm:pt modelId="{3B4BE492-4A6C-40EE-AF0F-55DAB7E74249}" type="parTrans" cxnId="{9730441B-8B50-4221-A6CE-922D3F25DD50}">
      <dgm:prSet/>
      <dgm:spPr/>
      <dgm:t>
        <a:bodyPr/>
        <a:lstStyle/>
        <a:p>
          <a:pPr latinLnBrk="1"/>
          <a:endParaRPr lang="ko-KR" altLang="en-US"/>
        </a:p>
      </dgm:t>
    </dgm:pt>
    <dgm:pt modelId="{D54079D0-33DB-4D60-A643-A6D3A3505852}" type="sibTrans" cxnId="{9730441B-8B50-4221-A6CE-922D3F25DD50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7BF480A-1EB3-4AA5-AD1A-674139B003B6}" type="presOf" srcId="{2C9B4B97-F720-4CB8-8407-CD1C9720B535}" destId="{120154BD-A7FF-4E9F-9780-E524186C8B9D}" srcOrd="0" destOrd="1" presId="urn:microsoft.com/office/officeart/2005/8/layout/list1"/>
    <dgm:cxn modelId="{D6D9150F-0D64-4938-83B6-903EA3CCA724}" srcId="{1BAC6766-50BE-4F1E-88D2-87874FA6B551}" destId="{3B707AA3-7E44-4AF7-85A5-6559C3E4613A}" srcOrd="4" destOrd="0" parTransId="{12624F60-BF1C-4918-ADF1-AD48FCEAFCE8}" sibTransId="{14EDE0D4-4A0A-49B2-825C-5913B4C6B2EF}"/>
    <dgm:cxn modelId="{9730441B-8B50-4221-A6CE-922D3F25DD50}" srcId="{1BAC6766-50BE-4F1E-88D2-87874FA6B551}" destId="{1E5BCCF8-B328-4D62-AB78-D59B0071A14E}" srcOrd="6" destOrd="0" parTransId="{3B4BE492-4A6C-40EE-AF0F-55DAB7E74249}" sibTransId="{D54079D0-33DB-4D60-A643-A6D3A3505852}"/>
    <dgm:cxn modelId="{A7F02B20-0652-469D-9D0E-4C411F014537}" type="presOf" srcId="{B42CA29E-DF1E-46FE-ABC0-E259E23297D5}" destId="{97CDF2EB-A5F4-420C-ADE2-80C47D199D74}" srcOrd="0" destOrd="0" presId="urn:microsoft.com/office/officeart/2005/8/layout/list1"/>
    <dgm:cxn modelId="{B902B920-5914-4326-A109-2CA9266BA086}" type="presOf" srcId="{24DA93C8-81DB-49EE-9374-12157A97FD0C}" destId="{97CDF2EB-A5F4-420C-ADE2-80C47D199D74}" srcOrd="0" destOrd="3" presId="urn:microsoft.com/office/officeart/2005/8/layout/list1"/>
    <dgm:cxn modelId="{9CCE8524-3C81-408E-B73F-1724FB2F7C85}" type="presOf" srcId="{1E5BCCF8-B328-4D62-AB78-D59B0071A14E}" destId="{97CDF2EB-A5F4-420C-ADE2-80C47D199D74}" srcOrd="0" destOrd="6" presId="urn:microsoft.com/office/officeart/2005/8/layout/list1"/>
    <dgm:cxn modelId="{0C368526-6D79-4C2F-99B3-ACB4AD2FD1D0}" srcId="{1BAC6766-50BE-4F1E-88D2-87874FA6B551}" destId="{028846F3-74C1-41EB-9856-E861A2390457}" srcOrd="2" destOrd="0" parTransId="{A540631F-B9B9-42BF-9200-F1761E6C9AC3}" sibTransId="{24957728-38D9-4192-BA33-01CB641F867A}"/>
    <dgm:cxn modelId="{6DBDBD41-EC0C-4A63-8C9E-11F95283624C}" type="presOf" srcId="{33170FCD-95B8-41B5-827D-F605F52524DB}" destId="{FE55720D-0843-4E07-8CF4-F49C56483F7B}" srcOrd="0" destOrd="0" presId="urn:microsoft.com/office/officeart/2005/8/layout/list1"/>
    <dgm:cxn modelId="{CCA99962-AA53-47D1-9E0A-46578FF23622}" type="presOf" srcId="{F2190EE4-C3CE-48F1-9F21-D9373B94516C}" destId="{120154BD-A7FF-4E9F-9780-E524186C8B9D}" srcOrd="0" destOrd="0" presId="urn:microsoft.com/office/officeart/2005/8/layout/list1"/>
    <dgm:cxn modelId="{2DB41B63-79A3-4DDC-A761-17D43BF9ADBC}" srcId="{1B6BCAD5-F3AC-40E8-9790-F1598FDD59F6}" destId="{072A7A1B-0132-48D7-AE68-03D66DA3A221}" srcOrd="4" destOrd="0" parTransId="{5797F3E5-0050-4A31-A0AF-DAF47B43FC36}" sibTransId="{CFAD330D-3A24-4FBD-972A-ADD7B81A8ED3}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D4A86858-AF9C-46D2-986C-8E41D67B2140}" srcId="{1B6BCAD5-F3AC-40E8-9790-F1598FDD59F6}" destId="{7937F7DA-CF44-4FD2-802A-05331CAD0FF3}" srcOrd="2" destOrd="0" parTransId="{F5187C1B-9B49-4797-BBC5-CCA68566A6E8}" sibTransId="{19561974-5FC0-4E3D-966B-F169BC0A208B}"/>
    <dgm:cxn modelId="{ACA6697D-E954-4DFB-8F15-3E2798D32F81}" type="presOf" srcId="{3B707AA3-7E44-4AF7-85A5-6559C3E4613A}" destId="{97CDF2EB-A5F4-420C-ADE2-80C47D199D74}" srcOrd="0" destOrd="4" presId="urn:microsoft.com/office/officeart/2005/8/layout/list1"/>
    <dgm:cxn modelId="{ECAA2281-F14D-483B-A2F1-B351FF7B66D1}" type="presOf" srcId="{072A7A1B-0132-48D7-AE68-03D66DA3A221}" destId="{120154BD-A7FF-4E9F-9780-E524186C8B9D}" srcOrd="0" destOrd="4" presId="urn:microsoft.com/office/officeart/2005/8/layout/list1"/>
    <dgm:cxn modelId="{75838186-67D1-4B86-9122-04274E5FDD51}" srcId="{1BAC6766-50BE-4F1E-88D2-87874FA6B551}" destId="{54840E41-6FDE-411F-B47C-B102B4ED81BE}" srcOrd="1" destOrd="0" parTransId="{B50B92B9-D070-49BC-82C4-03B546C9DF01}" sibTransId="{99DD3EAC-20A2-494A-B107-92C3EDC1DC87}"/>
    <dgm:cxn modelId="{A5A6D28C-B34E-4FBB-893F-27862B8044E1}" srcId="{1B6BCAD5-F3AC-40E8-9790-F1598FDD59F6}" destId="{2C9B4B97-F720-4CB8-8407-CD1C9720B535}" srcOrd="1" destOrd="0" parTransId="{6A830F8C-30DD-4762-8706-A04824914C6D}" sibTransId="{46D09FA3-72BD-4A12-B262-B276BB7DEC06}"/>
    <dgm:cxn modelId="{0D70B48D-20CA-4207-BF61-6479F663E680}" type="presOf" srcId="{7937F7DA-CF44-4FD2-802A-05331CAD0FF3}" destId="{120154BD-A7FF-4E9F-9780-E524186C8B9D}" srcOrd="0" destOrd="2" presId="urn:microsoft.com/office/officeart/2005/8/layout/list1"/>
    <dgm:cxn modelId="{69B6F290-5F6A-4F35-A154-546617B10FC4}" srcId="{1B6BCAD5-F3AC-40E8-9790-F1598FDD59F6}" destId="{8E66DFC7-B9E2-4725-879C-470CF4962659}" srcOrd="3" destOrd="0" parTransId="{519D64F5-9128-4C7C-AD05-E6FB12308A34}" sibTransId="{2EEB2153-1E46-45FD-B25B-10CA5BC1BCBD}"/>
    <dgm:cxn modelId="{A87AE293-B77E-47EE-BC7F-9329B6DAF1E1}" type="presOf" srcId="{C2257985-8C25-4F27-AC5F-B1C254EC76E4}" destId="{120154BD-A7FF-4E9F-9780-E524186C8B9D}" srcOrd="0" destOrd="6" presId="urn:microsoft.com/office/officeart/2005/8/layout/list1"/>
    <dgm:cxn modelId="{2C142497-F0A3-48E6-961D-C1B866ED0D93}" type="presOf" srcId="{057D7C58-5479-4060-BCDE-04ED5E38A658}" destId="{97CDF2EB-A5F4-420C-ADE2-80C47D199D74}" srcOrd="0" destOrd="5" presId="urn:microsoft.com/office/officeart/2005/8/layout/list1"/>
    <dgm:cxn modelId="{147BF599-3B7C-464E-985B-749FC145CB24}" type="presOf" srcId="{54840E41-6FDE-411F-B47C-B102B4ED81BE}" destId="{97CDF2EB-A5F4-420C-ADE2-80C47D199D74}" srcOrd="0" destOrd="1" presId="urn:microsoft.com/office/officeart/2005/8/layout/list1"/>
    <dgm:cxn modelId="{F10CD3A5-79D2-4214-B5F8-5D2649CDD24D}" srcId="{1B6BCAD5-F3AC-40E8-9790-F1598FDD59F6}" destId="{1993BC19-3B32-495D-9CE9-9B43E4BC2E7D}" srcOrd="5" destOrd="0" parTransId="{84465226-C2E8-484E-91D3-E01256CD1072}" sibTransId="{C18ED5D8-9B31-431C-A281-3202237B9F5B}"/>
    <dgm:cxn modelId="{D467E8A9-41CE-41DB-9CB3-45F5AE23D7FA}" type="presOf" srcId="{028846F3-74C1-41EB-9856-E861A2390457}" destId="{97CDF2EB-A5F4-420C-ADE2-80C47D199D74}" srcOrd="0" destOrd="2" presId="urn:microsoft.com/office/officeart/2005/8/layout/list1"/>
    <dgm:cxn modelId="{D1EBCCC1-68AD-4BE8-988E-F576C7A7B7BC}" type="presOf" srcId="{1BAC6766-50BE-4F1E-88D2-87874FA6B551}" destId="{F8CDCB53-4AA7-4A1A-845E-B53D4D4E269E}" srcOrd="1" destOrd="0" presId="urn:microsoft.com/office/officeart/2005/8/layout/list1"/>
    <dgm:cxn modelId="{77B13CC7-3BEC-43B9-B536-2C6FCD264BC9}" srcId="{1BAC6766-50BE-4F1E-88D2-87874FA6B551}" destId="{24DA93C8-81DB-49EE-9374-12157A97FD0C}" srcOrd="3" destOrd="0" parTransId="{F94497A0-BA63-43F8-A7BD-A314144289BC}" sibTransId="{FA40D73B-3506-4D2F-9BEF-9906DFEFB208}"/>
    <dgm:cxn modelId="{60EBFBCC-FDE6-4D91-962F-DE024418E9BB}" type="presOf" srcId="{1B6BCAD5-F3AC-40E8-9790-F1598FDD59F6}" destId="{07B1BC89-4207-44F0-954C-1EE03ED4D953}" srcOrd="0" destOrd="0" presId="urn:microsoft.com/office/officeart/2005/8/layout/list1"/>
    <dgm:cxn modelId="{00C8EDCF-3776-45E4-9FCA-3413C14669C6}" type="presOf" srcId="{1993BC19-3B32-495D-9CE9-9B43E4BC2E7D}" destId="{120154BD-A7FF-4E9F-9780-E524186C8B9D}" srcOrd="0" destOrd="5" presId="urn:microsoft.com/office/officeart/2005/8/layout/list1"/>
    <dgm:cxn modelId="{C8A69DD4-E3D3-4C17-84EE-C1899B66D0B2}" srcId="{1B6BCAD5-F3AC-40E8-9790-F1598FDD59F6}" destId="{C2257985-8C25-4F27-AC5F-B1C254EC76E4}" srcOrd="6" destOrd="0" parTransId="{C12EB282-C604-4759-AAEB-F909AA3BF2F1}" sibTransId="{C4CD568A-A899-4D76-9586-F9F191F1E3CA}"/>
    <dgm:cxn modelId="{7DB6B6F0-AE05-47F2-A022-D5B333B3E3E5}" type="presOf" srcId="{8E66DFC7-B9E2-4725-879C-470CF4962659}" destId="{120154BD-A7FF-4E9F-9780-E524186C8B9D}" srcOrd="0" destOrd="3" presId="urn:microsoft.com/office/officeart/2005/8/layout/list1"/>
    <dgm:cxn modelId="{E58CA3F1-1745-4868-8EE4-620C059570CC}" type="presOf" srcId="{1BAC6766-50BE-4F1E-88D2-87874FA6B551}" destId="{1DF26D56-DDB0-46E1-A023-A6D8DE1392F5}" srcOrd="0" destOrd="0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AFB58EFA-810E-4C04-B7A8-F5FD477E0111}" srcId="{1BAC6766-50BE-4F1E-88D2-87874FA6B551}" destId="{057D7C58-5479-4060-BCDE-04ED5E38A658}" srcOrd="5" destOrd="0" parTransId="{4D201FB5-0BB3-4DE2-AF41-0F05D398D2B5}" sibTransId="{6EFA6FBD-9B49-44AA-AEAA-AEFD75E815C4}"/>
    <dgm:cxn modelId="{E20A3FFB-493E-4602-A9BC-F7D29EC07795}" type="presOf" srcId="{1B6BCAD5-F3AC-40E8-9790-F1598FDD59F6}" destId="{E8BBFF5B-2CAF-4D09-8FD9-31E855523A5A}" srcOrd="1" destOrd="0" presId="urn:microsoft.com/office/officeart/2005/8/layout/list1"/>
    <dgm:cxn modelId="{87E2175B-773B-4242-A33B-71BFFC3D3A51}" type="presParOf" srcId="{FE55720D-0843-4E07-8CF4-F49C56483F7B}" destId="{0B4DE107-633E-4A19-AE46-BB100F7E7396}" srcOrd="0" destOrd="0" presId="urn:microsoft.com/office/officeart/2005/8/layout/list1"/>
    <dgm:cxn modelId="{0CEBF0E4-38F8-4E1E-98E4-7D049D0ABA7D}" type="presParOf" srcId="{0B4DE107-633E-4A19-AE46-BB100F7E7396}" destId="{07B1BC89-4207-44F0-954C-1EE03ED4D953}" srcOrd="0" destOrd="0" presId="urn:microsoft.com/office/officeart/2005/8/layout/list1"/>
    <dgm:cxn modelId="{EBBF1020-A307-43CE-B311-11982F66B22D}" type="presParOf" srcId="{0B4DE107-633E-4A19-AE46-BB100F7E7396}" destId="{E8BBFF5B-2CAF-4D09-8FD9-31E855523A5A}" srcOrd="1" destOrd="0" presId="urn:microsoft.com/office/officeart/2005/8/layout/list1"/>
    <dgm:cxn modelId="{406A404E-83BC-44AF-9E64-8C41596A4786}" type="presParOf" srcId="{FE55720D-0843-4E07-8CF4-F49C56483F7B}" destId="{45A833D8-9D89-4004-B0C7-7B60E3CCB1D1}" srcOrd="1" destOrd="0" presId="urn:microsoft.com/office/officeart/2005/8/layout/list1"/>
    <dgm:cxn modelId="{F93A365F-7D0D-43DD-A509-A58938B26F38}" type="presParOf" srcId="{FE55720D-0843-4E07-8CF4-F49C56483F7B}" destId="{120154BD-A7FF-4E9F-9780-E524186C8B9D}" srcOrd="2" destOrd="0" presId="urn:microsoft.com/office/officeart/2005/8/layout/list1"/>
    <dgm:cxn modelId="{4A902A69-4CE7-493D-9DFF-653A6AE0CDBF}" type="presParOf" srcId="{FE55720D-0843-4E07-8CF4-F49C56483F7B}" destId="{34F56600-CBD2-4623-AC72-4EB4ED5763E5}" srcOrd="3" destOrd="0" presId="urn:microsoft.com/office/officeart/2005/8/layout/list1"/>
    <dgm:cxn modelId="{2B8E7A0D-F6CD-4C31-8BDC-6179CC6A9BDE}" type="presParOf" srcId="{FE55720D-0843-4E07-8CF4-F49C56483F7B}" destId="{FDE01818-253F-45FE-8503-E175C479E95E}" srcOrd="4" destOrd="0" presId="urn:microsoft.com/office/officeart/2005/8/layout/list1"/>
    <dgm:cxn modelId="{2F9AB126-A541-4B8A-897B-C1F8FCB3020E}" type="presParOf" srcId="{FDE01818-253F-45FE-8503-E175C479E95E}" destId="{1DF26D56-DDB0-46E1-A023-A6D8DE1392F5}" srcOrd="0" destOrd="0" presId="urn:microsoft.com/office/officeart/2005/8/layout/list1"/>
    <dgm:cxn modelId="{2A2F6F61-2F40-4BB9-AC09-3AC1192711BE}" type="presParOf" srcId="{FDE01818-253F-45FE-8503-E175C479E95E}" destId="{F8CDCB53-4AA7-4A1A-845E-B53D4D4E269E}" srcOrd="1" destOrd="0" presId="urn:microsoft.com/office/officeart/2005/8/layout/list1"/>
    <dgm:cxn modelId="{B75C9A28-CDF4-4F9A-84D4-CCC83C3F2B7E}" type="presParOf" srcId="{FE55720D-0843-4E07-8CF4-F49C56483F7B}" destId="{EC439B94-ED3F-426C-8626-B74CD550FBEF}" srcOrd="5" destOrd="0" presId="urn:microsoft.com/office/officeart/2005/8/layout/list1"/>
    <dgm:cxn modelId="{B73FE9EB-713D-4ADD-AD8D-D85DA02C8F75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kumimoji="1"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EPM 2015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 계약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IVI(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국제 백신연구소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) EPM Customize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ECB46873-8944-4092-BEA2-F47164E5A219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알제리 동서고속도로 부대시설 감리 사업관리 시스템 구축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(Project Online)</a:t>
          </a:r>
          <a:b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</a:b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한국도로공사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경동엔지니어링 컨소시엄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C5C01CC-F737-4A82-AFC7-6510FEFA7F54}" type="parTrans" cxnId="{520E8C4C-7034-4DDF-AC54-5493BCA1C94E}">
      <dgm:prSet/>
      <dgm:spPr/>
      <dgm:t>
        <a:bodyPr/>
        <a:lstStyle/>
        <a:p>
          <a:pPr latinLnBrk="1"/>
          <a:endParaRPr lang="ko-KR" altLang="en-US"/>
        </a:p>
      </dgm:t>
    </dgm:pt>
    <dgm:pt modelId="{64EF10F7-42A3-42DF-A1BA-BAB505C5501D}" type="sibTrans" cxnId="{520E8C4C-7034-4DDF-AC54-5493BCA1C94E}">
      <dgm:prSet/>
      <dgm:spPr/>
      <dgm:t>
        <a:bodyPr/>
        <a:lstStyle/>
        <a:p>
          <a:pPr latinLnBrk="1"/>
          <a:endParaRPr lang="ko-KR" altLang="en-US"/>
        </a:p>
      </dgm:t>
    </dgm:pt>
    <dgm:pt modelId="{E48CF4B9-E189-43B7-A5E4-D87163B7A329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A9A6DF7-B249-4F12-B156-D6A8A06F962F}" type="parTrans" cxnId="{6F2563AA-669A-4603-B8BE-30D5E7F8FA46}">
      <dgm:prSet/>
      <dgm:spPr/>
      <dgm:t>
        <a:bodyPr/>
        <a:lstStyle/>
        <a:p>
          <a:pPr latinLnBrk="1"/>
          <a:endParaRPr lang="ko-KR" altLang="en-US"/>
        </a:p>
      </dgm:t>
    </dgm:pt>
    <dgm:pt modelId="{EF7FCA45-6E31-4892-A61D-943E566C6BB0}" type="sibTrans" cxnId="{6F2563AA-669A-4603-B8BE-30D5E7F8FA46}">
      <dgm:prSet/>
      <dgm:spPr/>
      <dgm:t>
        <a:bodyPr/>
        <a:lstStyle/>
        <a:p>
          <a:pPr latinLnBrk="1"/>
          <a:endParaRPr lang="ko-KR" altLang="en-US"/>
        </a:p>
      </dgm:t>
    </dgm:pt>
    <dgm:pt modelId="{D77046D2-0248-4C26-BE26-5B6A3FC3496A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성능개선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734F0CC-210F-439C-95F2-624BF235B60B}" type="parTrans" cxnId="{538F16B1-53BA-479C-B52E-006E9489DC02}">
      <dgm:prSet/>
      <dgm:spPr/>
      <dgm:t>
        <a:bodyPr/>
        <a:lstStyle/>
        <a:p>
          <a:pPr latinLnBrk="1"/>
          <a:endParaRPr lang="ko-KR" altLang="en-US"/>
        </a:p>
      </dgm:t>
    </dgm:pt>
    <dgm:pt modelId="{8F968294-F3E4-4BCB-91C2-AD26B6701584}" type="sibTrans" cxnId="{538F16B1-53BA-479C-B52E-006E9489DC02}">
      <dgm:prSet/>
      <dgm:spPr/>
      <dgm:t>
        <a:bodyPr/>
        <a:lstStyle/>
        <a:p>
          <a:pPr latinLnBrk="1"/>
          <a:endParaRPr lang="ko-KR" altLang="en-US"/>
        </a:p>
      </dgm:t>
    </dgm:pt>
    <dgm:pt modelId="{78E4DE68-F893-4C1A-9A67-AD959002B4EC}">
      <dgm:prSet/>
      <dgm:spPr/>
      <dgm:t>
        <a:bodyPr/>
        <a:lstStyle/>
        <a:p>
          <a:pPr rtl="0" latinLnBrk="1"/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“2015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9406BAC-5C75-4B93-B3E0-244B2A3484F6}" type="parTrans" cxnId="{4A4E8AFA-1B98-436E-9639-C20ABD500745}">
      <dgm:prSet/>
      <dgm:spPr/>
      <dgm:t>
        <a:bodyPr/>
        <a:lstStyle/>
        <a:p>
          <a:pPr latinLnBrk="1"/>
          <a:endParaRPr lang="ko-KR" altLang="en-US"/>
        </a:p>
      </dgm:t>
    </dgm:pt>
    <dgm:pt modelId="{34A07943-DEC6-4790-ADD0-3F6E637DA921}" type="sibTrans" cxnId="{4A4E8AFA-1B98-436E-9639-C20ABD500745}">
      <dgm:prSet/>
      <dgm:spPr/>
      <dgm:t>
        <a:bodyPr/>
        <a:lstStyle/>
        <a:p>
          <a:pPr latinLnBrk="1"/>
          <a:endParaRPr lang="ko-KR" altLang="en-US"/>
        </a:p>
      </dgm:t>
    </dgm:pt>
    <dgm:pt modelId="{03B185DC-97C1-4449-981C-5FF4B8898EB2}">
      <dgm:prSet/>
      <dgm:spPr/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연구원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시스템 구축을 위한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SW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구매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한국건설기술연구원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dirty="0"/>
        </a:p>
      </dgm:t>
    </dgm:pt>
    <dgm:pt modelId="{35BC6C59-9185-41F5-8B75-05CC21A6C85F}" type="parTrans" cxnId="{6626E0D7-E811-49BF-B5A5-CAEAF84276E6}">
      <dgm:prSet/>
      <dgm:spPr/>
      <dgm:t>
        <a:bodyPr/>
        <a:lstStyle/>
        <a:p>
          <a:pPr latinLnBrk="1"/>
          <a:endParaRPr lang="ko-KR" altLang="en-US"/>
        </a:p>
      </dgm:t>
    </dgm:pt>
    <dgm:pt modelId="{C99C60B4-C92E-4B01-827E-9156F8F5F75F}" type="sibTrans" cxnId="{6626E0D7-E811-49BF-B5A5-CAEAF84276E6}">
      <dgm:prSet/>
      <dgm:spPr/>
      <dgm:t>
        <a:bodyPr/>
        <a:lstStyle/>
        <a:p>
          <a:pPr latinLnBrk="1"/>
          <a:endParaRPr lang="ko-KR" altLang="en-US"/>
        </a:p>
      </dgm:t>
    </dgm:pt>
    <dgm:pt modelId="{238255B5-1AF8-4335-BD4C-358AF8B7DC72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4A58DD5-D4D7-42A7-8073-E73E64711ED9}" type="parTrans" cxnId="{DEB5457A-7281-4AB6-8C16-3B6FE29315FE}">
      <dgm:prSet/>
      <dgm:spPr/>
      <dgm:t>
        <a:bodyPr/>
        <a:lstStyle/>
        <a:p>
          <a:pPr latinLnBrk="1"/>
          <a:endParaRPr lang="ko-KR" altLang="en-US"/>
        </a:p>
      </dgm:t>
    </dgm:pt>
    <dgm:pt modelId="{793196E8-5A0B-467E-93EA-23DE4EBEBA09}" type="sibTrans" cxnId="{DEB5457A-7281-4AB6-8C16-3B6FE29315FE}">
      <dgm:prSet/>
      <dgm:spPr/>
      <dgm:t>
        <a:bodyPr/>
        <a:lstStyle/>
        <a:p>
          <a:pPr latinLnBrk="1"/>
          <a:endParaRPr lang="ko-KR" altLang="en-US"/>
        </a:p>
      </dgm:t>
    </dgm:pt>
    <dgm:pt modelId="{83349B53-9752-4ED4-8731-180B7468F6E2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206AAB8-591C-4A33-BA6C-E973135D8AF4}" type="parTrans" cxnId="{86EF950E-0982-4A36-98A8-93B8953AC1FF}">
      <dgm:prSet/>
      <dgm:spPr/>
      <dgm:t>
        <a:bodyPr/>
        <a:lstStyle/>
        <a:p>
          <a:pPr latinLnBrk="1"/>
          <a:endParaRPr lang="ko-KR" altLang="en-US"/>
        </a:p>
      </dgm:t>
    </dgm:pt>
    <dgm:pt modelId="{AC838024-D044-4604-B396-2A4DDB5FB8F5}" type="sibTrans" cxnId="{86EF950E-0982-4A36-98A8-93B8953AC1FF}">
      <dgm:prSet/>
      <dgm:spPr/>
      <dgm:t>
        <a:bodyPr/>
        <a:lstStyle/>
        <a:p>
          <a:pPr latinLnBrk="1"/>
          <a:endParaRPr lang="ko-KR" altLang="en-US"/>
        </a:p>
      </dgm:t>
    </dgm:pt>
    <dgm:pt modelId="{166A4B4E-E9F8-4C11-B8F1-0FB4268FD9BA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위앤아이티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89AFA18-2A09-4610-93A8-639DE82C831A}" type="parTrans" cxnId="{488F610E-A5E4-417E-9237-3C13E23A07E1}">
      <dgm:prSet/>
      <dgm:spPr/>
      <dgm:t>
        <a:bodyPr/>
        <a:lstStyle/>
        <a:p>
          <a:pPr latinLnBrk="1"/>
          <a:endParaRPr lang="ko-KR" altLang="en-US"/>
        </a:p>
      </dgm:t>
    </dgm:pt>
    <dgm:pt modelId="{C4019D75-7B86-4BBA-829F-00B9A552DF6C}" type="sibTrans" cxnId="{488F610E-A5E4-417E-9237-3C13E23A07E1}">
      <dgm:prSet/>
      <dgm:spPr/>
      <dgm:t>
        <a:bodyPr/>
        <a:lstStyle/>
        <a:p>
          <a:pPr latinLnBrk="1"/>
          <a:endParaRPr lang="ko-KR" altLang="en-US"/>
        </a:p>
      </dgm:t>
    </dgm:pt>
    <dgm:pt modelId="{277A2379-0A27-4278-A4B5-6F263F6673A7}">
      <dgm:prSet/>
      <dgm:spPr/>
      <dgm:t>
        <a:bodyPr/>
        <a:lstStyle/>
        <a:p>
          <a:pPr rtl="0" latinLnBrk="1"/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EA35AE6-C372-44CF-9A3D-26BC1CF7D4BE}" type="parTrans" cxnId="{6475F286-A4F5-4191-B0F4-BF2F5F86F583}">
      <dgm:prSet/>
      <dgm:spPr/>
      <dgm:t>
        <a:bodyPr/>
        <a:lstStyle/>
        <a:p>
          <a:pPr latinLnBrk="1"/>
          <a:endParaRPr lang="ko-KR" altLang="en-US"/>
        </a:p>
      </dgm:t>
    </dgm:pt>
    <dgm:pt modelId="{248E8E7C-F1FE-49D1-B410-BCD80022278F}" type="sibTrans" cxnId="{6475F286-A4F5-4191-B0F4-BF2F5F86F583}">
      <dgm:prSet/>
      <dgm:spPr/>
      <dgm:t>
        <a:bodyPr/>
        <a:lstStyle/>
        <a:p>
          <a:pPr latinLnBrk="1"/>
          <a:endParaRPr lang="ko-KR" altLang="en-US"/>
        </a:p>
      </dgm:t>
    </dgm:pt>
    <dgm:pt modelId="{816237BF-CA3F-4022-9E66-B0576ACB4DCF}">
      <dgm:prSet/>
      <dgm:spPr/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SDPS 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/>
        </a:p>
      </dgm:t>
    </dgm:pt>
    <dgm:pt modelId="{E09467D6-1C98-499D-8329-D176066F974F}" type="parTrans" cxnId="{C40640C9-A351-4A4E-92FA-8875D25B761E}">
      <dgm:prSet/>
      <dgm:spPr/>
      <dgm:t>
        <a:bodyPr/>
        <a:lstStyle/>
        <a:p>
          <a:pPr latinLnBrk="1"/>
          <a:endParaRPr lang="ko-KR" altLang="en-US"/>
        </a:p>
      </dgm:t>
    </dgm:pt>
    <dgm:pt modelId="{EB0F5A98-A123-4AE3-9575-BB205E4A02BF}" type="sibTrans" cxnId="{C40640C9-A351-4A4E-92FA-8875D25B761E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AFD8601-2909-440E-95B6-6B9D135D93E4}" type="presOf" srcId="{ECB46873-8944-4092-BEA2-F47164E5A219}" destId="{120154BD-A7FF-4E9F-9780-E524186C8B9D}" srcOrd="0" destOrd="1" presId="urn:microsoft.com/office/officeart/2005/8/layout/list1"/>
    <dgm:cxn modelId="{E8E73A09-3464-4DE0-9DDD-526DC84654B1}" type="presOf" srcId="{166A4B4E-E9F8-4C11-B8F1-0FB4268FD9BA}" destId="{97CDF2EB-A5F4-420C-ADE2-80C47D199D74}" srcOrd="0" destOrd="3" presId="urn:microsoft.com/office/officeart/2005/8/layout/list1"/>
    <dgm:cxn modelId="{68AE8509-DEF0-44D8-BCCC-D68317959BD8}" type="presOf" srcId="{E48CF4B9-E189-43B7-A5E4-D87163B7A329}" destId="{120154BD-A7FF-4E9F-9780-E524186C8B9D}" srcOrd="0" destOrd="2" presId="urn:microsoft.com/office/officeart/2005/8/layout/list1"/>
    <dgm:cxn modelId="{488F610E-A5E4-417E-9237-3C13E23A07E1}" srcId="{1BAC6766-50BE-4F1E-88D2-87874FA6B551}" destId="{166A4B4E-E9F8-4C11-B8F1-0FB4268FD9BA}" srcOrd="3" destOrd="0" parTransId="{889AFA18-2A09-4610-93A8-639DE82C831A}" sibTransId="{C4019D75-7B86-4BBA-829F-00B9A552DF6C}"/>
    <dgm:cxn modelId="{86EF950E-0982-4A36-98A8-93B8953AC1FF}" srcId="{1BAC6766-50BE-4F1E-88D2-87874FA6B551}" destId="{83349B53-9752-4ED4-8731-180B7468F6E2}" srcOrd="2" destOrd="0" parTransId="{9206AAB8-591C-4A33-BA6C-E973135D8AF4}" sibTransId="{AC838024-D044-4604-B396-2A4DDB5FB8F5}"/>
    <dgm:cxn modelId="{CD6A871C-93C5-46C8-87DE-1EEB006FB090}" type="presOf" srcId="{03B185DC-97C1-4449-981C-5FF4B8898EB2}" destId="{120154BD-A7FF-4E9F-9780-E524186C8B9D}" srcOrd="0" destOrd="5" presId="urn:microsoft.com/office/officeart/2005/8/layout/list1"/>
    <dgm:cxn modelId="{50C4BD1F-FDFA-4A32-91E9-1E94C4B1B2A3}" type="presOf" srcId="{B42CA29E-DF1E-46FE-ABC0-E259E23297D5}" destId="{97CDF2EB-A5F4-420C-ADE2-80C47D199D74}" srcOrd="0" destOrd="0" presId="urn:microsoft.com/office/officeart/2005/8/layout/list1"/>
    <dgm:cxn modelId="{8F372431-09D0-449D-81D9-FC2875938746}" type="presOf" srcId="{78E4DE68-F893-4C1A-9A67-AD959002B4EC}" destId="{120154BD-A7FF-4E9F-9780-E524186C8B9D}" srcOrd="0" destOrd="4" presId="urn:microsoft.com/office/officeart/2005/8/layout/list1"/>
    <dgm:cxn modelId="{40E1283B-0249-4A30-85FA-EF150CCE8850}" type="presOf" srcId="{277A2379-0A27-4278-A4B5-6F263F6673A7}" destId="{97CDF2EB-A5F4-420C-ADE2-80C47D199D74}" srcOrd="0" destOrd="4" presId="urn:microsoft.com/office/officeart/2005/8/layout/list1"/>
    <dgm:cxn modelId="{E78FE25E-BCE1-441F-933B-291D4CA3E3C1}" type="presOf" srcId="{1B6BCAD5-F3AC-40E8-9790-F1598FDD59F6}" destId="{E8BBFF5B-2CAF-4D09-8FD9-31E855523A5A}" srcOrd="1" destOrd="0" presId="urn:microsoft.com/office/officeart/2005/8/layout/list1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AF879249-B12D-4235-8F4F-7F6D241370AA}" type="presOf" srcId="{1BAC6766-50BE-4F1E-88D2-87874FA6B551}" destId="{F8CDCB53-4AA7-4A1A-845E-B53D4D4E269E}" srcOrd="1" destOrd="0" presId="urn:microsoft.com/office/officeart/2005/8/layout/list1"/>
    <dgm:cxn modelId="{A45CAA49-B10B-4579-BC9B-487C70585593}" type="presOf" srcId="{83349B53-9752-4ED4-8731-180B7468F6E2}" destId="{97CDF2EB-A5F4-420C-ADE2-80C47D199D74}" srcOrd="0" destOrd="2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ABF3006C-AC49-4287-9C92-9F32771F80B2}" type="presOf" srcId="{33170FCD-95B8-41B5-827D-F605F52524DB}" destId="{FE55720D-0843-4E07-8CF4-F49C56483F7B}" srcOrd="0" destOrd="0" presId="urn:microsoft.com/office/officeart/2005/8/layout/list1"/>
    <dgm:cxn modelId="{520E8C4C-7034-4DDF-AC54-5493BCA1C94E}" srcId="{1B6BCAD5-F3AC-40E8-9790-F1598FDD59F6}" destId="{ECB46873-8944-4092-BEA2-F47164E5A219}" srcOrd="1" destOrd="0" parTransId="{6C5C01CC-F737-4A82-AFC7-6510FEFA7F54}" sibTransId="{64EF10F7-42A3-42DF-A1BA-BAB505C5501D}"/>
    <dgm:cxn modelId="{3AC4AC56-271B-4345-8AC9-D39F521C6973}" type="presOf" srcId="{816237BF-CA3F-4022-9E66-B0576ACB4DCF}" destId="{97CDF2EB-A5F4-420C-ADE2-80C47D199D74}" srcOrd="0" destOrd="5" presId="urn:microsoft.com/office/officeart/2005/8/layout/list1"/>
    <dgm:cxn modelId="{DEB5457A-7281-4AB6-8C16-3B6FE29315FE}" srcId="{1BAC6766-50BE-4F1E-88D2-87874FA6B551}" destId="{238255B5-1AF8-4335-BD4C-358AF8B7DC72}" srcOrd="1" destOrd="0" parTransId="{04A58DD5-D4D7-42A7-8073-E73E64711ED9}" sibTransId="{793196E8-5A0B-467E-93EA-23DE4EBEBA09}"/>
    <dgm:cxn modelId="{6475F286-A4F5-4191-B0F4-BF2F5F86F583}" srcId="{1BAC6766-50BE-4F1E-88D2-87874FA6B551}" destId="{277A2379-0A27-4278-A4B5-6F263F6673A7}" srcOrd="4" destOrd="0" parTransId="{4EA35AE6-C372-44CF-9A3D-26BC1CF7D4BE}" sibTransId="{248E8E7C-F1FE-49D1-B410-BCD80022278F}"/>
    <dgm:cxn modelId="{48B9FB89-DA58-4DEB-8026-757BF2B1CF11}" type="presOf" srcId="{F2190EE4-C3CE-48F1-9F21-D9373B94516C}" destId="{120154BD-A7FF-4E9F-9780-E524186C8B9D}" srcOrd="0" destOrd="0" presId="urn:microsoft.com/office/officeart/2005/8/layout/list1"/>
    <dgm:cxn modelId="{6F2563AA-669A-4603-B8BE-30D5E7F8FA46}" srcId="{1B6BCAD5-F3AC-40E8-9790-F1598FDD59F6}" destId="{E48CF4B9-E189-43B7-A5E4-D87163B7A329}" srcOrd="2" destOrd="0" parTransId="{CA9A6DF7-B249-4F12-B156-D6A8A06F962F}" sibTransId="{EF7FCA45-6E31-4892-A61D-943E566C6BB0}"/>
    <dgm:cxn modelId="{538F16B1-53BA-479C-B52E-006E9489DC02}" srcId="{1B6BCAD5-F3AC-40E8-9790-F1598FDD59F6}" destId="{D77046D2-0248-4C26-BE26-5B6A3FC3496A}" srcOrd="3" destOrd="0" parTransId="{4734F0CC-210F-439C-95F2-624BF235B60B}" sibTransId="{8F968294-F3E4-4BCB-91C2-AD26B6701584}"/>
    <dgm:cxn modelId="{C40640C9-A351-4A4E-92FA-8875D25B761E}" srcId="{1BAC6766-50BE-4F1E-88D2-87874FA6B551}" destId="{816237BF-CA3F-4022-9E66-B0576ACB4DCF}" srcOrd="5" destOrd="0" parTransId="{E09467D6-1C98-499D-8329-D176066F974F}" sibTransId="{EB0F5A98-A123-4AE3-9575-BB205E4A02BF}"/>
    <dgm:cxn modelId="{04DD97CB-B029-42FB-80E6-F14F26117A21}" type="presOf" srcId="{D77046D2-0248-4C26-BE26-5B6A3FC3496A}" destId="{120154BD-A7FF-4E9F-9780-E524186C8B9D}" srcOrd="0" destOrd="3" presId="urn:microsoft.com/office/officeart/2005/8/layout/list1"/>
    <dgm:cxn modelId="{6626E0D7-E811-49BF-B5A5-CAEAF84276E6}" srcId="{1B6BCAD5-F3AC-40E8-9790-F1598FDD59F6}" destId="{03B185DC-97C1-4449-981C-5FF4B8898EB2}" srcOrd="5" destOrd="0" parTransId="{35BC6C59-9185-41F5-8B75-05CC21A6C85F}" sibTransId="{C99C60B4-C92E-4B01-827E-9156F8F5F75F}"/>
    <dgm:cxn modelId="{28A9BCE2-1838-4898-95FF-50B32EB6BC4D}" type="presOf" srcId="{1B6BCAD5-F3AC-40E8-9790-F1598FDD59F6}" destId="{07B1BC89-4207-44F0-954C-1EE03ED4D953}" srcOrd="0" destOrd="0" presId="urn:microsoft.com/office/officeart/2005/8/layout/list1"/>
    <dgm:cxn modelId="{080C26EF-938B-4BB3-B062-36B188486C76}" type="presOf" srcId="{238255B5-1AF8-4335-BD4C-358AF8B7DC72}" destId="{97CDF2EB-A5F4-420C-ADE2-80C47D199D74}" srcOrd="0" destOrd="1" presId="urn:microsoft.com/office/officeart/2005/8/layout/list1"/>
    <dgm:cxn modelId="{8FF160F2-29C8-4CE6-AF6A-53EEDAEA2539}" type="presOf" srcId="{1BAC6766-50BE-4F1E-88D2-87874FA6B551}" destId="{1DF26D56-DDB0-46E1-A023-A6D8DE1392F5}" srcOrd="0" destOrd="0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4A4E8AFA-1B98-436E-9639-C20ABD500745}" srcId="{1B6BCAD5-F3AC-40E8-9790-F1598FDD59F6}" destId="{78E4DE68-F893-4C1A-9A67-AD959002B4EC}" srcOrd="4" destOrd="0" parTransId="{09406BAC-5C75-4B93-B3E0-244B2A3484F6}" sibTransId="{34A07943-DEC6-4790-ADD0-3F6E637DA921}"/>
    <dgm:cxn modelId="{3F6CFD5F-8941-4495-8CAF-ADF522266270}" type="presParOf" srcId="{FE55720D-0843-4E07-8CF4-F49C56483F7B}" destId="{0B4DE107-633E-4A19-AE46-BB100F7E7396}" srcOrd="0" destOrd="0" presId="urn:microsoft.com/office/officeart/2005/8/layout/list1"/>
    <dgm:cxn modelId="{D650AAC1-461D-4658-8205-190628657803}" type="presParOf" srcId="{0B4DE107-633E-4A19-AE46-BB100F7E7396}" destId="{07B1BC89-4207-44F0-954C-1EE03ED4D953}" srcOrd="0" destOrd="0" presId="urn:microsoft.com/office/officeart/2005/8/layout/list1"/>
    <dgm:cxn modelId="{F28A9450-7BEE-41E3-8755-30CB1D7902F3}" type="presParOf" srcId="{0B4DE107-633E-4A19-AE46-BB100F7E7396}" destId="{E8BBFF5B-2CAF-4D09-8FD9-31E855523A5A}" srcOrd="1" destOrd="0" presId="urn:microsoft.com/office/officeart/2005/8/layout/list1"/>
    <dgm:cxn modelId="{4434DB7D-48FF-4EDF-AE89-03657C1E8C0B}" type="presParOf" srcId="{FE55720D-0843-4E07-8CF4-F49C56483F7B}" destId="{45A833D8-9D89-4004-B0C7-7B60E3CCB1D1}" srcOrd="1" destOrd="0" presId="urn:microsoft.com/office/officeart/2005/8/layout/list1"/>
    <dgm:cxn modelId="{57C1A0F6-BF9F-4AA6-9250-09421B6C2C5E}" type="presParOf" srcId="{FE55720D-0843-4E07-8CF4-F49C56483F7B}" destId="{120154BD-A7FF-4E9F-9780-E524186C8B9D}" srcOrd="2" destOrd="0" presId="urn:microsoft.com/office/officeart/2005/8/layout/list1"/>
    <dgm:cxn modelId="{D46BFEEB-1DA3-479B-AAA3-3112ED98913D}" type="presParOf" srcId="{FE55720D-0843-4E07-8CF4-F49C56483F7B}" destId="{34F56600-CBD2-4623-AC72-4EB4ED5763E5}" srcOrd="3" destOrd="0" presId="urn:microsoft.com/office/officeart/2005/8/layout/list1"/>
    <dgm:cxn modelId="{67EBE4BF-E059-4AE0-AB58-77D4F09442EC}" type="presParOf" srcId="{FE55720D-0843-4E07-8CF4-F49C56483F7B}" destId="{FDE01818-253F-45FE-8503-E175C479E95E}" srcOrd="4" destOrd="0" presId="urn:microsoft.com/office/officeart/2005/8/layout/list1"/>
    <dgm:cxn modelId="{3A0F9FA4-07AA-461F-B495-1CFD17A19F9D}" type="presParOf" srcId="{FDE01818-253F-45FE-8503-E175C479E95E}" destId="{1DF26D56-DDB0-46E1-A023-A6D8DE1392F5}" srcOrd="0" destOrd="0" presId="urn:microsoft.com/office/officeart/2005/8/layout/list1"/>
    <dgm:cxn modelId="{17FF7E81-87B4-4496-96CE-4D1EC3272CD9}" type="presParOf" srcId="{FDE01818-253F-45FE-8503-E175C479E95E}" destId="{F8CDCB53-4AA7-4A1A-845E-B53D4D4E269E}" srcOrd="1" destOrd="0" presId="urn:microsoft.com/office/officeart/2005/8/layout/list1"/>
    <dgm:cxn modelId="{367981FD-FE5F-4F09-B750-B77E6A45FE7E}" type="presParOf" srcId="{FE55720D-0843-4E07-8CF4-F49C56483F7B}" destId="{EC439B94-ED3F-426C-8626-B74CD550FBEF}" srcOrd="5" destOrd="0" presId="urn:microsoft.com/office/officeart/2005/8/layout/list1"/>
    <dgm:cxn modelId="{FA5A0DD6-0C48-4482-AEEB-1F426821EB22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154BD-A7FF-4E9F-9780-E524186C8B9D}">
      <dsp:nvSpPr>
        <dsp:cNvPr id="0" name=""/>
        <dsp:cNvSpPr/>
      </dsp:nvSpPr>
      <dsp:spPr>
        <a:xfrm>
          <a:off x="0" y="249252"/>
          <a:ext cx="7560840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29108" rIns="586805" bIns="78232" numCol="1" spcCol="1270" anchor="t" anchorCtr="0">
          <a:noAutofit/>
        </a:bodyPr>
        <a:lstStyle/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대행료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개선개발 사업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주식회사 삼신 프로젝트관리시스템 구축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“2017</a:t>
          </a:r>
          <a:r>
            <a:rPr lang="ko-KR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매뉴얼관리시스템 구축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IT VOC, AR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관리 시스템 구축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LG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전자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구축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(LG </a:t>
          </a: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엔시스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미방산사업</a:t>
          </a:r>
          <a:r>
            <a:rPr lang="en-US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_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통합사업일정</a:t>
          </a:r>
          <a:r>
            <a:rPr lang="en-US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(IMS)_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수립 컨설팅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한국우주항공 주식회사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NPI Main View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개선 개발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0" y="249252"/>
        <a:ext cx="7560840" cy="2356200"/>
      </dsp:txXfrm>
    </dsp:sp>
    <dsp:sp modelId="{E8BBFF5B-2CAF-4D09-8FD9-31E855523A5A}">
      <dsp:nvSpPr>
        <dsp:cNvPr id="0" name=""/>
        <dsp:cNvSpPr/>
      </dsp:nvSpPr>
      <dsp:spPr>
        <a:xfrm>
          <a:off x="378042" y="86892"/>
          <a:ext cx="5292588" cy="3247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93894" y="102744"/>
        <a:ext cx="5260884" cy="293016"/>
      </dsp:txXfrm>
    </dsp:sp>
    <dsp:sp modelId="{97CDF2EB-A5F4-420C-ADE2-80C47D199D74}">
      <dsp:nvSpPr>
        <dsp:cNvPr id="0" name=""/>
        <dsp:cNvSpPr/>
      </dsp:nvSpPr>
      <dsp:spPr>
        <a:xfrm>
          <a:off x="0" y="2827212"/>
          <a:ext cx="7560840" cy="180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29108" rIns="586805" bIns="78232" numCol="1" spcCol="1270" anchor="t" anchorCtr="0">
          <a:noAutofit/>
        </a:bodyPr>
        <a:lstStyle/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2016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100" kern="120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협업관리시스템 유지보수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0" y="2827212"/>
        <a:ext cx="7560840" cy="1801800"/>
      </dsp:txXfrm>
    </dsp:sp>
    <dsp:sp modelId="{F8CDCB53-4AA7-4A1A-845E-B53D4D4E269E}">
      <dsp:nvSpPr>
        <dsp:cNvPr id="0" name=""/>
        <dsp:cNvSpPr/>
      </dsp:nvSpPr>
      <dsp:spPr>
        <a:xfrm>
          <a:off x="378042" y="2664853"/>
          <a:ext cx="5292588" cy="3247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kumimoji="1"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sz="1100" b="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93894" y="2680705"/>
        <a:ext cx="5260884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154BD-A7FF-4E9F-9780-E524186C8B9D}">
      <dsp:nvSpPr>
        <dsp:cNvPr id="0" name=""/>
        <dsp:cNvSpPr/>
      </dsp:nvSpPr>
      <dsp:spPr>
        <a:xfrm>
          <a:off x="0" y="249252"/>
          <a:ext cx="756084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29108" rIns="586805" bIns="78232" numCol="1" spcCol="1270" anchor="t" anchorCtr="0">
          <a:noAutofit/>
        </a:bodyPr>
        <a:lstStyle/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어보브 반도체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구축사업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동화기업 설비투자 관리시스템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(PMS)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“2016</a:t>
          </a:r>
          <a:r>
            <a:rPr lang="ko-KR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협업관리시스템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(SharePoint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영역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)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참여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MX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폴더 기능개선 프로젝트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3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차 고도화 사업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KB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증권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+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현대증권 통합프로젝트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컨설팅 및 기술지원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0" y="249252"/>
        <a:ext cx="7560840" cy="2079000"/>
      </dsp:txXfrm>
    </dsp:sp>
    <dsp:sp modelId="{E8BBFF5B-2CAF-4D09-8FD9-31E855523A5A}">
      <dsp:nvSpPr>
        <dsp:cNvPr id="0" name=""/>
        <dsp:cNvSpPr/>
      </dsp:nvSpPr>
      <dsp:spPr>
        <a:xfrm>
          <a:off x="378042" y="86892"/>
          <a:ext cx="5292588" cy="3247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93894" y="102744"/>
        <a:ext cx="5260884" cy="293016"/>
      </dsp:txXfrm>
    </dsp:sp>
    <dsp:sp modelId="{97CDF2EB-A5F4-420C-ADE2-80C47D199D74}">
      <dsp:nvSpPr>
        <dsp:cNvPr id="0" name=""/>
        <dsp:cNvSpPr/>
      </dsp:nvSpPr>
      <dsp:spPr>
        <a:xfrm>
          <a:off x="0" y="2550012"/>
          <a:ext cx="756084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29108" rIns="586805" bIns="78232" numCol="1" spcCol="1270" anchor="t" anchorCtr="0">
          <a:noAutofit/>
        </a:bodyPr>
        <a:lstStyle/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Magnapro 2016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삼성전기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기능개선 및 기술지원 서비스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시스템 유지보수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sz="11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altLang="en-US" sz="1100" kern="1200"/>
        </a:p>
      </dsp:txBody>
      <dsp:txXfrm>
        <a:off x="0" y="2550012"/>
        <a:ext cx="7560840" cy="2079000"/>
      </dsp:txXfrm>
    </dsp:sp>
    <dsp:sp modelId="{F8CDCB53-4AA7-4A1A-845E-B53D4D4E269E}">
      <dsp:nvSpPr>
        <dsp:cNvPr id="0" name=""/>
        <dsp:cNvSpPr/>
      </dsp:nvSpPr>
      <dsp:spPr>
        <a:xfrm>
          <a:off x="378042" y="2387653"/>
          <a:ext cx="5292588" cy="3247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ko-KR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kumimoji="1" lang="ko-KR" altLang="en-US" sz="11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sz="11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sz="1100" b="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93894" y="2403505"/>
        <a:ext cx="5260884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154BD-A7FF-4E9F-9780-E524186C8B9D}">
      <dsp:nvSpPr>
        <dsp:cNvPr id="0" name=""/>
        <dsp:cNvSpPr/>
      </dsp:nvSpPr>
      <dsp:spPr>
        <a:xfrm>
          <a:off x="0" y="227652"/>
          <a:ext cx="7560840" cy="223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49936" rIns="586805" bIns="85344" numCol="1" spcCol="1270" anchor="t" anchorCtr="0">
          <a:noAutofit/>
        </a:bodyPr>
        <a:lstStyle/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IVI(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국제 백신연구소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) EPM Customize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알제리 동서고속도로 부대시설 감리 사업관리 시스템 구축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(Project Online)</a:t>
          </a:r>
          <a:b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</a:b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한국도로공사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경동엔지니어링 컨소시엄 사업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성능개선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“2015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“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연구원 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PM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시스템 구축을 위한 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SW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구매 수주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한국건설기술연구원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200" kern="1200" dirty="0"/>
        </a:p>
      </dsp:txBody>
      <dsp:txXfrm>
        <a:off x="0" y="227652"/>
        <a:ext cx="7560840" cy="2230200"/>
      </dsp:txXfrm>
    </dsp:sp>
    <dsp:sp modelId="{E8BBFF5B-2CAF-4D09-8FD9-31E855523A5A}">
      <dsp:nvSpPr>
        <dsp:cNvPr id="0" name=""/>
        <dsp:cNvSpPr/>
      </dsp:nvSpPr>
      <dsp:spPr>
        <a:xfrm>
          <a:off x="378042" y="50532"/>
          <a:ext cx="5292588" cy="3542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533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95335" y="67825"/>
        <a:ext cx="5258002" cy="319654"/>
      </dsp:txXfrm>
    </dsp:sp>
    <dsp:sp modelId="{97CDF2EB-A5F4-420C-ADE2-80C47D199D74}">
      <dsp:nvSpPr>
        <dsp:cNvPr id="0" name=""/>
        <dsp:cNvSpPr/>
      </dsp:nvSpPr>
      <dsp:spPr>
        <a:xfrm>
          <a:off x="0" y="2699773"/>
          <a:ext cx="7560840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49936" rIns="586805" bIns="85344" numCol="1" spcCol="1270" anchor="t" anchorCtr="0">
          <a:noAutofit/>
        </a:bodyPr>
        <a:lstStyle/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EPM 2015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 계약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기술지원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위앤아이티 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유지보수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SDPS 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200" kern="1200"/>
        </a:p>
      </dsp:txBody>
      <dsp:txXfrm>
        <a:off x="0" y="2699773"/>
        <a:ext cx="7560840" cy="1965600"/>
      </dsp:txXfrm>
    </dsp:sp>
    <dsp:sp modelId="{F8CDCB53-4AA7-4A1A-845E-B53D4D4E269E}">
      <dsp:nvSpPr>
        <dsp:cNvPr id="0" name=""/>
        <dsp:cNvSpPr/>
      </dsp:nvSpPr>
      <dsp:spPr>
        <a:xfrm>
          <a:off x="378042" y="2522653"/>
          <a:ext cx="5292588" cy="3542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533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kumimoji="1" lang="ko-KR" altLang="en-US" sz="1200" kern="120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sz="1200" b="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95335" y="2539946"/>
        <a:ext cx="525800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7417-DFDB-473B-A70F-4E0D867929F6}" type="datetimeFigureOut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970C-D5E3-4D39-9507-1E80C2311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04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F8516-F89A-44B3-88BC-E7BEBB82DD35}" type="datetimeFigureOut">
              <a:rPr lang="ko-KR" altLang="en-US">
                <a:solidFill>
                  <a:prstClr val="black"/>
                </a:solidFill>
              </a:rPr>
              <a:pPr/>
              <a:t>2018-06-04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9B3BF9-DEAD-4DE1-A7B7-4878AF54E931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780" y="-19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0810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0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2761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098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2398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6990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9806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430134" y="6575124"/>
            <a:ext cx="28373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defTabSz="1043056">
              <a:defRPr/>
            </a:pPr>
            <a:r>
              <a:rPr lang="en-US" altLang="ko-KR" sz="800" dirty="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fld id="{340438BB-A453-4BC9-9964-F4F083141B54}" type="slidenum">
              <a:rPr lang="en-US" altLang="ko-KR" sz="80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pPr algn="ctr" defTabSz="1043056">
                <a:defRPr/>
              </a:pPr>
              <a:t>‹#›</a:t>
            </a:fld>
            <a:endParaRPr lang="en-US" altLang="ko-KR" sz="800" dirty="0">
              <a:solidFill>
                <a:prstClr val="white">
                  <a:lumMod val="50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51" descr="D:\IMAGE\microsoftPartner.gif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D:\IMAGE\microsoftPartner.gif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microsoft.com/office/2007/relationships/hdphoto" Target="../media/hdphoto1.wdp"/><Relationship Id="rId5" Type="http://schemas.openxmlformats.org/officeDocument/2006/relationships/tags" Target="../tags/tag28.xml"/><Relationship Id="rId10" Type="http://schemas.openxmlformats.org/officeDocument/2006/relationships/image" Target="../media/image7.png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18.png"/><Relationship Id="rId4" Type="http://schemas.openxmlformats.org/officeDocument/2006/relationships/tags" Target="../tags/tag116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19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23.tmp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25.tmp"/><Relationship Id="rId4" Type="http://schemas.openxmlformats.org/officeDocument/2006/relationships/tags" Target="../tags/tag151.xml"/><Relationship Id="rId9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customXml" Target="../../customXml/item6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7.xml"/><Relationship Id="rId21" Type="http://schemas.openxmlformats.org/officeDocument/2006/relationships/image" Target="../media/image27.png"/><Relationship Id="rId7" Type="http://schemas.openxmlformats.org/officeDocument/2006/relationships/tags" Target="../tags/tag161.xml"/><Relationship Id="rId12" Type="http://schemas.openxmlformats.org/officeDocument/2006/relationships/customXml" Target="../../customXml/item53.xml"/><Relationship Id="rId17" Type="http://schemas.openxmlformats.org/officeDocument/2006/relationships/customXml" Target="../../customXml/item12.xml"/><Relationship Id="rId2" Type="http://schemas.openxmlformats.org/officeDocument/2006/relationships/tags" Target="../tags/tag156.xml"/><Relationship Id="rId16" Type="http://schemas.openxmlformats.org/officeDocument/2006/relationships/customXml" Target="../../customXml/item28.xml"/><Relationship Id="rId20" Type="http://schemas.openxmlformats.org/officeDocument/2006/relationships/image" Target="../media/image26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customXml" Target="../../customXml/item39.xml"/><Relationship Id="rId5" Type="http://schemas.openxmlformats.org/officeDocument/2006/relationships/tags" Target="../tags/tag159.xml"/><Relationship Id="rId15" Type="http://schemas.openxmlformats.org/officeDocument/2006/relationships/customXml" Target="../../customXml/item38.xml"/><Relationship Id="rId23" Type="http://schemas.openxmlformats.org/officeDocument/2006/relationships/image" Target="../media/image28.png"/><Relationship Id="rId10" Type="http://schemas.openxmlformats.org/officeDocument/2006/relationships/customXml" Target="../../customXml/item70.xml"/><Relationship Id="rId19" Type="http://schemas.openxmlformats.org/officeDocument/2006/relationships/image" Target="../media/image13.png"/><Relationship Id="rId4" Type="http://schemas.openxmlformats.org/officeDocument/2006/relationships/tags" Target="../tags/tag158.xml"/><Relationship Id="rId9" Type="http://schemas.openxmlformats.org/officeDocument/2006/relationships/customXml" Target="../../customXml/item17.xml"/><Relationship Id="rId14" Type="http://schemas.openxmlformats.org/officeDocument/2006/relationships/customXml" Target="../../customXml/item50.xml"/><Relationship Id="rId22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customXml" Target="../../customXml/item18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customXml" Target="../../customXml/item48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customXml" Target="../../customXml/item3.xml"/><Relationship Id="rId5" Type="http://schemas.openxmlformats.org/officeDocument/2006/relationships/tags" Target="../tags/tag167.xml"/><Relationship Id="rId15" Type="http://schemas.openxmlformats.org/officeDocument/2006/relationships/image" Target="../media/image29.tmp"/><Relationship Id="rId10" Type="http://schemas.openxmlformats.org/officeDocument/2006/relationships/customXml" Target="../../customXml/item3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4.xml"/><Relationship Id="rId7" Type="http://schemas.openxmlformats.org/officeDocument/2006/relationships/customXml" Target="../../customXml/item69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31.PNG"/><Relationship Id="rId4" Type="http://schemas.openxmlformats.org/officeDocument/2006/relationships/tags" Target="../tags/tag175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66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34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33.PNG"/><Relationship Id="rId5" Type="http://schemas.openxmlformats.org/officeDocument/2006/relationships/tags" Target="../tags/tag182.xml"/><Relationship Id="rId10" Type="http://schemas.openxmlformats.org/officeDocument/2006/relationships/image" Target="../media/image32.PNG"/><Relationship Id="rId4" Type="http://schemas.openxmlformats.org/officeDocument/2006/relationships/tags" Target="../tags/tag181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35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2.xml"/><Relationship Id="rId7" Type="http://schemas.openxmlformats.org/officeDocument/2006/relationships/customXml" Target="../../customXml/item73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image" Target="../media/image37.png"/><Relationship Id="rId4" Type="http://schemas.openxmlformats.org/officeDocument/2006/relationships/tags" Target="../tags/tag193.xml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3" Type="http://schemas.openxmlformats.org/officeDocument/2006/relationships/tags" Target="../tags/tag198.xml"/><Relationship Id="rId21" Type="http://schemas.openxmlformats.org/officeDocument/2006/relationships/image" Target="../media/image44.png"/><Relationship Id="rId7" Type="http://schemas.openxmlformats.org/officeDocument/2006/relationships/tags" Target="../tags/tag201.xml"/><Relationship Id="rId12" Type="http://schemas.openxmlformats.org/officeDocument/2006/relationships/customXml" Target="../../customXml/item7.xml"/><Relationship Id="rId17" Type="http://schemas.openxmlformats.org/officeDocument/2006/relationships/image" Target="../media/image41.png"/><Relationship Id="rId2" Type="http://schemas.openxmlformats.org/officeDocument/2006/relationships/tags" Target="../tags/tag197.xml"/><Relationship Id="rId16" Type="http://schemas.openxmlformats.org/officeDocument/2006/relationships/image" Target="../media/image40.png"/><Relationship Id="rId20" Type="http://schemas.openxmlformats.org/officeDocument/2006/relationships/hyperlink" Target="http://proepm.pnjco.co.kr/pwa" TargetMode="External"/><Relationship Id="rId1" Type="http://schemas.openxmlformats.org/officeDocument/2006/relationships/tags" Target="../tags/tag196.xml"/><Relationship Id="rId6" Type="http://schemas.openxmlformats.org/officeDocument/2006/relationships/customXml" Target="../../customXml/item49.xml"/><Relationship Id="rId11" Type="http://schemas.openxmlformats.org/officeDocument/2006/relationships/customXml" Target="../../customXml/item9.xml"/><Relationship Id="rId5" Type="http://schemas.openxmlformats.org/officeDocument/2006/relationships/tags" Target="../tags/tag200.xml"/><Relationship Id="rId15" Type="http://schemas.openxmlformats.org/officeDocument/2006/relationships/image" Target="../media/image39.png"/><Relationship Id="rId23" Type="http://schemas.openxmlformats.org/officeDocument/2006/relationships/image" Target="../media/image12.png"/><Relationship Id="rId10" Type="http://schemas.openxmlformats.org/officeDocument/2006/relationships/tags" Target="../tags/tag204.xml"/><Relationship Id="rId19" Type="http://schemas.openxmlformats.org/officeDocument/2006/relationships/image" Target="../media/image43.png"/><Relationship Id="rId4" Type="http://schemas.openxmlformats.org/officeDocument/2006/relationships/tags" Target="../tags/tag199.xml"/><Relationship Id="rId9" Type="http://schemas.openxmlformats.org/officeDocument/2006/relationships/tags" Target="../tags/tag203.xml"/><Relationship Id="rId14" Type="http://schemas.openxmlformats.org/officeDocument/2006/relationships/image" Target="../media/image38.png"/><Relationship Id="rId22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10" Type="http://schemas.microsoft.com/office/2007/relationships/hdphoto" Target="../media/hdphoto2.wdp"/><Relationship Id="rId4" Type="http://schemas.openxmlformats.org/officeDocument/2006/relationships/tags" Target="../tags/tag208.xml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13.xml"/><Relationship Id="rId7" Type="http://schemas.openxmlformats.org/officeDocument/2006/relationships/image" Target="../media/image45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emf"/><Relationship Id="rId5" Type="http://schemas.openxmlformats.org/officeDocument/2006/relationships/customXml" Target="../../customXml/item67.xml"/><Relationship Id="rId10" Type="http://schemas.openxmlformats.org/officeDocument/2006/relationships/image" Target="../media/image47.emf"/><Relationship Id="rId4" Type="http://schemas.openxmlformats.org/officeDocument/2006/relationships/customXml" Target="../../customXml/item47.xml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19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22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tags" Target="../tags/tag225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customXml" Target="../../customXml/item45.xml"/><Relationship Id="rId5" Type="http://schemas.openxmlformats.org/officeDocument/2006/relationships/customXml" Target="../../customXml/item51.xml"/><Relationship Id="rId4" Type="http://schemas.openxmlformats.org/officeDocument/2006/relationships/customXml" Target="../../customXml/item19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microsoft.com/office/2007/relationships/hdphoto" Target="../media/hdphoto2.wdp"/><Relationship Id="rId4" Type="http://schemas.openxmlformats.org/officeDocument/2006/relationships/tags" Target="../tags/tag4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5.xml"/><Relationship Id="rId3" Type="http://schemas.openxmlformats.org/officeDocument/2006/relationships/tags" Target="../tags/tag48.xml"/><Relationship Id="rId21" Type="http://schemas.openxmlformats.org/officeDocument/2006/relationships/tags" Target="../tags/tag61.xml"/><Relationship Id="rId34" Type="http://schemas.openxmlformats.org/officeDocument/2006/relationships/customXml" Target="../../customXml/item2.xml"/><Relationship Id="rId7" Type="http://schemas.openxmlformats.org/officeDocument/2006/relationships/tags" Target="../tags/tag50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customXml" Target="../../customXml/item13.xml"/><Relationship Id="rId33" Type="http://schemas.openxmlformats.org/officeDocument/2006/relationships/tags" Target="../tags/tag71.xml"/><Relationship Id="rId2" Type="http://schemas.openxmlformats.org/officeDocument/2006/relationships/tags" Target="../tags/tag47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customXml" Target="../../customXml/item8.xml"/><Relationship Id="rId1" Type="http://schemas.openxmlformats.org/officeDocument/2006/relationships/tags" Target="../tags/tag46.xml"/><Relationship Id="rId6" Type="http://schemas.openxmlformats.org/officeDocument/2006/relationships/customXml" Target="../../customXml/item29.xml"/><Relationship Id="rId11" Type="http://schemas.openxmlformats.org/officeDocument/2006/relationships/customXml" Target="../../customXml/item37.xml"/><Relationship Id="rId24" Type="http://schemas.openxmlformats.org/officeDocument/2006/relationships/tags" Target="../tags/tag64.xml"/><Relationship Id="rId32" Type="http://schemas.openxmlformats.org/officeDocument/2006/relationships/tags" Target="../tags/tag70.xml"/><Relationship Id="rId5" Type="http://schemas.openxmlformats.org/officeDocument/2006/relationships/customXml" Target="../../customXml/item30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1.xml"/><Relationship Id="rId19" Type="http://schemas.openxmlformats.org/officeDocument/2006/relationships/tags" Target="../tags/tag59.xml"/><Relationship Id="rId31" Type="http://schemas.openxmlformats.org/officeDocument/2006/relationships/tags" Target="../tags/tag69.xml"/><Relationship Id="rId4" Type="http://schemas.openxmlformats.org/officeDocument/2006/relationships/tags" Target="../tags/tag49.xml"/><Relationship Id="rId9" Type="http://schemas.openxmlformats.org/officeDocument/2006/relationships/customXml" Target="../../customXml/item58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6.xml"/><Relationship Id="rId30" Type="http://schemas.openxmlformats.org/officeDocument/2006/relationships/tags" Target="../tags/tag68.xml"/><Relationship Id="rId35" Type="http://schemas.openxmlformats.org/officeDocument/2006/relationships/customXml" Target="../../customXml/item52.xml"/><Relationship Id="rId8" Type="http://schemas.openxmlformats.org/officeDocument/2006/relationships/customXml" Target="../../customXml/item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20.xml"/><Relationship Id="rId3" Type="http://schemas.openxmlformats.org/officeDocument/2006/relationships/tags" Target="../tags/tag74.xml"/><Relationship Id="rId7" Type="http://schemas.openxmlformats.org/officeDocument/2006/relationships/customXml" Target="../../customXml/item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customXml" Target="../../customXml/item7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6.xml"/><Relationship Id="rId3" Type="http://schemas.openxmlformats.org/officeDocument/2006/relationships/tags" Target="../tags/tag80.xml"/><Relationship Id="rId7" Type="http://schemas.openxmlformats.org/officeDocument/2006/relationships/customXml" Target="../../customXml/item40.xml"/><Relationship Id="rId12" Type="http://schemas.openxmlformats.org/officeDocument/2006/relationships/tags" Target="../tags/tag85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2.xml"/><Relationship Id="rId11" Type="http://schemas.openxmlformats.org/officeDocument/2006/relationships/customXml" Target="../../customXml/item44.xml"/><Relationship Id="rId5" Type="http://schemas.openxmlformats.org/officeDocument/2006/relationships/customXml" Target="../../customXml/item15.xml"/><Relationship Id="rId10" Type="http://schemas.openxmlformats.org/officeDocument/2006/relationships/tags" Target="../tags/tag84.xml"/><Relationship Id="rId4" Type="http://schemas.openxmlformats.org/officeDocument/2006/relationships/tags" Target="../tags/tag81.xml"/><Relationship Id="rId9" Type="http://schemas.openxmlformats.org/officeDocument/2006/relationships/customXml" Target="../../customXml/item68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6.xml"/><Relationship Id="rId18" Type="http://schemas.openxmlformats.org/officeDocument/2006/relationships/image" Target="../media/image12.png"/><Relationship Id="rId3" Type="http://schemas.openxmlformats.org/officeDocument/2006/relationships/tags" Target="../tags/tag89.xml"/><Relationship Id="rId7" Type="http://schemas.openxmlformats.org/officeDocument/2006/relationships/customXml" Target="../../customXml/item71.xml"/><Relationship Id="rId12" Type="http://schemas.openxmlformats.org/officeDocument/2006/relationships/tags" Target="../tags/tag95.xml"/><Relationship Id="rId17" Type="http://schemas.openxmlformats.org/officeDocument/2006/relationships/image" Target="../media/image11.png"/><Relationship Id="rId2" Type="http://schemas.openxmlformats.org/officeDocument/2006/relationships/tags" Target="../tags/tag88.xml"/><Relationship Id="rId16" Type="http://schemas.openxmlformats.org/officeDocument/2006/relationships/image" Target="../media/image10.png"/><Relationship Id="rId1" Type="http://schemas.openxmlformats.org/officeDocument/2006/relationships/tags" Target="../tags/tag87.xml"/><Relationship Id="rId6" Type="http://schemas.openxmlformats.org/officeDocument/2006/relationships/tags" Target="../tags/tag91.xml"/><Relationship Id="rId11" Type="http://schemas.openxmlformats.org/officeDocument/2006/relationships/tags" Target="../tags/tag94.xml"/><Relationship Id="rId5" Type="http://schemas.openxmlformats.org/officeDocument/2006/relationships/tags" Target="../tags/tag9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3.xml"/><Relationship Id="rId19" Type="http://schemas.openxmlformats.org/officeDocument/2006/relationships/image" Target="../media/image13.png"/><Relationship Id="rId4" Type="http://schemas.openxmlformats.org/officeDocument/2006/relationships/customXml" Target="../../customXml/item4.xml"/><Relationship Id="rId9" Type="http://schemas.openxmlformats.org/officeDocument/2006/relationships/customXml" Target="../../customXml/item55.xml"/><Relationship Id="rId14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7" Type="http://schemas.openxmlformats.org/officeDocument/2006/relationships/customXml" Target="../../customXml/item2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15.gif"/><Relationship Id="rId4" Type="http://schemas.openxmlformats.org/officeDocument/2006/relationships/tags" Target="../tags/tag10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customXml" Target="../../customXml/item6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customXml" Target="../../customXml/item3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customXml" Target="../../customXml/item54.xml"/><Relationship Id="rId5" Type="http://schemas.openxmlformats.org/officeDocument/2006/relationships/tags" Target="../tags/tag108.xml"/><Relationship Id="rId15" Type="http://schemas.openxmlformats.org/officeDocument/2006/relationships/image" Target="../media/image16.PNG"/><Relationship Id="rId10" Type="http://schemas.openxmlformats.org/officeDocument/2006/relationships/customXml" Target="../../customXml/item56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87338" y="2369969"/>
            <a:ext cx="6161856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3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Pro-EPM™</a:t>
            </a:r>
            <a:endParaRPr lang="ko-KR" altLang="en-US" sz="3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851" y="2020778"/>
            <a:ext cx="57896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성공적인 프로젝트 관리를 위한</a:t>
            </a:r>
          </a:p>
        </p:txBody>
      </p:sp>
      <p:grpSp>
        <p:nvGrpSpPr>
          <p:cNvPr id="13" name="그룹 12"/>
          <p:cNvGrpSpPr/>
          <p:nvPr>
            <p:custDataLst>
              <p:tags r:id="rId4"/>
            </p:custDataLst>
          </p:nvPr>
        </p:nvGrpSpPr>
        <p:grpSpPr>
          <a:xfrm>
            <a:off x="1974206" y="3586662"/>
            <a:ext cx="4775299" cy="1704498"/>
            <a:chOff x="1974206" y="4221662"/>
            <a:chExt cx="4775299" cy="1704498"/>
          </a:xfrm>
        </p:grpSpPr>
        <p:sp>
          <p:nvSpPr>
            <p:cNvPr id="36" name="직사각형 35"/>
            <p:cNvSpPr/>
            <p:nvPr/>
          </p:nvSpPr>
          <p:spPr>
            <a:xfrm rot="202581">
              <a:off x="1974206" y="4402160"/>
              <a:ext cx="4493500" cy="15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2087614" y="4221662"/>
              <a:ext cx="4661891" cy="1525201"/>
              <a:chOff x="2087614" y="4221662"/>
              <a:chExt cx="4661891" cy="1525201"/>
            </a:xfrm>
            <a:scene3d>
              <a:camera prst="perspectiveContrastingRightFacing"/>
              <a:lightRig rig="threePt" dir="t"/>
            </a:scene3d>
          </p:grpSpPr>
          <p:grpSp>
            <p:nvGrpSpPr>
              <p:cNvPr id="23" name="그룹 22"/>
              <p:cNvGrpSpPr/>
              <p:nvPr/>
            </p:nvGrpSpPr>
            <p:grpSpPr>
              <a:xfrm rot="202581">
                <a:off x="2087614" y="4221662"/>
                <a:ext cx="4661891" cy="1525201"/>
                <a:chOff x="2193311" y="4280063"/>
                <a:chExt cx="4661891" cy="1525201"/>
              </a:xfrm>
            </p:grpSpPr>
            <p:sp>
              <p:nvSpPr>
                <p:cNvPr id="19" name="직사각형 18"/>
                <p:cNvSpPr/>
                <p:nvPr/>
              </p:nvSpPr>
              <p:spPr>
                <a:xfrm>
                  <a:off x="5331202" y="4281264"/>
                  <a:ext cx="1524000" cy="152400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dirty="0">
                      <a:solidFill>
                        <a:prstClr val="white"/>
                      </a:solidFill>
                    </a:rPr>
                    <a:t>Pro-EPM</a:t>
                  </a:r>
                  <a:endParaRPr lang="ko-KR" alt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2193311" y="4280063"/>
                  <a:ext cx="3048992" cy="152400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>
                      <a:solidFill>
                        <a:prstClr val="white"/>
                      </a:solidFill>
                    </a:rPr>
                    <a:t>                 </a:t>
                  </a:r>
                  <a:r>
                    <a:rPr lang="en-US" altLang="ko-KR" sz="2400" dirty="0">
                      <a:solidFill>
                        <a:prstClr val="white"/>
                      </a:solidFill>
                    </a:rPr>
                    <a:t>PMS Solution</a:t>
                  </a:r>
                  <a:endParaRPr lang="ko-KR" altLang="en-US" sz="12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그룹 10"/>
              <p:cNvGrpSpPr/>
              <p:nvPr/>
            </p:nvGrpSpPr>
            <p:grpSpPr>
              <a:xfrm rot="186589">
                <a:off x="2309942" y="4635928"/>
                <a:ext cx="648072" cy="504056"/>
                <a:chOff x="611560" y="2420888"/>
                <a:chExt cx="648072" cy="504056"/>
              </a:xfrm>
            </p:grpSpPr>
            <p:sp>
              <p:nvSpPr>
                <p:cNvPr id="2" name="액자 1"/>
                <p:cNvSpPr/>
                <p:nvPr/>
              </p:nvSpPr>
              <p:spPr>
                <a:xfrm>
                  <a:off x="611560" y="2420888"/>
                  <a:ext cx="648072" cy="504056"/>
                </a:xfrm>
                <a:custGeom>
                  <a:avLst/>
                  <a:gdLst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007 w 648072"/>
                    <a:gd name="connsiteY5" fmla="*/ 630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63007 h 504056"/>
                    <a:gd name="connsiteX9" fmla="*/ 63007 w 648072"/>
                    <a:gd name="connsiteY9" fmla="*/ 630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007 w 648072"/>
                    <a:gd name="connsiteY5" fmla="*/ 630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63007 w 648072"/>
                    <a:gd name="connsiteY9" fmla="*/ 630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2154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53482 w 648072"/>
                    <a:gd name="connsiteY9" fmla="*/ 2154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215407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5065 w 648072"/>
                    <a:gd name="connsiteY8" fmla="*/ 148732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53482 w 648072"/>
                    <a:gd name="connsiteY5" fmla="*/ 139207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53482 w 648072"/>
                    <a:gd name="connsiteY9" fmla="*/ 139207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8893 w 648072"/>
                    <a:gd name="connsiteY5" fmla="*/ 146913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8893 w 648072"/>
                    <a:gd name="connsiteY9" fmla="*/ 146913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1188 w 648072"/>
                    <a:gd name="connsiteY5" fmla="*/ 149481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1188 w 648072"/>
                    <a:gd name="connsiteY9" fmla="*/ 149481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6325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6325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75540 w 648072"/>
                    <a:gd name="connsiteY8" fmla="*/ 120157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90951 w 648072"/>
                    <a:gd name="connsiteY8" fmla="*/ 150979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3548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48411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6117 h 504056"/>
                    <a:gd name="connsiteX9" fmla="*/ 63756 w 648072"/>
                    <a:gd name="connsiteY9" fmla="*/ 152050 h 504056"/>
                    <a:gd name="connsiteX0" fmla="*/ 0 w 648072"/>
                    <a:gd name="connsiteY0" fmla="*/ 0 h 504056"/>
                    <a:gd name="connsiteX1" fmla="*/ 648072 w 648072"/>
                    <a:gd name="connsiteY1" fmla="*/ 0 h 504056"/>
                    <a:gd name="connsiteX2" fmla="*/ 648072 w 648072"/>
                    <a:gd name="connsiteY2" fmla="*/ 504056 h 504056"/>
                    <a:gd name="connsiteX3" fmla="*/ 0 w 648072"/>
                    <a:gd name="connsiteY3" fmla="*/ 504056 h 504056"/>
                    <a:gd name="connsiteX4" fmla="*/ 0 w 648072"/>
                    <a:gd name="connsiteY4" fmla="*/ 0 h 504056"/>
                    <a:gd name="connsiteX5" fmla="*/ 63756 w 648072"/>
                    <a:gd name="connsiteY5" fmla="*/ 152050 h 504056"/>
                    <a:gd name="connsiteX6" fmla="*/ 63007 w 648072"/>
                    <a:gd name="connsiteY6" fmla="*/ 441049 h 504056"/>
                    <a:gd name="connsiteX7" fmla="*/ 585065 w 648072"/>
                    <a:gd name="connsiteY7" fmla="*/ 441049 h 504056"/>
                    <a:gd name="connsiteX8" fmla="*/ 583246 w 648072"/>
                    <a:gd name="connsiteY8" fmla="*/ 150980 h 504056"/>
                    <a:gd name="connsiteX9" fmla="*/ 63756 w 648072"/>
                    <a:gd name="connsiteY9" fmla="*/ 152050 h 50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8072" h="504056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504056"/>
                      </a:lnTo>
                      <a:lnTo>
                        <a:pt x="0" y="504056"/>
                      </a:lnTo>
                      <a:lnTo>
                        <a:pt x="0" y="0"/>
                      </a:lnTo>
                      <a:close/>
                      <a:moveTo>
                        <a:pt x="63756" y="152050"/>
                      </a:moveTo>
                      <a:cubicBezTo>
                        <a:pt x="64362" y="249239"/>
                        <a:pt x="62401" y="343860"/>
                        <a:pt x="63007" y="441049"/>
                      </a:cubicBezTo>
                      <a:lnTo>
                        <a:pt x="585065" y="441049"/>
                      </a:lnTo>
                      <a:cubicBezTo>
                        <a:pt x="584459" y="343503"/>
                        <a:pt x="583852" y="248526"/>
                        <a:pt x="583246" y="150980"/>
                      </a:cubicBezTo>
                      <a:lnTo>
                        <a:pt x="63756" y="152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뺄셈 기호 8"/>
                <p:cNvSpPr/>
                <p:nvPr/>
              </p:nvSpPr>
              <p:spPr>
                <a:xfrm>
                  <a:off x="858219" y="2693506"/>
                  <a:ext cx="329405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뺄셈 기호 24"/>
                <p:cNvSpPr/>
                <p:nvPr/>
              </p:nvSpPr>
              <p:spPr>
                <a:xfrm>
                  <a:off x="755298" y="2613879"/>
                  <a:ext cx="302455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뺄셈 기호 25"/>
                <p:cNvSpPr/>
                <p:nvPr/>
              </p:nvSpPr>
              <p:spPr>
                <a:xfrm>
                  <a:off x="668867" y="2536822"/>
                  <a:ext cx="274959" cy="19888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뺄셈 기호 26"/>
                <p:cNvSpPr/>
                <p:nvPr/>
              </p:nvSpPr>
              <p:spPr>
                <a:xfrm rot="5400000" flipV="1">
                  <a:off x="630235" y="2710959"/>
                  <a:ext cx="398581" cy="1762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뺄셈 기호 27"/>
                <p:cNvSpPr/>
                <p:nvPr/>
              </p:nvSpPr>
              <p:spPr>
                <a:xfrm rot="5400000" flipV="1">
                  <a:off x="817739" y="2710960"/>
                  <a:ext cx="398581" cy="17626"/>
                </a:xfrm>
                <a:prstGeom prst="mathMin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2" name="Picture 6" descr="http://i.msdn.microsoft.com/dynimg/IC62359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" y="484352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75120" y="4820496"/>
            <a:ext cx="1465466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</a:t>
            </a:r>
            <a:br>
              <a:rPr lang="en-US" altLang="ko-KR" sz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ko-K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Professional 2016</a:t>
            </a:r>
            <a:endParaRPr lang="ko-KR" alt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5" y="5362184"/>
            <a:ext cx="1155556" cy="520635"/>
          </a:xfrm>
          <a:prstGeom prst="rect">
            <a:avLst/>
          </a:prstGeom>
        </p:spPr>
      </p:pic>
      <p:grpSp>
        <p:nvGrpSpPr>
          <p:cNvPr id="58" name="그룹 57"/>
          <p:cNvGrpSpPr/>
          <p:nvPr/>
        </p:nvGrpSpPr>
        <p:grpSpPr>
          <a:xfrm>
            <a:off x="440428" y="1338457"/>
            <a:ext cx="648072" cy="504056"/>
            <a:chOff x="611560" y="2420888"/>
            <a:chExt cx="648072" cy="504056"/>
          </a:xfrm>
        </p:grpSpPr>
        <p:sp>
          <p:nvSpPr>
            <p:cNvPr id="59" name="액자 1"/>
            <p:cNvSpPr/>
            <p:nvPr/>
          </p:nvSpPr>
          <p:spPr>
            <a:xfrm>
              <a:off x="611560" y="2420888"/>
              <a:ext cx="648072" cy="504056"/>
            </a:xfrm>
            <a:custGeom>
              <a:avLst/>
              <a:gdLst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007 w 648072"/>
                <a:gd name="connsiteY5" fmla="*/ 630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63007 h 504056"/>
                <a:gd name="connsiteX9" fmla="*/ 63007 w 648072"/>
                <a:gd name="connsiteY9" fmla="*/ 630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007 w 648072"/>
                <a:gd name="connsiteY5" fmla="*/ 630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215407 h 504056"/>
                <a:gd name="connsiteX9" fmla="*/ 63007 w 648072"/>
                <a:gd name="connsiteY9" fmla="*/ 630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2154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215407 h 504056"/>
                <a:gd name="connsiteX9" fmla="*/ 53482 w 648072"/>
                <a:gd name="connsiteY9" fmla="*/ 2154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1392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215407 h 504056"/>
                <a:gd name="connsiteX9" fmla="*/ 53482 w 648072"/>
                <a:gd name="connsiteY9" fmla="*/ 1392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1392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5065 w 648072"/>
                <a:gd name="connsiteY8" fmla="*/ 148732 h 504056"/>
                <a:gd name="connsiteX9" fmla="*/ 53482 w 648072"/>
                <a:gd name="connsiteY9" fmla="*/ 1392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53482 w 648072"/>
                <a:gd name="connsiteY5" fmla="*/ 139207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53482 w 648072"/>
                <a:gd name="connsiteY9" fmla="*/ 139207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8893 w 648072"/>
                <a:gd name="connsiteY5" fmla="*/ 146913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8893 w 648072"/>
                <a:gd name="connsiteY9" fmla="*/ 146913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1188 w 648072"/>
                <a:gd name="connsiteY5" fmla="*/ 149481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1188 w 648072"/>
                <a:gd name="connsiteY9" fmla="*/ 149481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6325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6325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75540 w 648072"/>
                <a:gd name="connsiteY8" fmla="*/ 120157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90951 w 648072"/>
                <a:gd name="connsiteY8" fmla="*/ 150979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48411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48411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53548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48411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56117 h 504056"/>
                <a:gd name="connsiteX9" fmla="*/ 63756 w 648072"/>
                <a:gd name="connsiteY9" fmla="*/ 152050 h 504056"/>
                <a:gd name="connsiteX0" fmla="*/ 0 w 648072"/>
                <a:gd name="connsiteY0" fmla="*/ 0 h 504056"/>
                <a:gd name="connsiteX1" fmla="*/ 648072 w 648072"/>
                <a:gd name="connsiteY1" fmla="*/ 0 h 504056"/>
                <a:gd name="connsiteX2" fmla="*/ 648072 w 648072"/>
                <a:gd name="connsiteY2" fmla="*/ 504056 h 504056"/>
                <a:gd name="connsiteX3" fmla="*/ 0 w 648072"/>
                <a:gd name="connsiteY3" fmla="*/ 504056 h 504056"/>
                <a:gd name="connsiteX4" fmla="*/ 0 w 648072"/>
                <a:gd name="connsiteY4" fmla="*/ 0 h 504056"/>
                <a:gd name="connsiteX5" fmla="*/ 63756 w 648072"/>
                <a:gd name="connsiteY5" fmla="*/ 152050 h 504056"/>
                <a:gd name="connsiteX6" fmla="*/ 63007 w 648072"/>
                <a:gd name="connsiteY6" fmla="*/ 441049 h 504056"/>
                <a:gd name="connsiteX7" fmla="*/ 585065 w 648072"/>
                <a:gd name="connsiteY7" fmla="*/ 441049 h 504056"/>
                <a:gd name="connsiteX8" fmla="*/ 583246 w 648072"/>
                <a:gd name="connsiteY8" fmla="*/ 150980 h 504056"/>
                <a:gd name="connsiteX9" fmla="*/ 63756 w 648072"/>
                <a:gd name="connsiteY9" fmla="*/ 15205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072" h="504056">
                  <a:moveTo>
                    <a:pt x="0" y="0"/>
                  </a:moveTo>
                  <a:lnTo>
                    <a:pt x="648072" y="0"/>
                  </a:lnTo>
                  <a:lnTo>
                    <a:pt x="648072" y="504056"/>
                  </a:lnTo>
                  <a:lnTo>
                    <a:pt x="0" y="504056"/>
                  </a:lnTo>
                  <a:lnTo>
                    <a:pt x="0" y="0"/>
                  </a:lnTo>
                  <a:close/>
                  <a:moveTo>
                    <a:pt x="63756" y="152050"/>
                  </a:moveTo>
                  <a:cubicBezTo>
                    <a:pt x="64362" y="249239"/>
                    <a:pt x="62401" y="343860"/>
                    <a:pt x="63007" y="441049"/>
                  </a:cubicBezTo>
                  <a:lnTo>
                    <a:pt x="585065" y="441049"/>
                  </a:lnTo>
                  <a:cubicBezTo>
                    <a:pt x="584459" y="343503"/>
                    <a:pt x="583852" y="248526"/>
                    <a:pt x="583246" y="150980"/>
                  </a:cubicBezTo>
                  <a:lnTo>
                    <a:pt x="63756" y="1520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뺄셈 기호 59"/>
            <p:cNvSpPr/>
            <p:nvPr/>
          </p:nvSpPr>
          <p:spPr>
            <a:xfrm>
              <a:off x="858219" y="2693506"/>
              <a:ext cx="329405" cy="19888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뺄셈 기호 60"/>
            <p:cNvSpPr/>
            <p:nvPr/>
          </p:nvSpPr>
          <p:spPr>
            <a:xfrm>
              <a:off x="755298" y="2613879"/>
              <a:ext cx="302455" cy="19888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뺄셈 기호 61"/>
            <p:cNvSpPr/>
            <p:nvPr/>
          </p:nvSpPr>
          <p:spPr>
            <a:xfrm>
              <a:off x="668867" y="2536822"/>
              <a:ext cx="274959" cy="19888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뺄셈 기호 62"/>
            <p:cNvSpPr/>
            <p:nvPr/>
          </p:nvSpPr>
          <p:spPr>
            <a:xfrm rot="5400000" flipV="1">
              <a:off x="630235" y="2710959"/>
              <a:ext cx="398581" cy="1762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뺄셈 기호 63"/>
            <p:cNvSpPr/>
            <p:nvPr/>
          </p:nvSpPr>
          <p:spPr>
            <a:xfrm rot="5400000" flipV="1">
              <a:off x="817739" y="2710960"/>
              <a:ext cx="398581" cy="17626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58654" y="5111892"/>
            <a:ext cx="11860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2018.</a:t>
            </a:r>
            <a:r>
              <a:rPr lang="ko-KR" altLang="en-US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06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20072" y="5456246"/>
            <a:ext cx="35283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㈜</a:t>
            </a:r>
            <a:r>
              <a:rPr lang="ko-KR" alt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피엔제이컨설팅</a:t>
            </a:r>
            <a:r>
              <a:rPr lang="ko-KR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솔루션사업팀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81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근태 관리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/>
              <a:t>사용자의 작업시간을 체계적으로 관리하기 위한 근태 관리 기능을 제공합니다</a:t>
            </a:r>
            <a:r>
              <a:rPr lang="en-US" altLang="ko-KR" kern="0" dirty="0"/>
              <a:t>.</a:t>
            </a:r>
            <a:endParaRPr lang="ko-KR" altLang="en-US" kern="0" dirty="0"/>
          </a:p>
        </p:txBody>
      </p:sp>
      <p:sp>
        <p:nvSpPr>
          <p:cNvPr id="79" name="직사각형 78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grpSp>
        <p:nvGrpSpPr>
          <p:cNvPr id="3" name="그룹 2"/>
          <p:cNvGrpSpPr/>
          <p:nvPr>
            <p:custDataLst>
              <p:tags r:id="rId6"/>
            </p:custDataLst>
          </p:nvPr>
        </p:nvGrpSpPr>
        <p:grpSpPr>
          <a:xfrm>
            <a:off x="395536" y="1988840"/>
            <a:ext cx="3753416" cy="2593734"/>
            <a:chOff x="683568" y="1945463"/>
            <a:chExt cx="3032719" cy="2105319"/>
          </a:xfrm>
        </p:grpSpPr>
        <p:sp>
          <p:nvSpPr>
            <p:cNvPr id="13" name="Tile"/>
            <p:cNvSpPr/>
            <p:nvPr/>
          </p:nvSpPr>
          <p:spPr>
            <a:xfrm>
              <a:off x="683568" y="2002515"/>
              <a:ext cx="2929474" cy="204826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4"/>
            <a:stretch/>
          </p:blipFill>
          <p:spPr bwMode="auto">
            <a:xfrm>
              <a:off x="683568" y="1945463"/>
              <a:ext cx="3032719" cy="2070198"/>
            </a:xfrm>
            <a:prstGeom prst="rect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DarkRectangle"/>
            <p:cNvSpPr/>
            <p:nvPr/>
          </p:nvSpPr>
          <p:spPr>
            <a:xfrm>
              <a:off x="686786" y="3505716"/>
              <a:ext cx="3029500" cy="539384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20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6" name="Title"/>
            <p:cNvSpPr txBox="1"/>
            <p:nvPr/>
          </p:nvSpPr>
          <p:spPr>
            <a:xfrm>
              <a:off x="693913" y="3505716"/>
              <a:ext cx="2264270" cy="237330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600" dirty="0">
                  <a:solidFill>
                    <a:prstClr val="white"/>
                  </a:solidFill>
                  <a:latin typeface="Segoe UI Light" pitchFamily="34" charset="0"/>
                  <a:cs typeface="Segoe UI Light" pitchFamily="34" charset="0"/>
                </a:rPr>
                <a:t>작업시간 입력</a:t>
              </a:r>
              <a:r>
                <a:rPr lang="en-US" altLang="ko-KR" sz="1600" dirty="0">
                  <a:solidFill>
                    <a:prstClr val="white"/>
                  </a:solidFill>
                  <a:latin typeface="Segoe UI Light" pitchFamily="34" charset="0"/>
                  <a:cs typeface="Segoe UI Light" pitchFamily="34" charset="0"/>
                </a:rPr>
                <a:t>/</a:t>
              </a:r>
              <a:r>
                <a:rPr lang="ko-KR" altLang="en-US" sz="1600" dirty="0">
                  <a:solidFill>
                    <a:prstClr val="white"/>
                  </a:solidFill>
                  <a:latin typeface="Segoe UI Light" pitchFamily="34" charset="0"/>
                  <a:cs typeface="Segoe UI Light" pitchFamily="34" charset="0"/>
                </a:rPr>
                <a:t>수정</a:t>
              </a:r>
            </a:p>
          </p:txBody>
        </p:sp>
      </p:grpSp>
      <p:grpSp>
        <p:nvGrpSpPr>
          <p:cNvPr id="4" name="그룹 3"/>
          <p:cNvGrpSpPr/>
          <p:nvPr>
            <p:custDataLst>
              <p:tags r:id="rId7"/>
            </p:custDataLst>
          </p:nvPr>
        </p:nvGrpSpPr>
        <p:grpSpPr>
          <a:xfrm>
            <a:off x="3210967" y="3212976"/>
            <a:ext cx="5609505" cy="2880320"/>
            <a:chOff x="4211248" y="4143840"/>
            <a:chExt cx="4531006" cy="2071230"/>
          </a:xfrm>
        </p:grpSpPr>
        <p:sp>
          <p:nvSpPr>
            <p:cNvPr id="66" name="Tile"/>
            <p:cNvSpPr/>
            <p:nvPr/>
          </p:nvSpPr>
          <p:spPr>
            <a:xfrm>
              <a:off x="4211248" y="4143840"/>
              <a:ext cx="4531006" cy="207123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0" r="-277"/>
            <a:stretch/>
          </p:blipFill>
          <p:spPr bwMode="auto">
            <a:xfrm>
              <a:off x="4220906" y="4166474"/>
              <a:ext cx="4521124" cy="1523023"/>
            </a:xfrm>
            <a:prstGeom prst="rect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DarkRectangle"/>
            <p:cNvSpPr/>
            <p:nvPr/>
          </p:nvSpPr>
          <p:spPr>
            <a:xfrm>
              <a:off x="4219291" y="5672103"/>
              <a:ext cx="4522739" cy="537284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20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69" name="Subtitle"/>
            <p:cNvSpPr txBox="1"/>
            <p:nvPr/>
          </p:nvSpPr>
          <p:spPr>
            <a:xfrm>
              <a:off x="4219291" y="5959447"/>
              <a:ext cx="4476841" cy="154925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>
              <a:defPPr>
                <a:defRPr lang="ko-KR"/>
              </a:defPPr>
              <a:lvl1pPr>
                <a:defRPr sz="1100">
                  <a:solidFill>
                    <a:srgbClr val="FFFFFF">
                      <a:lumMod val="85000"/>
                    </a:srgbClr>
                  </a:solidFill>
                  <a:latin typeface="+mn-ea"/>
                  <a:cs typeface="Segoe UI Semilight" pitchFamily="34" charset="0"/>
                </a:defRPr>
              </a:lvl1pPr>
            </a:lstStyle>
            <a:p>
              <a:endParaRPr lang="en-US" altLang="ko-KR" dirty="0"/>
            </a:p>
          </p:txBody>
        </p:sp>
        <p:sp>
          <p:nvSpPr>
            <p:cNvPr id="70" name="Title"/>
            <p:cNvSpPr txBox="1"/>
            <p:nvPr/>
          </p:nvSpPr>
          <p:spPr>
            <a:xfrm>
              <a:off x="4225418" y="5679051"/>
              <a:ext cx="4516611" cy="210255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600" dirty="0">
                  <a:solidFill>
                    <a:prstClr val="white"/>
                  </a:solidFill>
                  <a:latin typeface="Segoe UI Light" pitchFamily="34" charset="0"/>
                  <a:cs typeface="Segoe UI Light" pitchFamily="34" charset="0"/>
                </a:rPr>
                <a:t>근태 내역 확인</a:t>
              </a:r>
            </a:p>
          </p:txBody>
        </p:sp>
      </p:grpSp>
      <p:sp>
        <p:nvSpPr>
          <p:cNvPr id="18" name="DarkRectangle"/>
          <p:cNvSpPr/>
          <p:nvPr/>
        </p:nvSpPr>
        <p:spPr>
          <a:xfrm>
            <a:off x="395536" y="4325965"/>
            <a:ext cx="2808034" cy="241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marL="28800"/>
            <a:r>
              <a:rPr lang="ko-KR" alt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일자 별 작업시간 근태 내역 입력</a:t>
            </a:r>
            <a:r>
              <a:rPr lang="en-US" altLang="ko-KR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ko-KR" alt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수정</a:t>
            </a:r>
            <a:endParaRPr lang="en-US" sz="11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DarkRectangle"/>
          <p:cNvSpPr/>
          <p:nvPr/>
        </p:nvSpPr>
        <p:spPr>
          <a:xfrm>
            <a:off x="3220646" y="5841693"/>
            <a:ext cx="5599547" cy="241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marL="28800"/>
            <a:r>
              <a:rPr lang="ko-KR" alt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근태 내역을 항목별로 확인 할 수 있으며 </a:t>
            </a:r>
            <a:r>
              <a:rPr lang="en-US" altLang="ko-KR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Excel</a:t>
            </a:r>
            <a:r>
              <a:rPr lang="ko-KR" alt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로 다운로드 기능 활용 가능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26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le"/>
          <p:cNvSpPr/>
          <p:nvPr>
            <p:custDataLst>
              <p:tags r:id="rId2"/>
            </p:custDataLst>
          </p:nvPr>
        </p:nvSpPr>
        <p:spPr>
          <a:xfrm>
            <a:off x="261045" y="1950740"/>
            <a:ext cx="4950160" cy="2858682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dirty="0"/>
              <a:t>프로젝트 자원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/>
              <a:t>프로젝트 인력정보 및 팀 별 인력자원에 대한 작업일정 정보를 확인 할 수 있습니다</a:t>
            </a:r>
            <a:r>
              <a:rPr lang="en-US" altLang="ko-KR" kern="0" dirty="0"/>
              <a:t>.</a:t>
            </a:r>
            <a:r>
              <a:rPr lang="ko-KR" altLang="en-US" kern="0" dirty="0"/>
              <a:t> </a:t>
            </a:r>
          </a:p>
        </p:txBody>
      </p:sp>
      <p:sp>
        <p:nvSpPr>
          <p:cNvPr id="61" name="Tile"/>
          <p:cNvSpPr/>
          <p:nvPr>
            <p:custDataLst>
              <p:tags r:id="rId6"/>
            </p:custDataLst>
          </p:nvPr>
        </p:nvSpPr>
        <p:spPr>
          <a:xfrm>
            <a:off x="3746265" y="4509120"/>
            <a:ext cx="5218223" cy="1535832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3"/>
          <p:cNvGrpSpPr/>
          <p:nvPr>
            <p:custDataLst>
              <p:tags r:id="rId7"/>
            </p:custDataLst>
          </p:nvPr>
        </p:nvGrpSpPr>
        <p:grpSpPr>
          <a:xfrm>
            <a:off x="262816" y="4437871"/>
            <a:ext cx="4948389" cy="371037"/>
            <a:chOff x="1146921" y="2980384"/>
            <a:chExt cx="2277759" cy="360748"/>
          </a:xfrm>
        </p:grpSpPr>
        <p:sp>
          <p:nvSpPr>
            <p:cNvPr id="15" name="DarkRectangle"/>
            <p:cNvSpPr/>
            <p:nvPr/>
          </p:nvSpPr>
          <p:spPr>
            <a:xfrm>
              <a:off x="1147824" y="2980384"/>
              <a:ext cx="2276856" cy="360748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20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6" name="Title"/>
            <p:cNvSpPr txBox="1"/>
            <p:nvPr/>
          </p:nvSpPr>
          <p:spPr>
            <a:xfrm>
              <a:off x="1146921" y="2980384"/>
              <a:ext cx="2247788" cy="315836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600" dirty="0">
                  <a:solidFill>
                    <a:prstClr val="white"/>
                  </a:solidFill>
                  <a:latin typeface="Segoe UI Light" pitchFamily="34" charset="0"/>
                  <a:cs typeface="Segoe UI Light" pitchFamily="34" charset="0"/>
                </a:rPr>
                <a:t>프로젝트 별 인력자원 정보 조회 화면</a:t>
              </a:r>
              <a:endParaRPr lang="en-US" altLang="ko-KR" sz="1600" dirty="0">
                <a:solidFill>
                  <a:prstClr val="white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</p:grpSp>
      <p:sp>
        <p:nvSpPr>
          <p:cNvPr id="63" name="DarkRectangle"/>
          <p:cNvSpPr/>
          <p:nvPr>
            <p:custDataLst>
              <p:tags r:id="rId8"/>
            </p:custDataLst>
          </p:nvPr>
        </p:nvSpPr>
        <p:spPr>
          <a:xfrm>
            <a:off x="3746265" y="5737883"/>
            <a:ext cx="5217391" cy="306753"/>
          </a:xfrm>
          <a:prstGeom prst="rect">
            <a:avLst/>
          </a:prstGeom>
          <a:solidFill>
            <a:srgbClr val="36A1D6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endParaRPr lang="en-US" sz="20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5" name="Title"/>
          <p:cNvSpPr txBox="1"/>
          <p:nvPr>
            <p:custDataLst>
              <p:tags r:id="rId9"/>
            </p:custDataLst>
          </p:nvPr>
        </p:nvSpPr>
        <p:spPr>
          <a:xfrm>
            <a:off x="3746265" y="5728358"/>
            <a:ext cx="5150272" cy="261610"/>
          </a:xfrm>
          <a:prstGeom prst="rect">
            <a:avLst/>
          </a:prstGeom>
          <a:noFill/>
        </p:spPr>
        <p:txBody>
          <a:bodyPr wrap="square" lIns="91440" tIns="45720" rIns="0" bIns="0" rtlCol="0">
            <a:spAutoFit/>
          </a:bodyPr>
          <a:lstStyle/>
          <a:p>
            <a:r>
              <a:rPr lang="ko-KR" altLang="en-US" sz="1400" dirty="0">
                <a:solidFill>
                  <a:prstClr val="white"/>
                </a:solidFill>
                <a:latin typeface="Segoe UI Light" pitchFamily="34" charset="0"/>
                <a:cs typeface="Segoe UI Light" pitchFamily="34" charset="0"/>
              </a:rPr>
              <a:t>사용자의 기간별 배정 현황 조회 팝업</a:t>
            </a:r>
            <a:endParaRPr lang="en-US" altLang="ko-KR" sz="1400" dirty="0">
              <a:solidFill>
                <a:prstClr val="white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08" y="4533900"/>
            <a:ext cx="5199904" cy="116402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2" name="직사각형 31"/>
          <p:cNvSpPr/>
          <p:nvPr>
            <p:custDataLst>
              <p:tags r:id="rId11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3" name="그림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5" y="1975512"/>
            <a:ext cx="4892170" cy="245870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3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/>
              <a:t>EPM </a:t>
            </a:r>
            <a:r>
              <a:rPr lang="ko-KR" altLang="en-US" dirty="0"/>
              <a:t>알림 메일 </a:t>
            </a:r>
            <a:r>
              <a:rPr lang="en-US" altLang="ko-KR" dirty="0"/>
              <a:t>(</a:t>
            </a:r>
            <a:r>
              <a:rPr lang="ko-KR" altLang="en-US" dirty="0"/>
              <a:t>프로젝트 관리자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/>
              <a:t>자신이 소유한 모든 프로젝트에 대하여 실시간 지연작업 정보를 </a:t>
            </a:r>
            <a:r>
              <a:rPr lang="en-US" altLang="ko-KR" kern="0" dirty="0"/>
              <a:t>E-Mail</a:t>
            </a:r>
            <a:r>
              <a:rPr lang="ko-KR" altLang="en-US" kern="0" dirty="0"/>
              <a:t>로 수신 합니다</a:t>
            </a:r>
            <a:r>
              <a:rPr lang="en-US" altLang="ko-KR" kern="0" dirty="0"/>
              <a:t>.</a:t>
            </a:r>
            <a:endParaRPr lang="ko-KR" altLang="en-US" kern="0" dirty="0"/>
          </a:p>
        </p:txBody>
      </p:sp>
      <p:grpSp>
        <p:nvGrpSpPr>
          <p:cNvPr id="30" name="그룹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335371" y="2021609"/>
            <a:ext cx="6480040" cy="4331144"/>
            <a:chOff x="1482725" y="1450975"/>
            <a:chExt cx="7094538" cy="4741863"/>
          </a:xfrm>
        </p:grpSpPr>
        <p:pic>
          <p:nvPicPr>
            <p:cNvPr id="31" name="Picture 8" descr="C:\Documents and Settings\Administrator\바탕 화면\새 부엉이\그림7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2725" y="1450975"/>
              <a:ext cx="7094538" cy="4741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1926414" y="2189535"/>
              <a:ext cx="481578" cy="1428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>
                <a:defRPr/>
              </a:pPr>
              <a:r>
                <a:rPr lang="en-US" altLang="ko-KR" sz="900" b="1" dirty="0">
                  <a:solidFill>
                    <a:prstClr val="black"/>
                  </a:solidFill>
                </a:rPr>
                <a:t>    Pro -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직사각형 33"/>
          <p:cNvSpPr/>
          <p:nvPr>
            <p:custDataLst>
              <p:tags r:id="rId6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94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/>
              <a:t>EPM </a:t>
            </a:r>
            <a:r>
              <a:rPr lang="ko-KR" altLang="en-US" dirty="0"/>
              <a:t>알림 메일 </a:t>
            </a:r>
            <a:r>
              <a:rPr lang="en-US" altLang="ko-KR" dirty="0"/>
              <a:t>(</a:t>
            </a:r>
            <a:r>
              <a:rPr lang="ko-KR" altLang="en-US" dirty="0"/>
              <a:t>팀</a:t>
            </a:r>
            <a:r>
              <a:rPr lang="en-US" altLang="ko-KR" dirty="0"/>
              <a:t> </a:t>
            </a:r>
            <a:r>
              <a:rPr lang="ko-KR" altLang="en-US" dirty="0"/>
              <a:t>구성원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/>
              <a:t>자신에게 배정된 작업이 지연 되거나 새로 시작 될 경우 해당 정보를 </a:t>
            </a:r>
            <a:r>
              <a:rPr lang="en-US" altLang="ko-KR" kern="0" dirty="0"/>
              <a:t>E-Mail</a:t>
            </a:r>
            <a:r>
              <a:rPr lang="ko-KR" altLang="en-US" kern="0" dirty="0"/>
              <a:t>로 수신 합니다</a:t>
            </a:r>
            <a:r>
              <a:rPr lang="en-US" altLang="ko-KR" kern="0" dirty="0"/>
              <a:t>.</a:t>
            </a:r>
            <a:endParaRPr lang="ko-KR" altLang="en-US" kern="0" dirty="0"/>
          </a:p>
        </p:txBody>
      </p:sp>
      <p:grpSp>
        <p:nvGrpSpPr>
          <p:cNvPr id="9" name="그룹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30792" y="2094756"/>
            <a:ext cx="7484054" cy="4189162"/>
            <a:chOff x="876300" y="1501775"/>
            <a:chExt cx="8210550" cy="4595813"/>
          </a:xfrm>
        </p:grpSpPr>
        <p:pic>
          <p:nvPicPr>
            <p:cNvPr id="12" name="Picture 10" descr="C:\Documents and Settings\Administrator\바탕 화면\새 부엉이\그림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6300" y="1501775"/>
              <a:ext cx="8210550" cy="45958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315777" y="2425091"/>
              <a:ext cx="507493" cy="184746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>
                <a:defRPr/>
              </a:pPr>
              <a:r>
                <a:rPr lang="en-US" altLang="ko-KR" sz="900" b="1" dirty="0">
                  <a:solidFill>
                    <a:prstClr val="black"/>
                  </a:solidFill>
                </a:rPr>
                <a:t>    Pro -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직사각형 13"/>
          <p:cNvSpPr/>
          <p:nvPr>
            <p:custDataLst>
              <p:tags r:id="rId6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7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err="1"/>
              <a:t>쪽지함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ko-KR" altLang="ko-KR" dirty="0"/>
              <a:t>기존 사내 메일과</a:t>
            </a:r>
            <a:r>
              <a:rPr lang="en-US" altLang="ko-KR" dirty="0"/>
              <a:t>, </a:t>
            </a:r>
            <a:r>
              <a:rPr lang="ko-KR" altLang="ko-KR" dirty="0"/>
              <a:t>프로젝트 메일의 혼용으로 인한 복잡성을 해결하고</a:t>
            </a:r>
            <a:r>
              <a:rPr lang="en-US" altLang="ko-KR" dirty="0"/>
              <a:t>, </a:t>
            </a:r>
            <a:r>
              <a:rPr lang="ko-KR" altLang="ko-KR" dirty="0"/>
              <a:t>프로젝트 구성원 간의 원활한 의사 소통을 위한 쪽지 기능</a:t>
            </a:r>
            <a:r>
              <a:rPr lang="ko-KR" altLang="en-US" dirty="0"/>
              <a:t>을 제공</a:t>
            </a:r>
            <a:r>
              <a:rPr lang="ko-KR" altLang="en-US" kern="0" dirty="0"/>
              <a:t>합니다</a:t>
            </a:r>
            <a:r>
              <a:rPr lang="en-US" altLang="ko-KR" kern="0" dirty="0"/>
              <a:t>.</a:t>
            </a:r>
            <a:endParaRPr lang="ko-KR" altLang="en-US" kern="0" dirty="0"/>
          </a:p>
        </p:txBody>
      </p:sp>
      <p:sp>
        <p:nvSpPr>
          <p:cNvPr id="34" name="직사각형 33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9" name="그림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4" y="2276872"/>
            <a:ext cx="8190771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97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쪽지 알림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ko-KR" altLang="ko-KR" dirty="0"/>
              <a:t>사용자에게 새로운 쪽지가 도착하면</a:t>
            </a:r>
            <a:r>
              <a:rPr lang="en-US" altLang="ko-KR" dirty="0"/>
              <a:t> </a:t>
            </a:r>
            <a:r>
              <a:rPr lang="ko-KR" altLang="en-US" dirty="0"/>
              <a:t>메인 페이지에서 </a:t>
            </a:r>
            <a:r>
              <a:rPr lang="ko-KR" altLang="ko-KR" dirty="0"/>
              <a:t>새로운 쪽지의 건수가 나타납니다</a:t>
            </a:r>
            <a:r>
              <a:rPr lang="en-US" altLang="ko-KR" dirty="0"/>
              <a:t>. </a:t>
            </a:r>
            <a:r>
              <a:rPr lang="ko-KR" altLang="ko-KR" dirty="0"/>
              <a:t>도착한 쪽지의 건수를 클릭하면</a:t>
            </a:r>
            <a:r>
              <a:rPr lang="en-US" altLang="ko-KR" dirty="0"/>
              <a:t>, </a:t>
            </a:r>
            <a:r>
              <a:rPr lang="ko-KR" altLang="ko-KR" dirty="0"/>
              <a:t>가장 최근의 도착한 쪽지</a:t>
            </a:r>
            <a:r>
              <a:rPr lang="en-US" altLang="ko-KR" dirty="0"/>
              <a:t> </a:t>
            </a:r>
            <a:r>
              <a:rPr lang="ko-KR" altLang="en-US" dirty="0"/>
              <a:t>내용이</a:t>
            </a:r>
            <a:r>
              <a:rPr lang="ko-KR" altLang="ko-KR" dirty="0"/>
              <a:t> 팝업으로 나타나게 됩니다</a:t>
            </a:r>
            <a:r>
              <a:rPr lang="en-US" altLang="ko-KR" dirty="0"/>
              <a:t>. </a:t>
            </a:r>
            <a:r>
              <a:rPr lang="ko-KR" altLang="ko-KR" dirty="0"/>
              <a:t>도착한 쪽지를</a:t>
            </a:r>
            <a:r>
              <a:rPr lang="en-US" altLang="ko-KR" dirty="0"/>
              <a:t> [</a:t>
            </a:r>
            <a:r>
              <a:rPr lang="ko-KR" altLang="ko-KR" dirty="0"/>
              <a:t>삭제</a:t>
            </a:r>
            <a:r>
              <a:rPr lang="en-US" altLang="ko-KR" dirty="0"/>
              <a:t>], [</a:t>
            </a:r>
            <a:r>
              <a:rPr lang="ko-KR" altLang="ko-KR" dirty="0"/>
              <a:t>보관</a:t>
            </a:r>
            <a:r>
              <a:rPr lang="en-US" altLang="ko-KR" dirty="0"/>
              <a:t>], [</a:t>
            </a:r>
            <a:r>
              <a:rPr lang="ko-KR" altLang="ko-KR" dirty="0"/>
              <a:t>답장</a:t>
            </a:r>
            <a:r>
              <a:rPr lang="en-US" altLang="ko-KR" dirty="0"/>
              <a:t>]</a:t>
            </a:r>
            <a:r>
              <a:rPr lang="ko-KR" altLang="ko-KR" dirty="0"/>
              <a:t>을 할 수 있으며</a:t>
            </a:r>
            <a:r>
              <a:rPr lang="en-US" altLang="ko-KR" dirty="0"/>
              <a:t>, </a:t>
            </a:r>
            <a:r>
              <a:rPr lang="ko-KR" altLang="ko-KR" dirty="0"/>
              <a:t>첨부된 파일이 있을 경우 다운로드가 가능하게 됩니다</a:t>
            </a:r>
            <a:r>
              <a:rPr lang="en-US" altLang="ko-KR" dirty="0"/>
              <a:t>.</a:t>
            </a:r>
            <a:endParaRPr lang="ko-KR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 dirty="0"/>
          </a:p>
        </p:txBody>
      </p:sp>
      <p:sp>
        <p:nvSpPr>
          <p:cNvPr id="14" name="직사각형 13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15" name="그림 14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9" t="29854"/>
          <a:stretch/>
        </p:blipFill>
        <p:spPr>
          <a:xfrm>
            <a:off x="375004" y="2276872"/>
            <a:ext cx="4933531" cy="2070720"/>
          </a:xfrm>
          <a:prstGeom prst="rect">
            <a:avLst/>
          </a:prstGeom>
          <a:ln w="6350">
            <a:solidFill>
              <a:srgbClr val="7F7F7F"/>
            </a:solidFill>
          </a:ln>
        </p:spPr>
      </p:pic>
      <p:grpSp>
        <p:nvGrpSpPr>
          <p:cNvPr id="16" name="Group 3"/>
          <p:cNvGrpSpPr/>
          <p:nvPr>
            <p:custDataLst>
              <p:tags r:id="rId6"/>
            </p:custDataLst>
          </p:nvPr>
        </p:nvGrpSpPr>
        <p:grpSpPr>
          <a:xfrm>
            <a:off x="360146" y="4347932"/>
            <a:ext cx="4948389" cy="371037"/>
            <a:chOff x="1146921" y="2980384"/>
            <a:chExt cx="2277759" cy="360748"/>
          </a:xfrm>
        </p:grpSpPr>
        <p:sp>
          <p:nvSpPr>
            <p:cNvPr id="17" name="DarkRectangle"/>
            <p:cNvSpPr/>
            <p:nvPr/>
          </p:nvSpPr>
          <p:spPr>
            <a:xfrm>
              <a:off x="1147824" y="2980384"/>
              <a:ext cx="2276856" cy="360748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20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8" name="Title"/>
            <p:cNvSpPr txBox="1"/>
            <p:nvPr/>
          </p:nvSpPr>
          <p:spPr>
            <a:xfrm>
              <a:off x="1146921" y="2980384"/>
              <a:ext cx="2247788" cy="284280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600" dirty="0">
                  <a:solidFill>
                    <a:prstClr val="white"/>
                  </a:solidFill>
                  <a:latin typeface="Segoe UI Light" pitchFamily="34" charset="0"/>
                  <a:cs typeface="Segoe UI Light" pitchFamily="34" charset="0"/>
                </a:rPr>
                <a:t>메인 페이지의 쪽지 알림 화면</a:t>
              </a:r>
              <a:endParaRPr lang="en-US" altLang="ko-KR" sz="1600" dirty="0">
                <a:solidFill>
                  <a:prstClr val="white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</p:grpSp>
      <p:sp>
        <p:nvSpPr>
          <p:cNvPr id="19" name="DarkRectangle"/>
          <p:cNvSpPr/>
          <p:nvPr>
            <p:custDataLst>
              <p:tags r:id="rId7"/>
            </p:custDataLst>
          </p:nvPr>
        </p:nvSpPr>
        <p:spPr>
          <a:xfrm>
            <a:off x="4525314" y="5657422"/>
            <a:ext cx="4258810" cy="306753"/>
          </a:xfrm>
          <a:prstGeom prst="rect">
            <a:avLst/>
          </a:prstGeom>
          <a:solidFill>
            <a:srgbClr val="36A1D6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endParaRPr lang="en-US" sz="20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0" name="Title"/>
          <p:cNvSpPr txBox="1"/>
          <p:nvPr/>
        </p:nvSpPr>
        <p:spPr>
          <a:xfrm>
            <a:off x="4525314" y="5647897"/>
            <a:ext cx="4247774" cy="292388"/>
          </a:xfrm>
          <a:prstGeom prst="rect">
            <a:avLst/>
          </a:prstGeom>
          <a:noFill/>
        </p:spPr>
        <p:txBody>
          <a:bodyPr wrap="square" lIns="91440" tIns="45720" rIns="0" bIns="0" rtlCol="0">
            <a:spAutoFit/>
          </a:bodyPr>
          <a:lstStyle/>
          <a:p>
            <a:r>
              <a:rPr lang="ko-KR" altLang="en-US" sz="1600" dirty="0">
                <a:solidFill>
                  <a:prstClr val="white"/>
                </a:solidFill>
                <a:latin typeface="Segoe UI Light" pitchFamily="34" charset="0"/>
                <a:cs typeface="Segoe UI Light" pitchFamily="34" charset="0"/>
              </a:rPr>
              <a:t>쪽지 읽기 화면</a:t>
            </a:r>
            <a:endParaRPr lang="en-US" altLang="ko-KR" sz="1600" dirty="0">
              <a:solidFill>
                <a:prstClr val="white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21" name="그림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14" y="2772475"/>
            <a:ext cx="4247774" cy="2884947"/>
          </a:xfrm>
          <a:prstGeom prst="rect">
            <a:avLst/>
          </a:prstGeom>
          <a:ln w="6350">
            <a:solidFill>
              <a:srgbClr val="7F7F7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95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/>
          </p:cNvPicPr>
          <p:nvPr/>
        </p:nvPicPr>
        <p:blipFill rotWithShape="1">
          <a:blip r:embed="rId19"/>
          <a:srcRect l="14435" b="16922"/>
          <a:stretch/>
        </p:blipFill>
        <p:spPr>
          <a:xfrm>
            <a:off x="1257365" y="2289424"/>
            <a:ext cx="7003112" cy="35875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문제점 및 위험 관리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/>
              <a:t> </a:t>
            </a:r>
            <a:r>
              <a:rPr lang="en-US" altLang="ko-KR" kern="0" dirty="0"/>
              <a:t>Pro-EPM™</a:t>
            </a:r>
            <a:r>
              <a:rPr lang="ko-KR" altLang="en-US" kern="0" dirty="0"/>
              <a:t>의 프로젝트 커뮤니티 기능을 활용하여 리스크</a:t>
            </a:r>
            <a:r>
              <a:rPr lang="en-US" altLang="ko-KR" kern="0" dirty="0"/>
              <a:t>, </a:t>
            </a:r>
            <a:r>
              <a:rPr lang="ko-KR" altLang="en-US" kern="0" dirty="0"/>
              <a:t>이슈</a:t>
            </a:r>
            <a:r>
              <a:rPr lang="en-US" altLang="ko-KR" kern="0" dirty="0"/>
              <a:t>, </a:t>
            </a:r>
            <a:r>
              <a:rPr lang="ko-KR" altLang="en-US" kern="0" dirty="0"/>
              <a:t>의사결정사항 등의 프로젝트 관련 상황들을 통합하여 관리 할 수 있습니다</a:t>
            </a:r>
            <a:r>
              <a:rPr lang="en-US" altLang="ko-KR" kern="0" dirty="0"/>
              <a:t>. </a:t>
            </a:r>
            <a:r>
              <a:rPr lang="ko-KR" altLang="en-US" kern="0" dirty="0"/>
              <a:t>등록된 </a:t>
            </a:r>
            <a:r>
              <a:rPr lang="ko-KR" altLang="en-US" kern="0"/>
              <a:t>게시물은 </a:t>
            </a:r>
            <a:r>
              <a:rPr lang="en-US" altLang="ko-KR" kern="0" dirty="0"/>
              <a:t>Pro-EPM™ </a:t>
            </a:r>
            <a:r>
              <a:rPr lang="ko-KR" altLang="en-US" kern="0" dirty="0"/>
              <a:t>대시보드 페이지를 통하여 부서별 또는 프로젝트 별로 통계되어 나타납니다</a:t>
            </a:r>
            <a:r>
              <a:rPr lang="en-US" altLang="ko-KR" kern="0" dirty="0"/>
              <a:t>.</a:t>
            </a:r>
          </a:p>
        </p:txBody>
      </p:sp>
      <p:sp>
        <p:nvSpPr>
          <p:cNvPr id="8" name="직사각형 7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24807" y="3550894"/>
            <a:ext cx="2566043" cy="25150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그룹 2"/>
          <p:cNvGrpSpPr/>
          <p:nvPr>
            <p:custDataLst>
              <p:tags r:id="rId6"/>
            </p:custDataLst>
          </p:nvPr>
        </p:nvGrpSpPr>
        <p:grpSpPr>
          <a:xfrm>
            <a:off x="4643492" y="3989587"/>
            <a:ext cx="1309489" cy="1522285"/>
            <a:chOff x="5345410" y="3376977"/>
            <a:chExt cx="1309489" cy="1522285"/>
          </a:xfrm>
        </p:grpSpPr>
        <p:sp>
          <p:nvSpPr>
            <p:cNvPr id="17" name="Freeform 121"/>
            <p:cNvSpPr>
              <a:spLocks/>
            </p:cNvSpPr>
            <p:nvPr>
              <p:custDataLst>
                <p:custData r:id="rId14"/>
                <p:custData r:id="rId15"/>
              </p:custDataLst>
            </p:nvPr>
          </p:nvSpPr>
          <p:spPr bwMode="black">
            <a:xfrm rot="9395463" flipH="1">
              <a:off x="5373602" y="3376977"/>
              <a:ext cx="1134233" cy="1522285"/>
            </a:xfrm>
            <a:custGeom>
              <a:avLst/>
              <a:gdLst>
                <a:gd name="T0" fmla="*/ 30 w 62"/>
                <a:gd name="T1" fmla="*/ 81 h 83"/>
                <a:gd name="T2" fmla="*/ 9 w 62"/>
                <a:gd name="T3" fmla="*/ 56 h 83"/>
                <a:gd name="T4" fmla="*/ 35 w 62"/>
                <a:gd name="T5" fmla="*/ 31 h 83"/>
                <a:gd name="T6" fmla="*/ 35 w 62"/>
                <a:gd name="T7" fmla="*/ 47 h 83"/>
                <a:gd name="T8" fmla="*/ 62 w 62"/>
                <a:gd name="T9" fmla="*/ 23 h 83"/>
                <a:gd name="T10" fmla="*/ 35 w 62"/>
                <a:gd name="T11" fmla="*/ 0 h 83"/>
                <a:gd name="T12" fmla="*/ 35 w 62"/>
                <a:gd name="T13" fmla="*/ 15 h 83"/>
                <a:gd name="T14" fmla="*/ 34 w 62"/>
                <a:gd name="T15" fmla="*/ 15 h 83"/>
                <a:gd name="T16" fmla="*/ 0 w 62"/>
                <a:gd name="T17" fmla="*/ 50 h 83"/>
                <a:gd name="T18" fmla="*/ 30 w 62"/>
                <a:gd name="T19" fmla="*/ 83 h 83"/>
                <a:gd name="T20" fmla="*/ 30 w 62"/>
                <a:gd name="T21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83">
                  <a:moveTo>
                    <a:pt x="30" y="81"/>
                  </a:moveTo>
                  <a:cubicBezTo>
                    <a:pt x="18" y="78"/>
                    <a:pt x="9" y="68"/>
                    <a:pt x="9" y="56"/>
                  </a:cubicBezTo>
                  <a:cubicBezTo>
                    <a:pt x="9" y="42"/>
                    <a:pt x="20" y="32"/>
                    <a:pt x="35" y="31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16" y="15"/>
                    <a:pt x="0" y="31"/>
                    <a:pt x="0" y="50"/>
                  </a:cubicBezTo>
                  <a:cubicBezTo>
                    <a:pt x="0" y="67"/>
                    <a:pt x="13" y="81"/>
                    <a:pt x="30" y="83"/>
                  </a:cubicBezTo>
                  <a:lnTo>
                    <a:pt x="30" y="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97576" tIns="48788" rIns="97576" bIns="4878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Tile"/>
            <p:cNvSpPr/>
            <p:nvPr>
              <p:custDataLst>
                <p:custData r:id="rId16"/>
              </p:custDataLst>
            </p:nvPr>
          </p:nvSpPr>
          <p:spPr>
            <a:xfrm>
              <a:off x="5345410" y="3969299"/>
              <a:ext cx="975957" cy="45303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0000" tIns="54000" rIns="90000" bIns="54000" anchor="ctr"/>
            <a:lstStyle/>
            <a:p>
              <a:pPr eaLnBrk="0" latinLnBrk="0" hangingPunct="0"/>
              <a:r>
                <a:rPr lang="ko-KR" altLang="en-US" sz="1100" dirty="0">
                  <a:solidFill>
                    <a:prstClr val="black"/>
                  </a:solidFill>
                  <a:latin typeface="Lucida Sans Unicode" pitchFamily="34" charset="0"/>
                </a:rPr>
                <a:t>리스크</a:t>
              </a:r>
              <a:r>
                <a:rPr lang="en-US" altLang="ko-KR" sz="1100" dirty="0">
                  <a:solidFill>
                    <a:prstClr val="black"/>
                  </a:solidFill>
                  <a:latin typeface="Lucida Sans Unicode" pitchFamily="34" charset="0"/>
                </a:rPr>
                <a:t>/</a:t>
              </a:r>
              <a:r>
                <a:rPr lang="ko-KR" altLang="en-US" sz="1100" dirty="0">
                  <a:solidFill>
                    <a:prstClr val="black"/>
                  </a:solidFill>
                  <a:latin typeface="Lucida Sans Unicode" pitchFamily="34" charset="0"/>
                </a:rPr>
                <a:t>이슈</a:t>
              </a:r>
              <a:endParaRPr lang="en-US" altLang="ko-KR" sz="11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eaLnBrk="0" latinLnBrk="0" hangingPunct="0"/>
              <a:r>
                <a:rPr lang="ko-KR" altLang="en-US" sz="1100" dirty="0">
                  <a:solidFill>
                    <a:prstClr val="black"/>
                  </a:solidFill>
                  <a:latin typeface="Lucida Sans Unicode" pitchFamily="34" charset="0"/>
                </a:rPr>
                <a:t>상세보기</a:t>
              </a:r>
              <a:endParaRPr lang="en-US" altLang="ko-KR" sz="1100" dirty="0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pic>
          <p:nvPicPr>
            <p:cNvPr id="19" name="Picture 1"/>
            <p:cNvPicPr/>
            <p:nvPr>
              <p:custDataLst>
                <p:custData r:id="rId17"/>
              </p:custDataLst>
            </p:nvPr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439" b="99281" l="2857" r="97143">
                          <a14:foregroundMark x1="37143" y1="11511" x2="37143" y2="11511"/>
                          <a14:foregroundMark x1="77857" y1="19424" x2="77857" y2="19424"/>
                          <a14:foregroundMark x1="88571" y1="52518" x2="88571" y2="52518"/>
                          <a14:foregroundMark x1="32857" y1="82734" x2="32857" y2="82734"/>
                          <a14:foregroundMark x1="16429" y1="30935" x2="16429" y2="30935"/>
                          <a14:foregroundMark x1="58571" y1="12230" x2="58571" y2="122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149" y="3735285"/>
              <a:ext cx="666750" cy="6616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85802" y="4216989"/>
            <a:ext cx="1758996" cy="171039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0" name="그룹 19"/>
          <p:cNvGrpSpPr/>
          <p:nvPr>
            <p:custDataLst>
              <p:tags r:id="rId7"/>
            </p:custDataLst>
          </p:nvPr>
        </p:nvGrpSpPr>
        <p:grpSpPr>
          <a:xfrm>
            <a:off x="755576" y="3490891"/>
            <a:ext cx="1309489" cy="1522285"/>
            <a:chOff x="5345410" y="3376977"/>
            <a:chExt cx="1309489" cy="1522285"/>
          </a:xfrm>
        </p:grpSpPr>
        <p:sp>
          <p:nvSpPr>
            <p:cNvPr id="21" name="Freeform 121"/>
            <p:cNvSpPr>
              <a:spLocks/>
            </p:cNvSpPr>
            <p:nvPr>
              <p:custDataLst>
                <p:custData r:id="rId10"/>
                <p:custData r:id="rId11"/>
              </p:custDataLst>
            </p:nvPr>
          </p:nvSpPr>
          <p:spPr bwMode="black">
            <a:xfrm rot="11867073" flipH="1">
              <a:off x="5373602" y="3376977"/>
              <a:ext cx="1134233" cy="1522285"/>
            </a:xfrm>
            <a:custGeom>
              <a:avLst/>
              <a:gdLst>
                <a:gd name="T0" fmla="*/ 30 w 62"/>
                <a:gd name="T1" fmla="*/ 81 h 83"/>
                <a:gd name="T2" fmla="*/ 9 w 62"/>
                <a:gd name="T3" fmla="*/ 56 h 83"/>
                <a:gd name="T4" fmla="*/ 35 w 62"/>
                <a:gd name="T5" fmla="*/ 31 h 83"/>
                <a:gd name="T6" fmla="*/ 35 w 62"/>
                <a:gd name="T7" fmla="*/ 47 h 83"/>
                <a:gd name="T8" fmla="*/ 62 w 62"/>
                <a:gd name="T9" fmla="*/ 23 h 83"/>
                <a:gd name="T10" fmla="*/ 35 w 62"/>
                <a:gd name="T11" fmla="*/ 0 h 83"/>
                <a:gd name="T12" fmla="*/ 35 w 62"/>
                <a:gd name="T13" fmla="*/ 15 h 83"/>
                <a:gd name="T14" fmla="*/ 34 w 62"/>
                <a:gd name="T15" fmla="*/ 15 h 83"/>
                <a:gd name="T16" fmla="*/ 0 w 62"/>
                <a:gd name="T17" fmla="*/ 50 h 83"/>
                <a:gd name="T18" fmla="*/ 30 w 62"/>
                <a:gd name="T19" fmla="*/ 83 h 83"/>
                <a:gd name="T20" fmla="*/ 30 w 62"/>
                <a:gd name="T21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83">
                  <a:moveTo>
                    <a:pt x="30" y="81"/>
                  </a:moveTo>
                  <a:cubicBezTo>
                    <a:pt x="18" y="78"/>
                    <a:pt x="9" y="68"/>
                    <a:pt x="9" y="56"/>
                  </a:cubicBezTo>
                  <a:cubicBezTo>
                    <a:pt x="9" y="42"/>
                    <a:pt x="20" y="32"/>
                    <a:pt x="35" y="31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16" y="15"/>
                    <a:pt x="0" y="31"/>
                    <a:pt x="0" y="50"/>
                  </a:cubicBezTo>
                  <a:cubicBezTo>
                    <a:pt x="0" y="67"/>
                    <a:pt x="13" y="81"/>
                    <a:pt x="30" y="83"/>
                  </a:cubicBezTo>
                  <a:lnTo>
                    <a:pt x="30" y="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97576" tIns="48788" rIns="97576" bIns="4878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Tile"/>
            <p:cNvSpPr/>
            <p:nvPr>
              <p:custDataLst>
                <p:custData r:id="rId12"/>
              </p:custDataLst>
            </p:nvPr>
          </p:nvSpPr>
          <p:spPr>
            <a:xfrm>
              <a:off x="5345410" y="3969299"/>
              <a:ext cx="975957" cy="45303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0000" tIns="54000" rIns="90000" bIns="54000" anchor="ctr"/>
            <a:lstStyle/>
            <a:p>
              <a:pPr eaLnBrk="0" latinLnBrk="0" hangingPunct="0"/>
              <a:r>
                <a:rPr lang="ko-KR" altLang="en-US" sz="1100" dirty="0">
                  <a:solidFill>
                    <a:prstClr val="black"/>
                  </a:solidFill>
                  <a:latin typeface="Lucida Sans Unicode" pitchFamily="34" charset="0"/>
                </a:rPr>
                <a:t>리스크</a:t>
              </a:r>
              <a:r>
                <a:rPr lang="en-US" altLang="ko-KR" sz="1100" dirty="0">
                  <a:solidFill>
                    <a:prstClr val="black"/>
                  </a:solidFill>
                  <a:latin typeface="Lucida Sans Unicode" pitchFamily="34" charset="0"/>
                </a:rPr>
                <a:t>/</a:t>
              </a:r>
              <a:r>
                <a:rPr lang="ko-KR" altLang="en-US" sz="1100" dirty="0">
                  <a:solidFill>
                    <a:prstClr val="black"/>
                  </a:solidFill>
                  <a:latin typeface="Lucida Sans Unicode" pitchFamily="34" charset="0"/>
                </a:rPr>
                <a:t>이슈</a:t>
              </a:r>
              <a:endParaRPr lang="en-US" altLang="ko-KR" sz="11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eaLnBrk="0" latinLnBrk="0" hangingPunct="0"/>
              <a:r>
                <a:rPr lang="ko-KR" altLang="en-US" sz="1100" dirty="0">
                  <a:solidFill>
                    <a:prstClr val="black"/>
                  </a:solidFill>
                  <a:latin typeface="Lucida Sans Unicode" pitchFamily="34" charset="0"/>
                </a:rPr>
                <a:t>등록</a:t>
              </a:r>
              <a:endParaRPr lang="en-US" altLang="ko-KR" sz="1100" dirty="0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pic>
          <p:nvPicPr>
            <p:cNvPr id="23" name="Picture 1"/>
            <p:cNvPicPr/>
            <p:nvPr>
              <p:custDataLst>
                <p:custData r:id="rId13"/>
              </p:custDataLst>
            </p:nvPr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439" b="99281" l="2857" r="97143">
                          <a14:foregroundMark x1="37143" y1="11511" x2="37143" y2="11511"/>
                          <a14:foregroundMark x1="77857" y1="19424" x2="77857" y2="19424"/>
                          <a14:foregroundMark x1="88571" y1="52518" x2="88571" y2="52518"/>
                          <a14:foregroundMark x1="32857" y1="82734" x2="32857" y2="82734"/>
                          <a14:foregroundMark x1="16429" y1="30935" x2="16429" y2="30935"/>
                          <a14:foregroundMark x1="58571" y1="12230" x2="58571" y2="122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149" y="3735285"/>
              <a:ext cx="666750" cy="6616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pSp>
        <p:nvGrpSpPr>
          <p:cNvPr id="24" name="그룹 23"/>
          <p:cNvGrpSpPr/>
          <p:nvPr>
            <p:custDataLst>
              <p:tags r:id="rId8"/>
            </p:custDataLst>
          </p:nvPr>
        </p:nvGrpSpPr>
        <p:grpSpPr>
          <a:xfrm>
            <a:off x="755576" y="4773910"/>
            <a:ext cx="2461696" cy="1543338"/>
            <a:chOff x="126" y="1115543"/>
            <a:chExt cx="2461696" cy="1543338"/>
          </a:xfrm>
        </p:grpSpPr>
        <p:sp>
          <p:nvSpPr>
            <p:cNvPr id="27" name="Selection"/>
            <p:cNvSpPr/>
            <p:nvPr>
              <p:custDataLst>
                <p:custData r:id="rId9"/>
              </p:custDataLst>
            </p:nvPr>
          </p:nvSpPr>
          <p:spPr>
            <a:xfrm flipH="1">
              <a:off x="126" y="1994588"/>
              <a:ext cx="2461696" cy="664293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endParaRPr lang="en-US" altLang="ko-KR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리스크 및 이슈를 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Project Server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에 등록된 프로젝트와 연결 할 수 있습니다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 flipV="1">
              <a:off x="915433" y="1115543"/>
              <a:ext cx="583148" cy="866234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015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전자결재 기능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r>
              <a:rPr lang="ko-KR" altLang="en-US" kern="0" dirty="0"/>
              <a:t> </a:t>
            </a:r>
            <a:r>
              <a:rPr lang="en-US" altLang="ko-KR" kern="0" dirty="0"/>
              <a:t>Pro-EPM™</a:t>
            </a:r>
            <a:r>
              <a:rPr lang="ko-KR" altLang="en-US" kern="0" dirty="0"/>
              <a:t>의 전자결재 기능은 결재 요청</a:t>
            </a:r>
            <a:r>
              <a:rPr lang="en-US" altLang="ko-KR" kern="0" dirty="0"/>
              <a:t>/</a:t>
            </a:r>
            <a:r>
              <a:rPr lang="ko-KR" altLang="en-US" kern="0" dirty="0"/>
              <a:t>승인 관리</a:t>
            </a:r>
            <a:r>
              <a:rPr lang="en-US" altLang="ko-KR" kern="0" dirty="0"/>
              <a:t>, </a:t>
            </a:r>
            <a:r>
              <a:rPr lang="ko-KR" altLang="en-US" kern="0" dirty="0"/>
              <a:t>진행 상태 확인</a:t>
            </a:r>
            <a:r>
              <a:rPr lang="en-US" altLang="ko-KR" kern="0" dirty="0"/>
              <a:t>, </a:t>
            </a:r>
            <a:r>
              <a:rPr lang="ko-KR" altLang="en-US" kern="0" dirty="0"/>
              <a:t>결재선 관리</a:t>
            </a:r>
            <a:r>
              <a:rPr lang="en-US" altLang="ko-KR" kern="0" dirty="0"/>
              <a:t>, </a:t>
            </a:r>
            <a:r>
              <a:rPr lang="ko-KR" altLang="en-US" kern="0" dirty="0"/>
              <a:t>결재 양식 관리 기능을 제공하여 빠른 의사결정 및 업무처리를 할 수 있게 됩니다</a:t>
            </a:r>
            <a:r>
              <a:rPr lang="en-US" altLang="ko-KR" kern="0" dirty="0"/>
              <a:t>. </a:t>
            </a:r>
            <a:r>
              <a:rPr lang="ko-KR" altLang="en-US" kern="0" dirty="0"/>
              <a:t>또한 메일 시스템과의 연동을 통해 결재 알림을 받을 수도 있습니다</a:t>
            </a:r>
            <a:r>
              <a:rPr lang="en-US" altLang="ko-KR" kern="0" dirty="0"/>
              <a:t>.</a:t>
            </a:r>
            <a:endParaRPr lang="ko-KR" altLang="en-US" b="1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8" name="직사각형 7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7" y="2518636"/>
            <a:ext cx="8050063" cy="28407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" name="그룹 32"/>
          <p:cNvGrpSpPr/>
          <p:nvPr>
            <p:custDataLst>
              <p:tags r:id="rId6"/>
            </p:custDataLst>
          </p:nvPr>
        </p:nvGrpSpPr>
        <p:grpSpPr>
          <a:xfrm>
            <a:off x="743140" y="4669707"/>
            <a:ext cx="2257573" cy="1103139"/>
            <a:chOff x="126" y="1555742"/>
            <a:chExt cx="2257573" cy="1103139"/>
          </a:xfrm>
        </p:grpSpPr>
        <p:sp>
          <p:nvSpPr>
            <p:cNvPr id="34" name="Selection"/>
            <p:cNvSpPr/>
            <p:nvPr>
              <p:custDataLst>
                <p:custData r:id="rId13"/>
              </p:custDataLst>
            </p:nvPr>
          </p:nvSpPr>
          <p:spPr>
            <a:xfrm flipH="1">
              <a:off x="126" y="1994588"/>
              <a:ext cx="2257573" cy="664293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 err="1">
                  <a:solidFill>
                    <a:prstClr val="black"/>
                  </a:solidFill>
                </a:rPr>
                <a:t>문서명을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 클릭하여 결재 요청 상세 내용을 확인할 수 있습니다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 flipH="1" flipV="1">
              <a:off x="115632" y="1555742"/>
              <a:ext cx="799801" cy="426036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37" name="그룹 36"/>
          <p:cNvGrpSpPr/>
          <p:nvPr>
            <p:custDataLst>
              <p:tags r:id="rId7"/>
            </p:custDataLst>
          </p:nvPr>
        </p:nvGrpSpPr>
        <p:grpSpPr>
          <a:xfrm>
            <a:off x="6031294" y="2355249"/>
            <a:ext cx="2257573" cy="1061070"/>
            <a:chOff x="126" y="1994588"/>
            <a:chExt cx="2257573" cy="1061070"/>
          </a:xfrm>
        </p:grpSpPr>
        <p:sp>
          <p:nvSpPr>
            <p:cNvPr id="38" name="Selection"/>
            <p:cNvSpPr/>
            <p:nvPr>
              <p:custDataLst>
                <p:custData r:id="rId12"/>
              </p:custDataLst>
            </p:nvPr>
          </p:nvSpPr>
          <p:spPr>
            <a:xfrm flipH="1">
              <a:off x="126" y="1994588"/>
              <a:ext cx="2257573" cy="664293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결재 요청 문서에 대한 현재 진행 상태와 결재자 정보를 확인할 수 있습니다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39" name="직선 화살표 연결선 38"/>
            <p:cNvCxnSpPr/>
            <p:nvPr/>
          </p:nvCxnSpPr>
          <p:spPr>
            <a:xfrm flipH="1">
              <a:off x="352699" y="2658881"/>
              <a:ext cx="397933" cy="396777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40" name="그룹 39"/>
          <p:cNvGrpSpPr/>
          <p:nvPr>
            <p:custDataLst>
              <p:tags r:id="rId8"/>
            </p:custDataLst>
          </p:nvPr>
        </p:nvGrpSpPr>
        <p:grpSpPr>
          <a:xfrm>
            <a:off x="1705293" y="2253513"/>
            <a:ext cx="2866707" cy="748960"/>
            <a:chOff x="-609008" y="1994588"/>
            <a:chExt cx="2866707" cy="748960"/>
          </a:xfrm>
        </p:grpSpPr>
        <p:sp>
          <p:nvSpPr>
            <p:cNvPr id="41" name="Selection"/>
            <p:cNvSpPr/>
            <p:nvPr>
              <p:custDataLst>
                <p:custData r:id="rId11"/>
              </p:custDataLst>
            </p:nvPr>
          </p:nvSpPr>
          <p:spPr>
            <a:xfrm flipH="1">
              <a:off x="126" y="1994588"/>
              <a:ext cx="2257573" cy="664293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요청문서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,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승인문서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,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완료문서를 구분하여 확인할 수 있습니다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 flipH="1">
              <a:off x="-609008" y="2510170"/>
              <a:ext cx="609134" cy="233378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47" name="그룹 46"/>
          <p:cNvGrpSpPr/>
          <p:nvPr>
            <p:custDataLst>
              <p:tags r:id="rId9"/>
            </p:custDataLst>
          </p:nvPr>
        </p:nvGrpSpPr>
        <p:grpSpPr>
          <a:xfrm>
            <a:off x="3132667" y="3279538"/>
            <a:ext cx="2319866" cy="1077738"/>
            <a:chOff x="-62167" y="1581143"/>
            <a:chExt cx="2319866" cy="1077738"/>
          </a:xfrm>
        </p:grpSpPr>
        <p:sp>
          <p:nvSpPr>
            <p:cNvPr id="48" name="Selection"/>
            <p:cNvSpPr/>
            <p:nvPr>
              <p:custDataLst>
                <p:custData r:id="rId10"/>
              </p:custDataLst>
            </p:nvPr>
          </p:nvSpPr>
          <p:spPr>
            <a:xfrm flipH="1">
              <a:off x="126" y="1994588"/>
              <a:ext cx="2257573" cy="664293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검색을 통해 쉽고 빠르게 문서를 검색할 수 있습니다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49" name="직선 화살표 연결선 48"/>
            <p:cNvCxnSpPr/>
            <p:nvPr/>
          </p:nvCxnSpPr>
          <p:spPr>
            <a:xfrm flipH="1" flipV="1">
              <a:off x="-62167" y="1581143"/>
              <a:ext cx="719666" cy="413445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213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전자결재 </a:t>
            </a:r>
            <a:r>
              <a:rPr lang="en-US" altLang="ko-KR" dirty="0"/>
              <a:t>– </a:t>
            </a:r>
            <a:r>
              <a:rPr lang="ko-KR" altLang="en-US" dirty="0"/>
              <a:t>결재선 관리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r>
              <a:rPr lang="ko-KR" altLang="en-US" kern="0" dirty="0"/>
              <a:t> </a:t>
            </a:r>
            <a:r>
              <a:rPr lang="en-US" altLang="ko-KR" kern="0" dirty="0"/>
              <a:t>Pro-EPM™</a:t>
            </a:r>
            <a:r>
              <a:rPr lang="ko-KR" altLang="en-US" kern="0" dirty="0"/>
              <a:t>의 전자결재 기능의 </a:t>
            </a:r>
            <a:r>
              <a:rPr lang="ko-KR" altLang="en-US" dirty="0">
                <a:solidFill>
                  <a:srgbClr val="3D3C3E"/>
                </a:solidFill>
                <a:latin typeface="+mn-ea"/>
              </a:rPr>
              <a:t>전자결재선 관리는 사용자 계정 단위로 부서 및 직급에 의한 </a:t>
            </a:r>
            <a:r>
              <a:rPr lang="ko-KR" altLang="en-US" dirty="0" err="1">
                <a:solidFill>
                  <a:srgbClr val="3D3C3E"/>
                </a:solidFill>
                <a:latin typeface="+mn-ea"/>
              </a:rPr>
              <a:t>결재선을</a:t>
            </a:r>
            <a:r>
              <a:rPr lang="ko-KR" altLang="en-US" dirty="0">
                <a:solidFill>
                  <a:srgbClr val="3D3C3E"/>
                </a:solidFill>
                <a:latin typeface="+mn-ea"/>
              </a:rPr>
              <a:t> 구성할 수 있도록 사용자 결재선 관리 기능을 제공합니다</a:t>
            </a:r>
            <a:r>
              <a:rPr lang="en-US" altLang="ko-KR" dirty="0">
                <a:solidFill>
                  <a:srgbClr val="3D3C3E"/>
                </a:solidFill>
                <a:latin typeface="+mn-ea"/>
              </a:rPr>
              <a:t>.</a:t>
            </a:r>
            <a:endParaRPr lang="ko-KR" altLang="en-US" b="1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8" name="직사각형 7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3" y="2283819"/>
            <a:ext cx="6959469" cy="25188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1"/>
          <a:stretch/>
        </p:blipFill>
        <p:spPr>
          <a:xfrm>
            <a:off x="3734290" y="3331749"/>
            <a:ext cx="4999712" cy="29418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그룹 29"/>
          <p:cNvGrpSpPr/>
          <p:nvPr>
            <p:custDataLst>
              <p:tags r:id="rId6"/>
            </p:custDataLst>
          </p:nvPr>
        </p:nvGrpSpPr>
        <p:grpSpPr>
          <a:xfrm>
            <a:off x="875094" y="4360333"/>
            <a:ext cx="2461696" cy="1437913"/>
            <a:chOff x="126" y="1220968"/>
            <a:chExt cx="2461696" cy="1437913"/>
          </a:xfrm>
        </p:grpSpPr>
        <p:sp>
          <p:nvSpPr>
            <p:cNvPr id="31" name="Selection"/>
            <p:cNvSpPr/>
            <p:nvPr>
              <p:custDataLst>
                <p:custData r:id="rId7"/>
              </p:custDataLst>
            </p:nvPr>
          </p:nvSpPr>
          <p:spPr>
            <a:xfrm flipH="1">
              <a:off x="126" y="1994588"/>
              <a:ext cx="2461696" cy="664293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 err="1">
                  <a:solidFill>
                    <a:prstClr val="black"/>
                  </a:solidFill>
                </a:rPr>
                <a:t>문서별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 결재 라인을 지정하여 관리할 수 있습니다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32" name="직선 화살표 연결선 31"/>
            <p:cNvCxnSpPr/>
            <p:nvPr/>
          </p:nvCxnSpPr>
          <p:spPr>
            <a:xfrm flipV="1">
              <a:off x="915433" y="1220968"/>
              <a:ext cx="315541" cy="760809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6655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전자결재 </a:t>
            </a:r>
            <a:r>
              <a:rPr lang="en-US" altLang="ko-KR" dirty="0"/>
              <a:t>– </a:t>
            </a:r>
            <a:r>
              <a:rPr lang="ko-KR" altLang="en-US" dirty="0"/>
              <a:t>양식 관리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r>
              <a:rPr lang="ko-KR" altLang="en-US" kern="0" dirty="0"/>
              <a:t> </a:t>
            </a:r>
            <a:r>
              <a:rPr lang="en-US" altLang="ko-KR" kern="0" dirty="0"/>
              <a:t>Pro-EPM™</a:t>
            </a:r>
            <a:r>
              <a:rPr lang="ko-KR" altLang="en-US" kern="0" dirty="0"/>
              <a:t>의 전자결재 기능의 양식</a:t>
            </a:r>
            <a:r>
              <a:rPr lang="ko-KR" altLang="en-US" dirty="0">
                <a:solidFill>
                  <a:srgbClr val="3D3C3E"/>
                </a:solidFill>
                <a:latin typeface="+mn-ea"/>
              </a:rPr>
              <a:t> 관리는 </a:t>
            </a:r>
            <a:r>
              <a:rPr lang="en-US" altLang="ko-KR" dirty="0">
                <a:solidFill>
                  <a:srgbClr val="3D3C3E"/>
                </a:solidFill>
                <a:latin typeface="+mn-ea"/>
              </a:rPr>
              <a:t>HTML </a:t>
            </a:r>
            <a:r>
              <a:rPr lang="ko-KR" altLang="en-US" dirty="0">
                <a:solidFill>
                  <a:srgbClr val="3D3C3E"/>
                </a:solidFill>
                <a:latin typeface="+mn-ea"/>
              </a:rPr>
              <a:t>형태의 문서 형태를 저장하여 관리자가 다양한 결재 문서 양식을 쉽고 빠르게 생성할 수 있는 기능을 제공합니다</a:t>
            </a:r>
            <a:r>
              <a:rPr lang="en-US" altLang="ko-KR" dirty="0">
                <a:solidFill>
                  <a:srgbClr val="3D3C3E"/>
                </a:solidFill>
                <a:latin typeface="+mn-ea"/>
              </a:rPr>
              <a:t>.</a:t>
            </a:r>
            <a:endParaRPr lang="ko-KR" altLang="en-US" b="1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8" name="직사각형 7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62" y="2519126"/>
            <a:ext cx="4871440" cy="16986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086113"/>
            <a:ext cx="4007883" cy="41080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83" y="4458031"/>
            <a:ext cx="2741937" cy="18579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그룹 14"/>
          <p:cNvGrpSpPr/>
          <p:nvPr>
            <p:custDataLst>
              <p:tags r:id="rId6"/>
            </p:custDataLst>
          </p:nvPr>
        </p:nvGrpSpPr>
        <p:grpSpPr>
          <a:xfrm>
            <a:off x="3837162" y="4147139"/>
            <a:ext cx="2588036" cy="1372666"/>
            <a:chOff x="-126214" y="1413835"/>
            <a:chExt cx="2588036" cy="1372666"/>
          </a:xfrm>
        </p:grpSpPr>
        <p:sp>
          <p:nvSpPr>
            <p:cNvPr id="16" name="Selection"/>
            <p:cNvSpPr/>
            <p:nvPr>
              <p:custDataLst>
                <p:custData r:id="rId8"/>
              </p:custDataLst>
            </p:nvPr>
          </p:nvSpPr>
          <p:spPr>
            <a:xfrm flipH="1">
              <a:off x="126" y="1994588"/>
              <a:ext cx="2461696" cy="791913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en-US" altLang="ko-KR" sz="1000" kern="0" dirty="0">
                  <a:solidFill>
                    <a:prstClr val="black"/>
                  </a:solidFill>
                </a:rPr>
                <a:t>HTML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편집기를 이용한 결재 양식 관리</a:t>
              </a:r>
              <a:endParaRPr lang="en-US" altLang="ko-KR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양식 필드를 코드형태로 관리를 하여 쉽고 빠르게 양식을 생성 관리할 수 있습니다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 flipH="1" flipV="1">
              <a:off x="-126214" y="1413835"/>
              <a:ext cx="1041647" cy="567944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6196973" y="6157883"/>
            <a:ext cx="2769356" cy="316278"/>
            <a:chOff x="4525314" y="5647897"/>
            <a:chExt cx="4258810" cy="316278"/>
          </a:xfrm>
        </p:grpSpPr>
        <p:sp>
          <p:nvSpPr>
            <p:cNvPr id="21" name="DarkRectangle"/>
            <p:cNvSpPr/>
            <p:nvPr>
              <p:custDataLst>
                <p:tags r:id="rId7"/>
              </p:custDataLst>
            </p:nvPr>
          </p:nvSpPr>
          <p:spPr>
            <a:xfrm>
              <a:off x="4525314" y="5657422"/>
              <a:ext cx="4258810" cy="306753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20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2" name="Title"/>
            <p:cNvSpPr txBox="1"/>
            <p:nvPr/>
          </p:nvSpPr>
          <p:spPr>
            <a:xfrm>
              <a:off x="4525314" y="5647897"/>
              <a:ext cx="4247774" cy="292388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600" dirty="0">
                  <a:solidFill>
                    <a:prstClr val="white"/>
                  </a:solidFill>
                  <a:latin typeface="Segoe UI Light" pitchFamily="34" charset="0"/>
                  <a:cs typeface="Segoe UI Light" pitchFamily="34" charset="0"/>
                </a:rPr>
                <a:t>필드 관리 화면</a:t>
              </a:r>
              <a:endParaRPr lang="en-US" altLang="ko-KR" sz="1600" dirty="0">
                <a:solidFill>
                  <a:prstClr val="white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032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>
            <p:custDataLst>
              <p:tags r:id="rId2"/>
            </p:custDataLst>
          </p:nvPr>
        </p:nvSpPr>
        <p:spPr>
          <a:xfrm>
            <a:off x="1219464" y="2411565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7" name="직선 연결선 6"/>
          <p:cNvCxnSpPr/>
          <p:nvPr>
            <p:custDataLst>
              <p:tags r:id="rId3"/>
            </p:custDataLst>
          </p:nvPr>
        </p:nvCxnSpPr>
        <p:spPr>
          <a:xfrm rot="5400000">
            <a:off x="1845258" y="2665203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8999" y="2372296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>
                <a:solidFill>
                  <a:srgbClr val="10A0DC"/>
                </a:solidFill>
              </a:rPr>
              <a:t>01</a:t>
            </a:r>
            <a:endParaRPr lang="ko-KR" altLang="en-US" sz="3000" b="1" dirty="0">
              <a:solidFill>
                <a:srgbClr val="10A0D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52801" y="2428884"/>
            <a:ext cx="55425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en-US" altLang="ko-KR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Pro-EPM</a:t>
            </a:r>
            <a:r>
              <a:rPr lang="en-US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™</a:t>
            </a:r>
            <a:endParaRPr lang="ko-KR" altLang="en-US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7" name="직사각형 26"/>
          <p:cNvSpPr/>
          <p:nvPr>
            <p:custDataLst>
              <p:tags r:id="rId6"/>
            </p:custDataLst>
          </p:nvPr>
        </p:nvSpPr>
        <p:spPr>
          <a:xfrm>
            <a:off x="1219464" y="3121837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8" name="직선 연결선 27"/>
          <p:cNvCxnSpPr/>
          <p:nvPr>
            <p:custDataLst>
              <p:tags r:id="rId7"/>
            </p:custDataLst>
          </p:nvPr>
        </p:nvCxnSpPr>
        <p:spPr>
          <a:xfrm rot="5400000">
            <a:off x="1845258" y="3375475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8999" y="3082568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>
                <a:solidFill>
                  <a:srgbClr val="10A0DC"/>
                </a:solidFill>
              </a:rPr>
              <a:t>02</a:t>
            </a:r>
            <a:endParaRPr lang="ko-KR" altLang="en-US" sz="3000" b="1" dirty="0">
              <a:solidFill>
                <a:srgbClr val="10A0DC"/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52801" y="3154545"/>
            <a:ext cx="554259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ko-KR" altLang="en-US" sz="2200" b="1">
                <a:solidFill>
                  <a:prstClr val="black">
                    <a:lumMod val="75000"/>
                    <a:lumOff val="25000"/>
                  </a:prstClr>
                </a:solidFill>
              </a:rPr>
              <a:t>피엔제이컨설팅 소개</a:t>
            </a:r>
            <a:endParaRPr lang="ko-KR" altLang="en-US" sz="2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33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사용자 비밀번호 변경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/>
              <a:t>사용자의 </a:t>
            </a:r>
            <a:r>
              <a:rPr lang="en-US" altLang="ko-KR" kern="0" dirty="0"/>
              <a:t>PC</a:t>
            </a:r>
            <a:r>
              <a:rPr lang="ko-KR" altLang="en-US" kern="0" dirty="0"/>
              <a:t>가 </a:t>
            </a:r>
            <a:r>
              <a:rPr lang="en-US" altLang="ko-KR" kern="0" dirty="0"/>
              <a:t>AD </a:t>
            </a:r>
            <a:r>
              <a:rPr lang="ko-KR" altLang="en-US" kern="0" dirty="0"/>
              <a:t>서버에 조인되어있지 않아도 </a:t>
            </a:r>
            <a:r>
              <a:rPr lang="en-US" altLang="ko-KR" kern="0" dirty="0"/>
              <a:t>Web</a:t>
            </a:r>
            <a:r>
              <a:rPr lang="ko-KR" altLang="en-US" kern="0" dirty="0"/>
              <a:t>에서 </a:t>
            </a:r>
            <a:r>
              <a:rPr lang="en-US" altLang="ko-KR" kern="0" dirty="0"/>
              <a:t>EPM </a:t>
            </a:r>
            <a:r>
              <a:rPr lang="ko-KR" altLang="en-US" kern="0" dirty="0"/>
              <a:t>사용자 계정의 비밀번호를 변경 할 수 있도록 별도의 사용자 비밀번호 변경 페이지를 구성하였습니다</a:t>
            </a:r>
            <a:r>
              <a:rPr lang="en-US" altLang="ko-KR" kern="0" dirty="0"/>
              <a:t>.</a:t>
            </a:r>
            <a:endParaRPr lang="ko-KR" altLang="en-US" kern="0" dirty="0"/>
          </a:p>
        </p:txBody>
      </p:sp>
      <p:sp>
        <p:nvSpPr>
          <p:cNvPr id="9" name="직사각형 8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050" y="2132856"/>
            <a:ext cx="4533900" cy="4162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65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/>
              <a:t>Microsoft Lync </a:t>
            </a:r>
            <a:r>
              <a:rPr lang="ko-KR" altLang="en-US" dirty="0"/>
              <a:t>연동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Microsoft Lync</a:t>
            </a:r>
            <a:r>
              <a:rPr lang="ko-KR" altLang="en-US" dirty="0"/>
              <a:t>를 사용할 경우 기본 사용자 정보와 연동되어 현재 상태확인 및 즉시 연결하여 대화</a:t>
            </a:r>
            <a:r>
              <a:rPr lang="en-US" altLang="ko-KR" dirty="0"/>
              <a:t>, </a:t>
            </a:r>
            <a:r>
              <a:rPr lang="ko-KR" altLang="en-US" dirty="0"/>
              <a:t>메일 보내기</a:t>
            </a:r>
            <a:r>
              <a:rPr lang="en-US" altLang="ko-KR" dirty="0"/>
              <a:t>, </a:t>
            </a:r>
            <a:r>
              <a:rPr lang="ko-KR" altLang="en-US" dirty="0"/>
              <a:t>모임 예약</a:t>
            </a:r>
            <a:r>
              <a:rPr lang="en-US" altLang="ko-KR" dirty="0"/>
              <a:t>, </a:t>
            </a:r>
            <a:r>
              <a:rPr lang="ko-KR" altLang="en-US" dirty="0"/>
              <a:t>전화 및 온라인 회의를 바로 시작할 수 있습니다</a:t>
            </a:r>
            <a:r>
              <a:rPr lang="en-US" altLang="ko-KR" dirty="0"/>
              <a:t>.</a:t>
            </a:r>
            <a:r>
              <a:rPr lang="ko-KR" altLang="en-US" dirty="0"/>
              <a:t> 이를 통해 문서를 공동 작성하거나 작성한 사람에게 질문하면서 상호 작용하여 업무 효율을 향상시킬 수 있습니다</a:t>
            </a:r>
            <a:r>
              <a:rPr lang="en-US" altLang="ko-KR" dirty="0"/>
              <a:t>.</a:t>
            </a:r>
            <a:endParaRPr lang="ko-KR" altLang="en-US" kern="0" dirty="0"/>
          </a:p>
        </p:txBody>
      </p:sp>
      <p:sp>
        <p:nvSpPr>
          <p:cNvPr id="15" name="직사각형 14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grpSp>
        <p:nvGrpSpPr>
          <p:cNvPr id="38" name="그룹 37"/>
          <p:cNvGrpSpPr/>
          <p:nvPr>
            <p:custDataLst>
              <p:tags r:id="rId6"/>
            </p:custDataLst>
          </p:nvPr>
        </p:nvGrpSpPr>
        <p:grpSpPr>
          <a:xfrm>
            <a:off x="784151" y="2590834"/>
            <a:ext cx="7534476" cy="3228147"/>
            <a:chOff x="887534" y="2406275"/>
            <a:chExt cx="7534476" cy="3228147"/>
          </a:xfrm>
        </p:grpSpPr>
        <p:grpSp>
          <p:nvGrpSpPr>
            <p:cNvPr id="37" name="그룹 36"/>
            <p:cNvGrpSpPr/>
            <p:nvPr/>
          </p:nvGrpSpPr>
          <p:grpSpPr>
            <a:xfrm>
              <a:off x="893225" y="2415800"/>
              <a:ext cx="2886687" cy="1957239"/>
              <a:chOff x="893225" y="2415800"/>
              <a:chExt cx="2886687" cy="1957239"/>
            </a:xfrm>
          </p:grpSpPr>
          <p:sp>
            <p:nvSpPr>
              <p:cNvPr id="19" name="Tile"/>
              <p:cNvSpPr/>
              <p:nvPr/>
            </p:nvSpPr>
            <p:spPr>
              <a:xfrm>
                <a:off x="893225" y="2415800"/>
                <a:ext cx="2886687" cy="195723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0000" t="41770" r="26920" b="32281"/>
              <a:stretch/>
            </p:blipFill>
            <p:spPr bwMode="auto">
              <a:xfrm>
                <a:off x="904698" y="2415800"/>
                <a:ext cx="2875213" cy="195343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grpSp>
            <p:nvGrpSpPr>
              <p:cNvPr id="20" name="Group 3"/>
              <p:cNvGrpSpPr/>
              <p:nvPr/>
            </p:nvGrpSpPr>
            <p:grpSpPr>
              <a:xfrm>
                <a:off x="895072" y="3847624"/>
                <a:ext cx="2884840" cy="519759"/>
                <a:chOff x="1147823" y="2776479"/>
                <a:chExt cx="3134162" cy="564650"/>
              </a:xfrm>
            </p:grpSpPr>
            <p:sp>
              <p:nvSpPr>
                <p:cNvPr id="21" name="DarkRectangle"/>
                <p:cNvSpPr/>
                <p:nvPr/>
              </p:nvSpPr>
              <p:spPr>
                <a:xfrm>
                  <a:off x="1147823" y="2792489"/>
                  <a:ext cx="3134162" cy="54864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endParaRPr lang="en-US" dirty="0">
                    <a:latin typeface="Segoe UI Light" pitchFamily="34" charset="0"/>
                    <a:cs typeface="Segoe UI Light" pitchFamily="34" charset="0"/>
                  </a:endParaRPr>
                </a:p>
              </p:txBody>
            </p:sp>
            <p:sp>
              <p:nvSpPr>
                <p:cNvPr id="22" name="Title"/>
                <p:cNvSpPr txBox="1"/>
                <p:nvPr/>
              </p:nvSpPr>
              <p:spPr>
                <a:xfrm>
                  <a:off x="1177966" y="2776479"/>
                  <a:ext cx="2247788" cy="2926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0" bIns="0" rtlCol="0">
                  <a:spAutoFit/>
                </a:bodyPr>
                <a:lstStyle/>
                <a:p>
                  <a:r>
                    <a:rPr lang="en-US" sz="1400" dirty="0">
                      <a:solidFill>
                        <a:prstClr val="white"/>
                      </a:solidFill>
                    </a:rPr>
                    <a:t>Microsoft Lync</a:t>
                  </a:r>
                </a:p>
              </p:txBody>
            </p:sp>
          </p:grpSp>
        </p:grpSp>
        <p:grpSp>
          <p:nvGrpSpPr>
            <p:cNvPr id="36" name="그룹 35"/>
            <p:cNvGrpSpPr/>
            <p:nvPr/>
          </p:nvGrpSpPr>
          <p:grpSpPr>
            <a:xfrm>
              <a:off x="3869060" y="2406275"/>
              <a:ext cx="4552950" cy="3228147"/>
              <a:chOff x="683568" y="2646437"/>
              <a:chExt cx="4552950" cy="3228147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646437"/>
                <a:ext cx="4552950" cy="2724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DarkRectangle"/>
              <p:cNvSpPr/>
              <p:nvPr/>
            </p:nvSpPr>
            <p:spPr>
              <a:xfrm>
                <a:off x="684684" y="5369563"/>
                <a:ext cx="4551834" cy="505021"/>
              </a:xfrm>
              <a:prstGeom prst="rect">
                <a:avLst/>
              </a:prstGeom>
              <a:solidFill>
                <a:srgbClr val="36A1D6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endParaRPr lang="en-US" dirty="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26" name="Title"/>
              <p:cNvSpPr txBox="1"/>
              <p:nvPr/>
            </p:nvSpPr>
            <p:spPr>
              <a:xfrm>
                <a:off x="741588" y="5361538"/>
                <a:ext cx="4406475" cy="261610"/>
              </a:xfrm>
              <a:prstGeom prst="rect">
                <a:avLst/>
              </a:prstGeom>
              <a:noFill/>
            </p:spPr>
            <p:txBody>
              <a:bodyPr wrap="square" lIns="91440" tIns="45720" rIns="0" bIns="0" rtlCol="0">
                <a:spAutoFit/>
              </a:bodyPr>
              <a:lstStyle/>
              <a:p>
                <a:r>
                  <a:rPr lang="en-US" sz="1400" dirty="0">
                    <a:solidFill>
                      <a:prstClr val="white"/>
                    </a:solidFill>
                  </a:rPr>
                  <a:t>SharePoint</a:t>
                </a:r>
                <a:r>
                  <a:rPr lang="ko-KR" altLang="en-US" sz="1400" dirty="0">
                    <a:solidFill>
                      <a:prstClr val="white"/>
                    </a:solidFill>
                  </a:rPr>
                  <a:t>와 통합된 </a:t>
                </a:r>
                <a:r>
                  <a:rPr lang="en-US" altLang="ko-KR" sz="1400" dirty="0">
                    <a:solidFill>
                      <a:prstClr val="white"/>
                    </a:solidFill>
                  </a:rPr>
                  <a:t>Microsoft Lync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Selection"/>
            <p:cNvSpPr/>
            <p:nvPr>
              <p:custDataLst>
                <p:custData r:id="rId7"/>
              </p:custDataLst>
            </p:nvPr>
          </p:nvSpPr>
          <p:spPr>
            <a:xfrm flipH="1">
              <a:off x="887534" y="4475212"/>
              <a:ext cx="2882853" cy="1152128"/>
            </a:xfrm>
            <a:prstGeom prst="rect">
              <a:avLst/>
            </a:prstGeom>
            <a:gradFill>
              <a:gsLst>
                <a:gs pos="100000">
                  <a:srgbClr val="FFFF89"/>
                </a:gs>
                <a:gs pos="0">
                  <a:srgbClr val="FFFF99"/>
                </a:gs>
              </a:gsLst>
              <a:lin ang="5400000" scaled="0"/>
            </a:gradFill>
            <a:ln w="3175">
              <a:solidFill>
                <a:srgbClr val="FFFFFF">
                  <a:lumMod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46800" rIns="91440" bIns="45720" rtlCol="0" anchor="ctr" anchorCtr="0">
              <a:noAutofit/>
            </a:bodyPr>
            <a:lstStyle/>
            <a:p>
              <a:pPr algn="just"/>
              <a:r>
                <a:rPr lang="en-US" altLang="ko-KR" sz="1000" dirty="0"/>
                <a:t> PC</a:t>
              </a:r>
              <a:r>
                <a:rPr lang="ko-KR" altLang="en-US" sz="1000" dirty="0"/>
                <a:t>브라우저 및 휴대폰을 통해 상태정보</a:t>
              </a:r>
              <a:r>
                <a:rPr lang="en-US" altLang="ko-KR" sz="1000" dirty="0"/>
                <a:t>, </a:t>
              </a:r>
              <a:r>
                <a:rPr lang="ko-KR" altLang="en-US" sz="1000" dirty="0"/>
                <a:t>대화 및 기타 기능에 접근할 수 있어 외근이 많은 업무 환경에 적합합니다</a:t>
              </a:r>
              <a:r>
                <a:rPr lang="en-US" altLang="ko-KR" sz="1000" dirty="0"/>
                <a:t>. </a:t>
              </a:r>
              <a:r>
                <a:rPr lang="ko-KR" altLang="en-US" sz="1000" dirty="0"/>
                <a:t>또한 </a:t>
              </a:r>
              <a:r>
                <a:rPr lang="en-US" altLang="ko-KR" sz="1000" dirty="0"/>
                <a:t>Microsoft SharePoint </a:t>
              </a:r>
              <a:r>
                <a:rPr lang="ko-KR" altLang="en-US" sz="1000" dirty="0"/>
                <a:t>기반 기술 검색으로 내부의 전문가를 보다 효율적으로 활용할 수 있습니다</a:t>
              </a:r>
              <a:r>
                <a:rPr lang="en-US" altLang="ko-KR" sz="1000" dirty="0"/>
                <a:t>.</a:t>
              </a:r>
              <a:endParaRPr lang="ko-KR" altLang="en-US" sz="1000" dirty="0"/>
            </a:p>
          </p:txBody>
        </p:sp>
      </p:grpSp>
      <p:sp>
        <p:nvSpPr>
          <p:cNvPr id="33" name="DarkRectangle"/>
          <p:cNvSpPr/>
          <p:nvPr/>
        </p:nvSpPr>
        <p:spPr>
          <a:xfrm>
            <a:off x="791788" y="4305887"/>
            <a:ext cx="2884739" cy="241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marL="28800"/>
            <a:r>
              <a:rPr lang="en-US" altLang="ko-KR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PC</a:t>
            </a:r>
            <a:r>
              <a:rPr lang="ko-KR" alt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브라우저 및 </a:t>
            </a:r>
            <a:r>
              <a:rPr lang="ko-KR" altLang="en-US" sz="11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모바일</a:t>
            </a:r>
            <a:r>
              <a:rPr lang="ko-KR" alt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활용 가능</a:t>
            </a:r>
          </a:p>
        </p:txBody>
      </p:sp>
      <p:sp>
        <p:nvSpPr>
          <p:cNvPr id="34" name="DarkRectangle"/>
          <p:cNvSpPr/>
          <p:nvPr/>
        </p:nvSpPr>
        <p:spPr>
          <a:xfrm>
            <a:off x="3765677" y="5590809"/>
            <a:ext cx="4552950" cy="241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marL="28800"/>
            <a:r>
              <a:rPr lang="ko-KR" alt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사용자 정보와 연동되어 사이트에 현재 상태 표시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334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데모 사이트 정보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데모 사이트 접속 정보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6479" y="1372899"/>
            <a:ext cx="8606141" cy="106107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/>
              <a:t>Pro-EPM™</a:t>
            </a:r>
          </a:p>
        </p:txBody>
      </p:sp>
      <p:sp>
        <p:nvSpPr>
          <p:cNvPr id="13" name="직사각형 12"/>
          <p:cNvSpPr/>
          <p:nvPr>
            <p:custDataLst>
              <p:tags r:id="rId5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grpSp>
        <p:nvGrpSpPr>
          <p:cNvPr id="6" name="WebBrowser"/>
          <p:cNvGrpSpPr/>
          <p:nvPr>
            <p:custDataLst>
              <p:custData r:id="rId6"/>
              <p:tags r:id="rId7"/>
            </p:custDataLst>
          </p:nvPr>
        </p:nvGrpSpPr>
        <p:grpSpPr>
          <a:xfrm>
            <a:off x="323528" y="1737399"/>
            <a:ext cx="6341298" cy="4263699"/>
            <a:chOff x="0" y="-15590"/>
            <a:chExt cx="9144000" cy="6148152"/>
          </a:xfrm>
        </p:grpSpPr>
        <p:sp>
          <p:nvSpPr>
            <p:cNvPr id="7" name="Background"/>
            <p:cNvSpPr/>
            <p:nvPr/>
          </p:nvSpPr>
          <p:spPr>
            <a:xfrm>
              <a:off x="0" y="0"/>
              <a:ext cx="9144000" cy="6132562"/>
            </a:xfrm>
            <a:prstGeom prst="rect">
              <a:avLst/>
            </a:prstGeom>
            <a:solidFill>
              <a:srgbClr val="36A1D6"/>
            </a:solidFill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50" kern="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8" name="WindowTitle"/>
            <p:cNvSpPr txBox="1"/>
            <p:nvPr/>
          </p:nvSpPr>
          <p:spPr>
            <a:xfrm>
              <a:off x="35597" y="-15590"/>
              <a:ext cx="1289627" cy="332854"/>
            </a:xfrm>
            <a:prstGeom prst="rect">
              <a:avLst/>
            </a:prstGeom>
            <a:noFill/>
          </p:spPr>
          <p:txBody>
            <a:bodyPr wrap="none" lIns="91440" tIns="18288" rIns="91440" bIns="27432" rtlCol="0" anchor="ctr" anchorCtr="0">
              <a:spAutoFit/>
            </a:bodyPr>
            <a:lstStyle/>
            <a:p>
              <a:r>
                <a:rPr lang="en-US" sz="12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Pro-EPM™</a:t>
              </a:r>
            </a:p>
          </p:txBody>
        </p:sp>
        <p:grpSp>
          <p:nvGrpSpPr>
            <p:cNvPr id="9" name="Group 4"/>
            <p:cNvGrpSpPr/>
            <p:nvPr/>
          </p:nvGrpSpPr>
          <p:grpSpPr>
            <a:xfrm>
              <a:off x="81598" y="286385"/>
              <a:ext cx="320040" cy="316520"/>
              <a:chOff x="72073" y="221749"/>
              <a:chExt cx="320040" cy="316520"/>
            </a:xfrm>
          </p:grpSpPr>
          <p:sp>
            <p:nvSpPr>
              <p:cNvPr id="36" name="Oval 28"/>
              <p:cNvSpPr/>
              <p:nvPr/>
            </p:nvSpPr>
            <p:spPr>
              <a:xfrm>
                <a:off x="72073" y="221749"/>
                <a:ext cx="320040" cy="316520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FFFFFF">
                      <a:lumMod val="85000"/>
                    </a:srgbClr>
                  </a:gs>
                  <a:gs pos="36000">
                    <a:srgbClr val="FFFFFF">
                      <a:lumMod val="9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0"/>
                <a:tileRect/>
              </a:gra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u="sng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Left Arrow 29"/>
              <p:cNvSpPr/>
              <p:nvPr/>
            </p:nvSpPr>
            <p:spPr>
              <a:xfrm>
                <a:off x="109358" y="275511"/>
                <a:ext cx="223134" cy="208997"/>
              </a:xfrm>
              <a:prstGeom prst="leftArrow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5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453671" y="286384"/>
              <a:ext cx="320040" cy="316520"/>
              <a:chOff x="444146" y="221748"/>
              <a:chExt cx="320040" cy="316520"/>
            </a:xfrm>
          </p:grpSpPr>
          <p:sp>
            <p:nvSpPr>
              <p:cNvPr id="34" name="Oval 26"/>
              <p:cNvSpPr/>
              <p:nvPr/>
            </p:nvSpPr>
            <p:spPr>
              <a:xfrm>
                <a:off x="444146" y="221748"/>
                <a:ext cx="320040" cy="316520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FFFFFF">
                      <a:lumMod val="85000"/>
                    </a:srgbClr>
                  </a:gs>
                  <a:gs pos="36000">
                    <a:srgbClr val="FFFFFF">
                      <a:lumMod val="9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0"/>
                <a:tileRect/>
              </a:gra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u="sng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ight Arrow 27"/>
              <p:cNvSpPr/>
              <p:nvPr/>
            </p:nvSpPr>
            <p:spPr>
              <a:xfrm>
                <a:off x="481249" y="275509"/>
                <a:ext cx="257146" cy="208999"/>
              </a:xfrm>
              <a:prstGeom prst="rightArrow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50" kern="0" dirty="0">
                  <a:solidFill>
                    <a:prstClr val="white"/>
                  </a:solidFill>
                  <a:latin typeface="Segoe UI"/>
                </a:endParaRPr>
              </a:p>
            </p:txBody>
          </p:sp>
        </p:grpSp>
        <p:grpSp>
          <p:nvGrpSpPr>
            <p:cNvPr id="14" name="Minimize - Maximize - Close"/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29" name="Line"/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30" name="Line"/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31" name="Line"/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Line"/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Line"/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WebPageBody"/>
            <p:cNvSpPr/>
            <p:nvPr/>
          </p:nvSpPr>
          <p:spPr>
            <a:xfrm>
              <a:off x="76200" y="685160"/>
              <a:ext cx="8991599" cy="5348519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50" kern="0" dirty="0">
                <a:solidFill>
                  <a:prstClr val="white"/>
                </a:solidFill>
                <a:latin typeface="Segoe UI"/>
              </a:endParaRPr>
            </a:p>
          </p:txBody>
        </p:sp>
        <p:grpSp>
          <p:nvGrpSpPr>
            <p:cNvPr id="16" name="Group 8"/>
            <p:cNvGrpSpPr/>
            <p:nvPr/>
          </p:nvGrpSpPr>
          <p:grpSpPr>
            <a:xfrm>
              <a:off x="8386335" y="360579"/>
              <a:ext cx="640645" cy="183940"/>
              <a:chOff x="8303527" y="360579"/>
              <a:chExt cx="640645" cy="183940"/>
            </a:xfrm>
          </p:grpSpPr>
          <p:pic>
            <p:nvPicPr>
              <p:cNvPr id="26" name="Picture 2" descr="C:\Users\t-dantay\Documents\Placeholders\home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3527" y="361109"/>
                <a:ext cx="185783" cy="1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t-dantay\Documents\Placeholders\setting.pn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480" r="35484"/>
              <a:stretch/>
            </p:blipFill>
            <p:spPr bwMode="auto">
              <a:xfrm>
                <a:off x="8761292" y="360579"/>
                <a:ext cx="182880" cy="183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t-dantay\Documents\Placeholders\star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9364" y="361109"/>
                <a:ext cx="191874" cy="1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9"/>
            <p:cNvGrpSpPr/>
            <p:nvPr/>
          </p:nvGrpSpPr>
          <p:grpSpPr>
            <a:xfrm>
              <a:off x="923925" y="340846"/>
              <a:ext cx="7142930" cy="228600"/>
              <a:chOff x="923925" y="340846"/>
              <a:chExt cx="7142930" cy="228600"/>
            </a:xfrm>
          </p:grpSpPr>
          <p:sp>
            <p:nvSpPr>
              <p:cNvPr id="18" name="UrlBar"/>
              <p:cNvSpPr/>
              <p:nvPr/>
            </p:nvSpPr>
            <p:spPr>
              <a:xfrm>
                <a:off x="923925" y="340846"/>
                <a:ext cx="7142930" cy="2286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r>
                  <a:rPr lang="en-US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rPr>
                  <a:t>http://proepm.pnjco.co.kr/pwa</a:t>
                </a:r>
              </a:p>
            </p:txBody>
          </p:sp>
          <p:grpSp>
            <p:nvGrpSpPr>
              <p:cNvPr id="19" name="Group 11"/>
              <p:cNvGrpSpPr/>
              <p:nvPr/>
            </p:nvGrpSpPr>
            <p:grpSpPr>
              <a:xfrm>
                <a:off x="7260350" y="363706"/>
                <a:ext cx="744325" cy="182880"/>
                <a:chOff x="7260350" y="363706"/>
                <a:chExt cx="744325" cy="182880"/>
              </a:xfrm>
            </p:grpSpPr>
            <p:pic>
              <p:nvPicPr>
                <p:cNvPr id="20" name="Search" descr="C:\Users\t-dantay\Documents\Placeholders\search.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260350" y="363706"/>
                  <a:ext cx="18288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Refresh" descr="C:\Users\t-dantay\Documents\First24\arrowrepeat1.pn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4400" y="363706"/>
                  <a:ext cx="18288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Drop Down" descr="C:\Users\t-dantay\Documents\First24\arrowsimple1.pn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7476150" y="409426"/>
                  <a:ext cx="91440" cy="91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3" name="X"/>
                <p:cNvGrpSpPr/>
                <p:nvPr/>
              </p:nvGrpSpPr>
              <p:grpSpPr>
                <a:xfrm>
                  <a:off x="7913235" y="409426"/>
                  <a:ext cx="91440" cy="91440"/>
                  <a:chOff x="4687215" y="1739180"/>
                  <a:chExt cx="91440" cy="91440"/>
                </a:xfrm>
              </p:grpSpPr>
              <p:cxnSp>
                <p:nvCxnSpPr>
                  <p:cNvPr id="24" name="Straight Connector 16"/>
                  <p:cNvCxnSpPr/>
                  <p:nvPr/>
                </p:nvCxnSpPr>
                <p:spPr>
                  <a:xfrm flipV="1">
                    <a:off x="4687215" y="1739180"/>
                    <a:ext cx="91440" cy="91440"/>
                  </a:xfrm>
                  <a:prstGeom prst="line">
                    <a:avLst/>
                  </a:prstGeom>
                  <a:ln w="28575">
                    <a:solidFill>
                      <a:srgbClr val="FFFFFF">
                        <a:lumMod val="50000"/>
                      </a:srgbClr>
                    </a:solidFill>
                  </a:ln>
                </p:spPr>
                <p:style>
                  <a:lnRef idx="1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rgbClr val="000000"/>
                  </a:fontRef>
                </p:style>
              </p:cxnSp>
              <p:cxnSp>
                <p:nvCxnSpPr>
                  <p:cNvPr id="25" name="Straight Connector 17"/>
                  <p:cNvCxnSpPr/>
                  <p:nvPr/>
                </p:nvCxnSpPr>
                <p:spPr>
                  <a:xfrm>
                    <a:off x="4687215" y="1739180"/>
                    <a:ext cx="91440" cy="91440"/>
                  </a:xfrm>
                  <a:prstGeom prst="line">
                    <a:avLst/>
                  </a:prstGeom>
                  <a:ln w="28575">
                    <a:solidFill>
                      <a:srgbClr val="FFFFFF">
                        <a:lumMod val="50000"/>
                      </a:srgbClr>
                    </a:solidFill>
                  </a:ln>
                </p:spPr>
                <p:style>
                  <a:lnRef idx="1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rgbClr val="000000"/>
                  </a:fontRef>
                </p:style>
              </p:cxnSp>
            </p:grpSp>
          </p:grpSp>
        </p:grpSp>
      </p:grpSp>
      <p:grpSp>
        <p:nvGrpSpPr>
          <p:cNvPr id="39" name="그룹 38"/>
          <p:cNvGrpSpPr/>
          <p:nvPr>
            <p:custDataLst>
              <p:tags r:id="rId8"/>
            </p:custDataLst>
          </p:nvPr>
        </p:nvGrpSpPr>
        <p:grpSpPr>
          <a:xfrm>
            <a:off x="6743675" y="3919514"/>
            <a:ext cx="2099094" cy="2097582"/>
            <a:chOff x="5548722" y="2674960"/>
            <a:chExt cx="2278496" cy="2276856"/>
          </a:xfrm>
        </p:grpSpPr>
        <p:grpSp>
          <p:nvGrpSpPr>
            <p:cNvPr id="42" name="Group 1"/>
            <p:cNvGrpSpPr/>
            <p:nvPr>
              <p:custDataLst>
                <p:custData r:id="rId12"/>
              </p:custDataLst>
            </p:nvPr>
          </p:nvGrpSpPr>
          <p:grpSpPr>
            <a:xfrm>
              <a:off x="5550362" y="2674960"/>
              <a:ext cx="2276856" cy="2276856"/>
              <a:chOff x="1155756" y="1726832"/>
              <a:chExt cx="2278867" cy="2278748"/>
            </a:xfrm>
          </p:grpSpPr>
          <p:sp>
            <p:nvSpPr>
              <p:cNvPr id="43" name="Tile"/>
              <p:cNvSpPr/>
              <p:nvPr/>
            </p:nvSpPr>
            <p:spPr>
              <a:xfrm>
                <a:off x="1155756" y="1726832"/>
                <a:ext cx="2278867" cy="2278748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44" name="Group 3"/>
              <p:cNvGrpSpPr/>
              <p:nvPr/>
            </p:nvGrpSpPr>
            <p:grpSpPr>
              <a:xfrm>
                <a:off x="1156861" y="3424436"/>
                <a:ext cx="2277759" cy="574996"/>
                <a:chOff x="1146921" y="2766133"/>
                <a:chExt cx="2277759" cy="574996"/>
              </a:xfrm>
            </p:grpSpPr>
            <p:sp>
              <p:nvSpPr>
                <p:cNvPr id="45" name="DarkRectangle"/>
                <p:cNvSpPr/>
                <p:nvPr/>
              </p:nvSpPr>
              <p:spPr>
                <a:xfrm>
                  <a:off x="1147824" y="2792489"/>
                  <a:ext cx="2276856" cy="54864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endParaRPr lang="en-US" dirty="0">
                    <a:latin typeface="Segoe UI Light" pitchFamily="34" charset="0"/>
                    <a:cs typeface="Segoe UI Light" pitchFamily="34" charset="0"/>
                  </a:endParaRPr>
                </a:p>
              </p:txBody>
            </p:sp>
            <p:sp>
              <p:nvSpPr>
                <p:cNvPr id="46" name="Title"/>
                <p:cNvSpPr txBox="1"/>
                <p:nvPr/>
              </p:nvSpPr>
              <p:spPr>
                <a:xfrm>
                  <a:off x="1146921" y="2766133"/>
                  <a:ext cx="2247788" cy="2926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0" bIns="0" rtlCol="0">
                  <a:spAutoFit/>
                </a:bodyPr>
                <a:lstStyle/>
                <a:p>
                  <a:r>
                    <a:rPr lang="ko-KR" altLang="en-US" sz="1400" dirty="0">
                      <a:solidFill>
                        <a:prstClr val="white"/>
                      </a:solidFill>
                    </a:rPr>
                    <a:t>접근 가능 사용자 정보</a:t>
                  </a:r>
                  <a:endParaRPr 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5548722" y="2731016"/>
              <a:ext cx="866872" cy="283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>
                  <a:solidFill>
                    <a:prstClr val="black"/>
                  </a:solidFill>
                </a:rPr>
                <a:t>별도 문의</a:t>
              </a:r>
              <a:endParaRPr lang="en-US" altLang="ko-KR" sz="11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그룹 39"/>
          <p:cNvGrpSpPr/>
          <p:nvPr>
            <p:custDataLst>
              <p:tags r:id="rId9"/>
            </p:custDataLst>
          </p:nvPr>
        </p:nvGrpSpPr>
        <p:grpSpPr>
          <a:xfrm>
            <a:off x="6717627" y="1753941"/>
            <a:ext cx="2122825" cy="2097582"/>
            <a:chOff x="2555776" y="2674960"/>
            <a:chExt cx="2304256" cy="2276856"/>
          </a:xfrm>
        </p:grpSpPr>
        <p:grpSp>
          <p:nvGrpSpPr>
            <p:cNvPr id="77" name="Group 1"/>
            <p:cNvGrpSpPr/>
            <p:nvPr>
              <p:custDataLst>
                <p:custData r:id="rId11"/>
              </p:custDataLst>
            </p:nvPr>
          </p:nvGrpSpPr>
          <p:grpSpPr>
            <a:xfrm>
              <a:off x="2583176" y="2674960"/>
              <a:ext cx="2276856" cy="2276856"/>
              <a:chOff x="1155756" y="1726832"/>
              <a:chExt cx="2278867" cy="2278748"/>
            </a:xfrm>
          </p:grpSpPr>
          <p:sp>
            <p:nvSpPr>
              <p:cNvPr id="78" name="Tile"/>
              <p:cNvSpPr/>
              <p:nvPr/>
            </p:nvSpPr>
            <p:spPr>
              <a:xfrm>
                <a:off x="1155756" y="1726832"/>
                <a:ext cx="2278867" cy="2278748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79" name="Group 3"/>
              <p:cNvGrpSpPr/>
              <p:nvPr/>
            </p:nvGrpSpPr>
            <p:grpSpPr>
              <a:xfrm>
                <a:off x="1156861" y="3424436"/>
                <a:ext cx="2277759" cy="574996"/>
                <a:chOff x="1146921" y="2766133"/>
                <a:chExt cx="2277759" cy="574996"/>
              </a:xfrm>
            </p:grpSpPr>
            <p:sp>
              <p:nvSpPr>
                <p:cNvPr id="80" name="DarkRectangle"/>
                <p:cNvSpPr/>
                <p:nvPr/>
              </p:nvSpPr>
              <p:spPr>
                <a:xfrm>
                  <a:off x="1147824" y="2792489"/>
                  <a:ext cx="2276856" cy="548640"/>
                </a:xfrm>
                <a:prstGeom prst="rect">
                  <a:avLst/>
                </a:prstGeom>
                <a:solidFill>
                  <a:srgbClr val="36A1D6"/>
                </a:solidFill>
                <a:ln>
                  <a:noFill/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endParaRPr lang="en-US" dirty="0">
                    <a:latin typeface="Segoe UI Light" pitchFamily="34" charset="0"/>
                    <a:cs typeface="Segoe UI Light" pitchFamily="34" charset="0"/>
                  </a:endParaRPr>
                </a:p>
              </p:txBody>
            </p:sp>
            <p:sp>
              <p:nvSpPr>
                <p:cNvPr id="81" name="Title"/>
                <p:cNvSpPr txBox="1"/>
                <p:nvPr/>
              </p:nvSpPr>
              <p:spPr>
                <a:xfrm>
                  <a:off x="1146921" y="2766133"/>
                  <a:ext cx="2247788" cy="2926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0" bIns="0" rtlCol="0">
                  <a:spAutoFit/>
                </a:bodyPr>
                <a:lstStyle/>
                <a:p>
                  <a:r>
                    <a:rPr lang="en-US" sz="1400" dirty="0">
                      <a:solidFill>
                        <a:prstClr val="white"/>
                      </a:solidFill>
                    </a:rPr>
                    <a:t>Demo site URL</a:t>
                  </a:r>
                </a:p>
              </p:txBody>
            </p:sp>
          </p:grpSp>
        </p:grpSp>
        <p:sp>
          <p:nvSpPr>
            <p:cNvPr id="83" name="TextBox 82"/>
            <p:cNvSpPr txBox="1"/>
            <p:nvPr/>
          </p:nvSpPr>
          <p:spPr>
            <a:xfrm>
              <a:off x="2555776" y="2730308"/>
              <a:ext cx="2171877" cy="1177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solidFill>
                    <a:prstClr val="black"/>
                  </a:solidFill>
                </a:rPr>
                <a:t>Pro-EPM™</a:t>
              </a:r>
            </a:p>
            <a:p>
              <a:pPr marL="342900" indent="-342900">
                <a:buFont typeface="+mj-lt"/>
                <a:buAutoNum type="arabicPeriod"/>
              </a:pPr>
              <a:endParaRPr lang="en-US" altLang="ko-KR" sz="1100" b="1" dirty="0">
                <a:solidFill>
                  <a:prstClr val="black"/>
                </a:solidFill>
              </a:endParaRPr>
            </a:p>
            <a:p>
              <a:r>
                <a:rPr lang="en-US" altLang="ko-KR" sz="105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/>
                  <a:hlinkClick r:id="rId20"/>
                </a:rPr>
                <a:t>http://proepm.pnjco.co.kr/pwa</a:t>
              </a:r>
              <a:endParaRPr lang="en-US" altLang="ko-KR" sz="105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endParaRPr>
            </a:p>
            <a:p>
              <a:br>
                <a:rPr lang="en-US" altLang="ko-KR" sz="105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/>
                </a:rPr>
              </a:br>
              <a:endParaRPr lang="en-US" altLang="ko-KR" sz="105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endParaRPr>
            </a:p>
            <a:p>
              <a:endParaRPr lang="ko-KR" alt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53" name="DarkRectangle"/>
          <p:cNvSpPr/>
          <p:nvPr/>
        </p:nvSpPr>
        <p:spPr>
          <a:xfrm>
            <a:off x="6742870" y="3610208"/>
            <a:ext cx="2097580" cy="241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marL="28800"/>
            <a:r>
              <a:rPr lang="en-US" altLang="ko-KR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Pro-EPM™</a:t>
            </a:r>
            <a:endParaRPr lang="ko-KR" altLang="en-US" sz="11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DarkRectangle"/>
          <p:cNvSpPr/>
          <p:nvPr/>
        </p:nvSpPr>
        <p:spPr>
          <a:xfrm>
            <a:off x="6742870" y="5764559"/>
            <a:ext cx="2097580" cy="241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marL="28800"/>
            <a:r>
              <a:rPr lang="en-US" altLang="ko-KR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Pro-EPM™</a:t>
            </a:r>
            <a:endParaRPr lang="ko-KR" altLang="en-US" sz="11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89098" y="2230501"/>
            <a:ext cx="6206400" cy="3693600"/>
            <a:chOff x="389098" y="2230501"/>
            <a:chExt cx="6206400" cy="3693600"/>
          </a:xfrm>
        </p:grpSpPr>
        <p:grpSp>
          <p:nvGrpSpPr>
            <p:cNvPr id="3" name="그룹 2"/>
            <p:cNvGrpSpPr/>
            <p:nvPr/>
          </p:nvGrpSpPr>
          <p:grpSpPr>
            <a:xfrm>
              <a:off x="389098" y="2230501"/>
              <a:ext cx="6206400" cy="3693600"/>
              <a:chOff x="1457445" y="1956208"/>
              <a:chExt cx="6725798" cy="4353112"/>
            </a:xfrm>
          </p:grpSpPr>
          <p:pic>
            <p:nvPicPr>
              <p:cNvPr id="52" name="그림 51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7445" y="1956208"/>
                <a:ext cx="6725798" cy="435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5" name="그림 54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" t="7684" r="64112" b="54982"/>
              <a:stretch/>
            </p:blipFill>
            <p:spPr>
              <a:xfrm>
                <a:off x="2472028" y="3131450"/>
                <a:ext cx="2867409" cy="14504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11182" y="2558513"/>
              <a:ext cx="878980" cy="28177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39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>
                <a:solidFill>
                  <a:schemeClr val="bg1">
                    <a:alpha val="4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11500" b="1" dirty="0">
              <a:solidFill>
                <a:schemeClr val="bg1">
                  <a:alpha val="4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ko-KR" altLang="en-US" sz="32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피엔제이컨설팅</a:t>
            </a:r>
            <a:r>
              <a:rPr lang="ko-KR" altLang="en-US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일반현황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재무현황 및 주요 거래처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06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prstClr val="white"/>
                </a:solidFill>
              </a:rPr>
              <a:t>일반현황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75" name="Group 70"/>
          <p:cNvGraphicFramePr>
            <a:graphicFrameLocks noGrp="1"/>
          </p:cNvGraphicFramePr>
          <p:nvPr>
            <p:extLst/>
          </p:nvPr>
        </p:nvGraphicFramePr>
        <p:xfrm>
          <a:off x="577632" y="1296964"/>
          <a:ext cx="3960812" cy="274459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9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회사명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㈜피엔제이컨설팅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P&amp;J Consulting Co., Ltd.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등록번호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212-86-12684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대표자명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 재 희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2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사업분야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 개발 및 공급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파트너 등록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2015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14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Microsoft Partner 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역량 획득</a:t>
                      </a:r>
                      <a:endParaRPr kumimoji="0" lang="en-US" altLang="ko-KR" sz="1050" u="none" strike="noStrike" cap="none" normalizeH="0" baseline="0" dirty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Silver Project &amp; Portfolio Management Partner</a:t>
                      </a:r>
                      <a:endParaRPr kumimoji="0" lang="ko-KR" alt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설립일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위앤아이티 에서 분사</a:t>
                      </a:r>
                      <a:r>
                        <a:rPr kumimoji="0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25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 및 연락처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주소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 송파구 마천로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전화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070-8656-2570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팩스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070-4850-8282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50" u="none" strike="noStrike" cap="none" normalizeH="0" baseline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홈페이지 </a:t>
                      </a:r>
                      <a:r>
                        <a:rPr kumimoji="1" lang="en-US" altLang="ko-KR" sz="1050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http://www.pnjco.co.kr</a:t>
                      </a: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6" name="그룹 75"/>
          <p:cNvGrpSpPr/>
          <p:nvPr/>
        </p:nvGrpSpPr>
        <p:grpSpPr>
          <a:xfrm>
            <a:off x="358364" y="4152120"/>
            <a:ext cx="8264266" cy="2229208"/>
            <a:chOff x="269842" y="4058701"/>
            <a:chExt cx="8264266" cy="2229208"/>
          </a:xfrm>
        </p:grpSpPr>
        <p:sp>
          <p:nvSpPr>
            <p:cNvPr id="77" name="Freeform 167"/>
            <p:cNvSpPr>
              <a:spLocks/>
            </p:cNvSpPr>
            <p:nvPr/>
          </p:nvSpPr>
          <p:spPr bwMode="auto">
            <a:xfrm flipV="1">
              <a:off x="269842" y="5083566"/>
              <a:ext cx="3351981" cy="310208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  <p:grpSp>
          <p:nvGrpSpPr>
            <p:cNvPr id="78" name="Group 146"/>
            <p:cNvGrpSpPr>
              <a:grpSpLocks/>
            </p:cNvGrpSpPr>
            <p:nvPr/>
          </p:nvGrpSpPr>
          <p:grpSpPr bwMode="auto">
            <a:xfrm>
              <a:off x="3559653" y="5148620"/>
              <a:ext cx="2213111" cy="1139289"/>
              <a:chOff x="4371" y="2814"/>
              <a:chExt cx="1533" cy="906"/>
            </a:xfrm>
          </p:grpSpPr>
          <p:sp>
            <p:nvSpPr>
              <p:cNvPr id="95" name="Line 147"/>
              <p:cNvSpPr>
                <a:spLocks noChangeShapeType="1"/>
              </p:cNvSpPr>
              <p:nvPr/>
            </p:nvSpPr>
            <p:spPr bwMode="auto">
              <a:xfrm flipV="1">
                <a:off x="5123" y="3198"/>
                <a:ext cx="524" cy="295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6" name="Line 148"/>
              <p:cNvSpPr>
                <a:spLocks noChangeShapeType="1"/>
              </p:cNvSpPr>
              <p:nvPr/>
            </p:nvSpPr>
            <p:spPr bwMode="auto">
              <a:xfrm>
                <a:off x="4698" y="2934"/>
                <a:ext cx="846" cy="150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7" name="Line 149"/>
              <p:cNvSpPr>
                <a:spLocks noChangeShapeType="1"/>
              </p:cNvSpPr>
              <p:nvPr/>
            </p:nvSpPr>
            <p:spPr bwMode="auto">
              <a:xfrm>
                <a:off x="4608" y="3012"/>
                <a:ext cx="252" cy="497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8" name="Oval 150"/>
              <p:cNvSpPr>
                <a:spLocks noChangeArrowheads="1"/>
              </p:cNvSpPr>
              <p:nvPr/>
            </p:nvSpPr>
            <p:spPr bwMode="auto">
              <a:xfrm>
                <a:off x="5486" y="3007"/>
                <a:ext cx="417" cy="240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9" name="Oval 151"/>
              <p:cNvSpPr>
                <a:spLocks noChangeArrowheads="1"/>
              </p:cNvSpPr>
              <p:nvPr/>
            </p:nvSpPr>
            <p:spPr bwMode="auto">
              <a:xfrm>
                <a:off x="4371" y="2814"/>
                <a:ext cx="375" cy="21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100" name="Oval 152"/>
              <p:cNvSpPr>
                <a:spLocks noChangeArrowheads="1"/>
              </p:cNvSpPr>
              <p:nvPr/>
            </p:nvSpPr>
            <p:spPr bwMode="auto">
              <a:xfrm>
                <a:off x="4772" y="3436"/>
                <a:ext cx="412" cy="28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grpSp>
          <p:nvGrpSpPr>
            <p:cNvPr id="79" name="Group 153"/>
            <p:cNvGrpSpPr>
              <a:grpSpLocks/>
            </p:cNvGrpSpPr>
            <p:nvPr/>
          </p:nvGrpSpPr>
          <p:grpSpPr bwMode="auto">
            <a:xfrm>
              <a:off x="3932847" y="4736886"/>
              <a:ext cx="1647483" cy="1147197"/>
              <a:chOff x="4573" y="2472"/>
              <a:chExt cx="1129" cy="903"/>
            </a:xfrm>
          </p:grpSpPr>
          <p:sp>
            <p:nvSpPr>
              <p:cNvPr id="92" name="Rectangle 154"/>
              <p:cNvSpPr>
                <a:spLocks noChangeArrowheads="1"/>
              </p:cNvSpPr>
              <p:nvPr/>
            </p:nvSpPr>
            <p:spPr bwMode="auto">
              <a:xfrm rot="1065381">
                <a:off x="4573" y="2472"/>
                <a:ext cx="883" cy="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3" name="Rectangle 155"/>
              <p:cNvSpPr>
                <a:spLocks noChangeArrowheads="1"/>
              </p:cNvSpPr>
              <p:nvPr/>
            </p:nvSpPr>
            <p:spPr bwMode="auto">
              <a:xfrm rot="19088128">
                <a:off x="4819" y="3035"/>
                <a:ext cx="883" cy="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4" name="Rectangle 156"/>
              <p:cNvSpPr>
                <a:spLocks noChangeArrowheads="1"/>
              </p:cNvSpPr>
              <p:nvPr/>
            </p:nvSpPr>
            <p:spPr bwMode="auto">
              <a:xfrm rot="15023069">
                <a:off x="4206" y="2914"/>
                <a:ext cx="880" cy="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sp>
          <p:nvSpPr>
            <p:cNvPr id="80" name="Text Box 179"/>
            <p:cNvSpPr txBox="1">
              <a:spLocks noChangeArrowheads="1"/>
            </p:cNvSpPr>
            <p:nvPr/>
          </p:nvSpPr>
          <p:spPr bwMode="auto">
            <a:xfrm>
              <a:off x="5473408" y="5723956"/>
              <a:ext cx="3060700" cy="44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PM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역량 강화 교육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Project Server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Project Professional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Text Box 179"/>
            <p:cNvSpPr txBox="1">
              <a:spLocks noChangeArrowheads="1"/>
            </p:cNvSpPr>
            <p:nvPr/>
          </p:nvSpPr>
          <p:spPr bwMode="auto">
            <a:xfrm>
              <a:off x="359498" y="4781870"/>
              <a:ext cx="29527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Microsoft Certified Partner</a:t>
              </a: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EPM(Enterprise Project Management)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솔루션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Web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기반 프로젝트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관리 솔루션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다양한 업종의 업무 개선 시스템 구축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2" name="Picture 12" descr="http://www.infosistema.com/wp-content/uploads/2010/10/Microsoft-Certified-Partn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180" y="4216957"/>
              <a:ext cx="867414" cy="4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타원 82"/>
            <p:cNvSpPr/>
            <p:nvPr/>
          </p:nvSpPr>
          <p:spPr>
            <a:xfrm>
              <a:off x="3693459" y="5324755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>
              <a:off x="4835218" y="4494359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5" name="그룹 84"/>
            <p:cNvGrpSpPr>
              <a:grpSpLocks noChangeAspect="1"/>
            </p:cNvGrpSpPr>
            <p:nvPr/>
          </p:nvGrpSpPr>
          <p:grpSpPr>
            <a:xfrm>
              <a:off x="3308500" y="4058701"/>
              <a:ext cx="945514" cy="945514"/>
              <a:chOff x="1054530" y="2424014"/>
              <a:chExt cx="1622970" cy="1622970"/>
            </a:xfrm>
            <a:solidFill>
              <a:srgbClr val="0070C0"/>
            </a:solidFill>
          </p:grpSpPr>
          <p:sp>
            <p:nvSpPr>
              <p:cNvPr id="90" name="타원 89"/>
              <p:cNvSpPr/>
              <p:nvPr/>
            </p:nvSpPr>
            <p:spPr>
              <a:xfrm>
                <a:off x="1054530" y="2424014"/>
                <a:ext cx="1622970" cy="162297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1" name="Picture 7" descr="C:\Users\권순호\Desktop\파포 디자인 참고\iOS7_icons\PNG\Data\add_database\add_database-25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694" y="2669552"/>
                <a:ext cx="878059" cy="878059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86" name="Rectangle 161"/>
            <p:cNvSpPr>
              <a:spLocks noChangeArrowheads="1"/>
            </p:cNvSpPr>
            <p:nvPr/>
          </p:nvSpPr>
          <p:spPr bwMode="auto">
            <a:xfrm>
              <a:off x="3228132" y="4735435"/>
              <a:ext cx="1094853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Solution</a:t>
              </a:r>
            </a:p>
          </p:txBody>
        </p:sp>
        <p:sp>
          <p:nvSpPr>
            <p:cNvPr id="87" name="Rectangle 160"/>
            <p:cNvSpPr>
              <a:spLocks noChangeArrowheads="1"/>
            </p:cNvSpPr>
            <p:nvPr/>
          </p:nvSpPr>
          <p:spPr bwMode="auto">
            <a:xfrm>
              <a:off x="3755321" y="5941306"/>
              <a:ext cx="821790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</a:rPr>
                <a:t>Education</a:t>
              </a:r>
              <a:endParaRPr lang="en-US" altLang="ko-KR" sz="1015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Rectangle 162"/>
            <p:cNvSpPr>
              <a:spLocks noChangeArrowheads="1"/>
            </p:cNvSpPr>
            <p:nvPr/>
          </p:nvSpPr>
          <p:spPr bwMode="auto">
            <a:xfrm>
              <a:off x="4935776" y="5066110"/>
              <a:ext cx="767177" cy="1704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108" dirty="0">
                  <a:solidFill>
                    <a:schemeClr val="bg1"/>
                  </a:solidFill>
                </a:rPr>
                <a:t>Consulting</a:t>
              </a:r>
            </a:p>
          </p:txBody>
        </p:sp>
        <p:sp>
          <p:nvSpPr>
            <p:cNvPr id="89" name="Freeform 167"/>
            <p:cNvSpPr>
              <a:spLocks/>
            </p:cNvSpPr>
            <p:nvPr/>
          </p:nvSpPr>
          <p:spPr bwMode="auto">
            <a:xfrm flipH="1" flipV="1">
              <a:off x="4662329" y="5978880"/>
              <a:ext cx="2341429" cy="248072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</p:grpSp>
      <p:graphicFrame>
        <p:nvGraphicFramePr>
          <p:cNvPr id="101" name="Group 70"/>
          <p:cNvGraphicFramePr>
            <a:graphicFrameLocks noGrp="1"/>
          </p:cNvGraphicFramePr>
          <p:nvPr>
            <p:extLst/>
          </p:nvPr>
        </p:nvGraphicFramePr>
        <p:xfrm>
          <a:off x="4630780" y="1294617"/>
          <a:ext cx="3960812" cy="274437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96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43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>
                          <a:latin typeface="+mn-lt"/>
                        </a:rPr>
                        <a:t>주식회사</a:t>
                      </a:r>
                      <a:r>
                        <a:rPr lang="en-US" altLang="ko-KR" sz="1050" dirty="0">
                          <a:latin typeface="+mn-lt"/>
                        </a:rPr>
                        <a:t> </a:t>
                      </a:r>
                      <a:r>
                        <a:rPr lang="ko-KR" altLang="en-US" sz="1050">
                          <a:latin typeface="+mn-lt"/>
                        </a:rPr>
                        <a:t>피엔제이컨설팅 </a:t>
                      </a:r>
                      <a:r>
                        <a:rPr lang="en-US" altLang="ko-KR" sz="1050" dirty="0">
                          <a:latin typeface="+mn-lt"/>
                        </a:rPr>
                        <a:t>(P&amp;J Consulting)</a:t>
                      </a:r>
                      <a:r>
                        <a:rPr lang="ko-KR" altLang="en-US" sz="1050">
                          <a:latin typeface="+mn-lt"/>
                        </a:rPr>
                        <a:t>은 </a:t>
                      </a:r>
                      <a:r>
                        <a:rPr lang="en-US" altLang="ko-KR" sz="1050" dirty="0">
                          <a:latin typeface="+mn-lt"/>
                        </a:rPr>
                        <a:t>Project Management</a:t>
                      </a:r>
                      <a:r>
                        <a:rPr lang="ko-KR" altLang="en-US" sz="1050">
                          <a:latin typeface="+mn-lt"/>
                        </a:rPr>
                        <a:t>와 </a:t>
                      </a:r>
                      <a:r>
                        <a:rPr lang="en-US" altLang="ko-KR" sz="1050" dirty="0">
                          <a:latin typeface="+mn-lt"/>
                        </a:rPr>
                        <a:t>Job Management</a:t>
                      </a:r>
                      <a:r>
                        <a:rPr lang="ko-KR" altLang="en-US" sz="1050">
                          <a:latin typeface="+mn-lt"/>
                        </a:rPr>
                        <a:t>에 관한 컨설팅과 솔루션 구축을 위해 </a:t>
                      </a:r>
                      <a:r>
                        <a:rPr lang="en-US" altLang="ko-KR" sz="1050" dirty="0">
                          <a:latin typeface="+mn-lt"/>
                        </a:rPr>
                        <a:t>2015</a:t>
                      </a:r>
                      <a:r>
                        <a:rPr lang="ko-KR" altLang="en-US" sz="1050">
                          <a:latin typeface="+mn-lt"/>
                        </a:rPr>
                        <a:t>년 설립하였습니다</a:t>
                      </a:r>
                      <a:r>
                        <a:rPr lang="en-US" altLang="ko-KR" sz="1050" dirty="0">
                          <a:latin typeface="+mn-lt"/>
                        </a:rPr>
                        <a:t>. </a:t>
                      </a:r>
                      <a:r>
                        <a:rPr lang="ko-KR" altLang="en-US" sz="1050">
                          <a:latin typeface="+mn-lt"/>
                        </a:rPr>
                        <a:t>임직원들의 수년간의 축척된 많은 경험을 바탕으로 고객과 함께하는 회사가 되도록 노력하고 있습니다</a:t>
                      </a:r>
                      <a:r>
                        <a:rPr lang="en-US" altLang="ko-KR" sz="1050" dirty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>
                          <a:latin typeface="+mn-lt"/>
                        </a:rPr>
                        <a:t>주요사업 영역으로는 </a:t>
                      </a:r>
                      <a:r>
                        <a:rPr lang="en-US" altLang="ko-KR" sz="1050" dirty="0">
                          <a:latin typeface="+mn-lt"/>
                        </a:rPr>
                        <a:t>Microsoft EPM </a:t>
                      </a:r>
                      <a:r>
                        <a:rPr lang="ko-KR" altLang="en-US" sz="1050">
                          <a:latin typeface="+mn-lt"/>
                        </a:rPr>
                        <a:t>솔루션 구축 및 컨설팅</a:t>
                      </a:r>
                      <a:r>
                        <a:rPr lang="en-US" altLang="ko-KR" sz="1050" dirty="0">
                          <a:latin typeface="+mn-lt"/>
                        </a:rPr>
                        <a:t>, PM </a:t>
                      </a:r>
                      <a:r>
                        <a:rPr lang="ko-KR" altLang="en-US" sz="1050">
                          <a:latin typeface="+mn-lt"/>
                        </a:rPr>
                        <a:t>역량 강화 컨설팅 및 교육</a:t>
                      </a:r>
                      <a:r>
                        <a:rPr lang="en-US" altLang="ko-KR" sz="1050" dirty="0">
                          <a:latin typeface="+mn-lt"/>
                        </a:rPr>
                        <a:t>, </a:t>
                      </a:r>
                      <a:r>
                        <a:rPr lang="ko-KR" altLang="en-US" sz="1050">
                          <a:latin typeface="+mn-lt"/>
                        </a:rPr>
                        <a:t>단위업무 개선 솔루션 구축 및 컨설팅</a:t>
                      </a:r>
                      <a:r>
                        <a:rPr lang="en-US" altLang="ko-KR" sz="1050" dirty="0">
                          <a:latin typeface="+mn-lt"/>
                        </a:rPr>
                        <a:t>, </a:t>
                      </a:r>
                      <a:r>
                        <a:rPr lang="ko-KR" altLang="en-US" sz="1050">
                          <a:latin typeface="+mn-lt"/>
                        </a:rPr>
                        <a:t>통합</a:t>
                      </a:r>
                      <a:r>
                        <a:rPr lang="en-US" altLang="ko-KR" sz="1050" dirty="0">
                          <a:latin typeface="+mn-lt"/>
                        </a:rPr>
                        <a:t> IT </a:t>
                      </a:r>
                      <a:r>
                        <a:rPr lang="ko-KR" altLang="en-US" sz="1050">
                          <a:latin typeface="+mn-lt"/>
                        </a:rPr>
                        <a:t>기술지원 서비스 입니다</a:t>
                      </a:r>
                      <a:r>
                        <a:rPr lang="en-US" altLang="ko-KR" sz="1050" dirty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>
                          <a:latin typeface="+mn-lt"/>
                        </a:rPr>
                        <a:t>향후 </a:t>
                      </a:r>
                      <a:r>
                        <a:rPr lang="en-US" altLang="ko-KR" sz="1050" dirty="0">
                          <a:latin typeface="+mn-lt"/>
                        </a:rPr>
                        <a:t>Microsoft</a:t>
                      </a:r>
                      <a:r>
                        <a:rPr lang="ko-KR" altLang="en-US" sz="1050">
                          <a:latin typeface="+mn-lt"/>
                        </a:rPr>
                        <a:t>의 </a:t>
                      </a:r>
                      <a:r>
                        <a:rPr lang="en-US" altLang="ko-KR" sz="1050" dirty="0">
                          <a:latin typeface="+mn-lt"/>
                        </a:rPr>
                        <a:t>Cloud </a:t>
                      </a:r>
                      <a:r>
                        <a:rPr lang="ko-KR" altLang="en-US" sz="1050">
                          <a:latin typeface="+mn-lt"/>
                        </a:rPr>
                        <a:t>파트너로 사업 영역을 확대를 준비하고 있습니다</a:t>
                      </a:r>
                      <a:r>
                        <a:rPr lang="en-US" altLang="ko-KR" sz="1050" dirty="0">
                          <a:latin typeface="+mn-lt"/>
                        </a:rPr>
                        <a:t>.</a:t>
                      </a: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직사각형 101"/>
          <p:cNvSpPr/>
          <p:nvPr/>
        </p:nvSpPr>
        <p:spPr>
          <a:xfrm>
            <a:off x="4526015" y="989169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회사소개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465043" y="1001886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회사개요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104" name="Picture 1"/>
          <p:cNvPicPr preferRelativeResize="0">
            <a:picLocks/>
          </p:cNvPicPr>
          <p:nvPr>
            <p:custDataLst>
              <p:custData r:id="rId4"/>
            </p:custDataLst>
          </p:nvPr>
        </p:nvPicPr>
        <p:blipFill>
          <a:blip r:embed="rId10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84" y="5586323"/>
            <a:ext cx="348095" cy="3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"/>
          <p:cNvPicPr preferRelativeResize="0">
            <a:picLocks/>
          </p:cNvPicPr>
          <p:nvPr>
            <p:custDataLst>
              <p:custData r:id="rId5"/>
            </p:custDataLst>
          </p:nvPr>
        </p:nvPicPr>
        <p:blipFill rotWithShape="1">
          <a:blip r:embed="rId11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2016" r="22016" b="23914"/>
          <a:stretch/>
        </p:blipFill>
        <p:spPr>
          <a:xfrm>
            <a:off x="5156341" y="4664208"/>
            <a:ext cx="480312" cy="445466"/>
          </a:xfrm>
          <a:prstGeom prst="rect">
            <a:avLst/>
          </a:prstGeom>
        </p:spPr>
      </p:pic>
      <p:sp>
        <p:nvSpPr>
          <p:cNvPr id="106" name="Text Box 179"/>
          <p:cNvSpPr txBox="1">
            <a:spLocks noChangeArrowheads="1"/>
          </p:cNvSpPr>
          <p:nvPr/>
        </p:nvSpPr>
        <p:spPr bwMode="auto">
          <a:xfrm>
            <a:off x="6381487" y="4310602"/>
            <a:ext cx="243898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Microsoft EPM </a:t>
            </a:r>
            <a:r>
              <a:rPr lang="ko-KR" altLang="en-US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 구축 및 컨설팅</a:t>
            </a:r>
            <a:endParaRPr lang="en-US" altLang="ko-KR" sz="9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 단위업무 개선 솔루션 구축 및 컨설팅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IT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통합 기술지원 서비스 </a:t>
            </a:r>
            <a:endParaRPr lang="ko-KR" altLang="en-US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Freeform 167"/>
          <p:cNvSpPr>
            <a:spLocks/>
          </p:cNvSpPr>
          <p:nvPr/>
        </p:nvSpPr>
        <p:spPr bwMode="auto">
          <a:xfrm flipH="1">
            <a:off x="5451812" y="4256919"/>
            <a:ext cx="3115463" cy="204485"/>
          </a:xfrm>
          <a:custGeom>
            <a:avLst/>
            <a:gdLst>
              <a:gd name="T0" fmla="*/ 0 w 831"/>
              <a:gd name="T1" fmla="*/ 0 h 329"/>
              <a:gd name="T2" fmla="*/ 2147483647 w 831"/>
              <a:gd name="T3" fmla="*/ 0 h 329"/>
              <a:gd name="T4" fmla="*/ 2147483647 w 831"/>
              <a:gd name="T5" fmla="*/ 2147483647 h 329"/>
              <a:gd name="T6" fmla="*/ 0 60000 65536"/>
              <a:gd name="T7" fmla="*/ 0 60000 65536"/>
              <a:gd name="T8" fmla="*/ 0 60000 65536"/>
              <a:gd name="T9" fmla="*/ 0 w 831"/>
              <a:gd name="T10" fmla="*/ 0 h 329"/>
              <a:gd name="T11" fmla="*/ 831 w 831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329">
                <a:moveTo>
                  <a:pt x="0" y="0"/>
                </a:moveTo>
                <a:lnTo>
                  <a:pt x="752" y="0"/>
                </a:lnTo>
                <a:lnTo>
                  <a:pt x="831" y="329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oval" w="med" len="med"/>
            <a:tailEnd type="oval" w="med" len="med"/>
          </a:ln>
        </p:spPr>
        <p:txBody>
          <a:bodyPr lIns="77925" tIns="38963" rIns="77925" bIns="38963"/>
          <a:lstStyle/>
          <a:p>
            <a:pPr latinLnBrk="0">
              <a:defRPr/>
            </a:pPr>
            <a:endParaRPr lang="ko-KR" altLang="en-US" kern="0" dirty="0">
              <a:solidFill>
                <a:sysClr val="windowText" lastClr="000000"/>
              </a:solidFill>
              <a:latin typeface="굴림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66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prstClr val="white"/>
                </a:solidFill>
              </a:rPr>
              <a:t>재무현황 및 주요 거래처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37" name="Group 70"/>
          <p:cNvGraphicFramePr>
            <a:graphicFrameLocks noGrp="1"/>
          </p:cNvGraphicFramePr>
          <p:nvPr>
            <p:extLst/>
          </p:nvPr>
        </p:nvGraphicFramePr>
        <p:xfrm>
          <a:off x="561156" y="1342117"/>
          <a:ext cx="4620444" cy="496720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4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79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3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040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3" name="Group 70"/>
          <p:cNvGraphicFramePr>
            <a:graphicFrameLocks noGrp="1"/>
          </p:cNvGraphicFramePr>
          <p:nvPr>
            <p:extLst/>
          </p:nvPr>
        </p:nvGraphicFramePr>
        <p:xfrm>
          <a:off x="5346357" y="1339774"/>
          <a:ext cx="3228759" cy="496954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2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9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altLang="ko-KR" sz="1050" dirty="0">
                        <a:latin typeface="+mn-lt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직사각형 63"/>
          <p:cNvSpPr/>
          <p:nvPr/>
        </p:nvSpPr>
        <p:spPr>
          <a:xfrm>
            <a:off x="5259128" y="1034325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주요 거래처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48567" y="1047042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재무현황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70" name="그림 69" descr="화면 캡처">
            <a:extLst>
              <a:ext uri="{FF2B5EF4-FFF2-40B4-BE49-F238E27FC236}">
                <a16:creationId xmlns:a16="http://schemas.microsoft.com/office/drawing/2014/main" id="{EEB80CBA-4A74-4457-BE83-DFAD53987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9" y="1556792"/>
            <a:ext cx="2764971" cy="2435999"/>
          </a:xfrm>
          <a:prstGeom prst="rect">
            <a:avLst/>
          </a:prstGeom>
        </p:spPr>
      </p:pic>
      <p:pic>
        <p:nvPicPr>
          <p:cNvPr id="71" name="그림 70" descr="화면 캡처">
            <a:extLst>
              <a:ext uri="{FF2B5EF4-FFF2-40B4-BE49-F238E27FC236}">
                <a16:creationId xmlns:a16="http://schemas.microsoft.com/office/drawing/2014/main" id="{0615F708-38B0-4816-B4C2-B939C940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36" y="3965685"/>
            <a:ext cx="2735262" cy="2021189"/>
          </a:xfrm>
          <a:prstGeom prst="rect">
            <a:avLst/>
          </a:prstGeom>
        </p:spPr>
      </p:pic>
      <p:sp>
        <p:nvSpPr>
          <p:cNvPr id="73" name="Rectangle 7">
            <a:extLst>
              <a:ext uri="{FF2B5EF4-FFF2-40B4-BE49-F238E27FC236}">
                <a16:creationId xmlns:a16="http://schemas.microsoft.com/office/drawing/2014/main" id="{5C49BC10-C111-4F3D-9658-888AADFA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889" y="1451590"/>
            <a:ext cx="10918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000" dirty="0">
                <a:latin typeface="맑은 고딕" panose="020B0503020000020004" pitchFamily="50" charset="-127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</a:rPr>
              <a:t>단위 </a:t>
            </a:r>
            <a:r>
              <a:rPr lang="en-US" altLang="ko-KR" sz="1000" dirty="0">
                <a:latin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</a:rPr>
              <a:t>백만원</a:t>
            </a:r>
            <a:r>
              <a:rPr lang="en-US" altLang="ko-KR" sz="1000" dirty="0">
                <a:latin typeface="맑은 고딕" panose="020B0503020000020004" pitchFamily="50" charset="-127"/>
              </a:rPr>
              <a:t>]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95992" y="1700808"/>
          <a:ext cx="4552949" cy="4524998"/>
        </p:xfrm>
        <a:graphic>
          <a:graphicData uri="http://schemas.openxmlformats.org/drawingml/2006/table">
            <a:tbl>
              <a:tblPr/>
              <a:tblGrid>
                <a:gridCol w="189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564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구분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2015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2017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매출액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863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779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총자산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32.99%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42.41%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52.28%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 이익율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23.44%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32.63%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14.75%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부채비율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201.56%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134.74%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91.25%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4667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2017</a:t>
              </a:r>
              <a:r>
                <a:rPr lang="ko-KR" altLang="en-US" spc="-10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id="{C148A572-0DF4-4A49-9088-611A8AB1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768551"/>
              </p:ext>
            </p:extLst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57547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2016</a:t>
              </a:r>
              <a:r>
                <a:rPr lang="ko-KR" altLang="en-US" spc="-10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id="{C148A572-0DF4-4A49-9088-611A8AB1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667578"/>
              </p:ext>
            </p:extLst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5057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2015</a:t>
              </a:r>
              <a:r>
                <a:rPr lang="ko-KR" altLang="en-US" spc="-10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id="{C148A572-0DF4-4A49-9088-611A8AB1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63234"/>
              </p:ext>
            </p:extLst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780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058">
            <a:off x="415166" y="5451396"/>
            <a:ext cx="1155556" cy="520635"/>
          </a:xfrm>
          <a:prstGeom prst="rect">
            <a:avLst/>
          </a:prstGeom>
        </p:spPr>
      </p:pic>
      <p:grpSp>
        <p:nvGrpSpPr>
          <p:cNvPr id="12" name="그룹 11"/>
          <p:cNvGrpSpPr/>
          <p:nvPr>
            <p:custDataLst>
              <p:tags r:id="rId3"/>
            </p:custDataLst>
          </p:nvPr>
        </p:nvGrpSpPr>
        <p:grpSpPr>
          <a:xfrm>
            <a:off x="2929723" y="1908206"/>
            <a:ext cx="5925253" cy="3434577"/>
            <a:chOff x="2975853" y="1908206"/>
            <a:chExt cx="5925253" cy="3434577"/>
          </a:xfrm>
        </p:grpSpPr>
        <p:sp>
          <p:nvSpPr>
            <p:cNvPr id="56" name="Tile"/>
            <p:cNvSpPr/>
            <p:nvPr>
              <p:custDataLst>
                <p:custData r:id="rId4"/>
              </p:custDataLst>
            </p:nvPr>
          </p:nvSpPr>
          <p:spPr>
            <a:xfrm>
              <a:off x="4720967" y="3659369"/>
              <a:ext cx="4180139" cy="1683414"/>
            </a:xfrm>
            <a:prstGeom prst="rect">
              <a:avLst/>
            </a:prstGeom>
            <a:solidFill>
              <a:srgbClr val="3096DC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4618130" y="3789040"/>
              <a:ext cx="4203784" cy="149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ko-KR" altLang="en-US" sz="1400" b="1" dirty="0">
                  <a:solidFill>
                    <a:prstClr val="white"/>
                  </a:solidFill>
                  <a:cs typeface="Arial" pitchFamily="34" charset="0"/>
                </a:rPr>
                <a:t>기술문의</a:t>
              </a:r>
              <a:endParaRPr lang="en-US" altLang="ko-KR" sz="1400" b="1" dirty="0">
                <a:solidFill>
                  <a:prstClr val="white"/>
                </a:solidFill>
                <a:cs typeface="Arial" pitchFamily="34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ko-KR" altLang="en-US" sz="1400" dirty="0">
                  <a:solidFill>
                    <a:prstClr val="white"/>
                  </a:solidFill>
                  <a:cs typeface="Arial" pitchFamily="34" charset="0"/>
                </a:rPr>
                <a:t>주식회사 </a:t>
              </a:r>
              <a:r>
                <a:rPr lang="ko-KR" altLang="en-US" sz="1400" dirty="0" err="1">
                  <a:solidFill>
                    <a:prstClr val="white"/>
                  </a:solidFill>
                  <a:cs typeface="Arial" pitchFamily="34" charset="0"/>
                </a:rPr>
                <a:t>피엔제이컨설팅</a:t>
              </a:r>
              <a:b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ko-KR" altLang="en-US" sz="1400">
                  <a:solidFill>
                    <a:prstClr val="white"/>
                  </a:solidFill>
                  <a:cs typeface="Arial" charset="0"/>
                </a:rPr>
                <a:t>박재희</a:t>
              </a:r>
              <a:endParaRPr lang="en-US" altLang="ko-KR" sz="1400" dirty="0">
                <a:solidFill>
                  <a:prstClr val="white"/>
                </a:solidFill>
                <a:cs typeface="Arial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  <a:t>070-8656-2570 </a:t>
              </a:r>
              <a:r>
                <a:rPr lang="en-US" altLang="ko-KR" sz="1400" dirty="0">
                  <a:solidFill>
                    <a:prstClr val="white"/>
                  </a:solidFill>
                  <a:cs typeface="Arial" charset="0"/>
                </a:rPr>
                <a:t>/</a:t>
              </a:r>
              <a: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  <a:t> 010-3209-9116</a:t>
              </a: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  <a:t>jhpark@pnjco.co.kr</a:t>
              </a:r>
              <a:endParaRPr lang="en-US" altLang="ko-KR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8" name="Tile"/>
            <p:cNvSpPr/>
            <p:nvPr>
              <p:custDataLst>
                <p:custData r:id="rId5"/>
              </p:custDataLst>
            </p:nvPr>
          </p:nvSpPr>
          <p:spPr>
            <a:xfrm>
              <a:off x="2988508" y="1908206"/>
              <a:ext cx="5912598" cy="1683414"/>
            </a:xfrm>
            <a:prstGeom prst="rect">
              <a:avLst/>
            </a:prstGeom>
            <a:solidFill>
              <a:srgbClr val="2DBDD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2988507" y="2822179"/>
              <a:ext cx="584921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5F5F5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4400" dirty="0">
                  <a:solidFill>
                    <a:prstClr val="white"/>
                  </a:solidFill>
                </a:rPr>
                <a:t>THANK YOU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502478" y="2635708"/>
              <a:ext cx="20316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prstClr val="white"/>
                  </a:solidFill>
                </a:rPr>
                <a:t>End of Document</a:t>
              </a:r>
            </a:p>
          </p:txBody>
        </p:sp>
        <p:sp>
          <p:nvSpPr>
            <p:cNvPr id="51" name="Tile"/>
            <p:cNvSpPr/>
            <p:nvPr>
              <p:custDataLst>
                <p:custData r:id="rId6"/>
              </p:custDataLst>
            </p:nvPr>
          </p:nvSpPr>
          <p:spPr>
            <a:xfrm>
              <a:off x="2975853" y="3652669"/>
              <a:ext cx="1685408" cy="1683414"/>
            </a:xfrm>
            <a:prstGeom prst="rect">
              <a:avLst/>
            </a:prstGeom>
            <a:solidFill>
              <a:srgbClr val="2F6A9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29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>
                <a:solidFill>
                  <a:prstClr val="white">
                    <a:alpha val="45000"/>
                  </a:prstClr>
                </a:solidFill>
              </a:rPr>
              <a:t>01</a:t>
            </a:r>
            <a:endParaRPr lang="ko-KR" altLang="en-US" sz="11500" b="1" dirty="0">
              <a:solidFill>
                <a:prstClr val="white">
                  <a:alpha val="45000"/>
                </a:prstClr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en-US" altLang="ko-KR" sz="3200" b="1" dirty="0">
                <a:solidFill>
                  <a:prstClr val="white"/>
                </a:solidFill>
              </a:rPr>
              <a:t>Pro-EPM™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Pro-EPM</a:t>
            </a:r>
            <a:r>
              <a:rPr lang="en-US" altLang="ko-K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™ </a:t>
            </a:r>
            <a:r>
              <a: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소개</a:t>
            </a:r>
            <a:endParaRPr lang="en-US" altLang="ko-K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Pro-EPM</a:t>
            </a:r>
            <a:r>
              <a:rPr lang="en-US" altLang="ko-K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™ </a:t>
            </a:r>
            <a:r>
              <a: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주요기능</a:t>
            </a:r>
            <a:endParaRPr lang="en-US" altLang="ko-KR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Pro-EPM</a:t>
            </a:r>
            <a:r>
              <a:rPr lang="en-US" altLang="ko-K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™</a:t>
            </a:r>
            <a:r>
              <a: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데모 사이트 정보</a:t>
            </a:r>
            <a:endParaRPr lang="en-US" altLang="ko-K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9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ko-KR" dirty="0"/>
              <a:t>Pro-EPM™ </a:t>
            </a:r>
            <a:r>
              <a:rPr lang="ko-KR" altLang="en-US" dirty="0"/>
              <a:t>개요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ko-KR" dirty="0"/>
              <a:t>Pro-EPM™ </a:t>
            </a:r>
            <a:r>
              <a:rPr lang="ko-KR" altLang="en-US" dirty="0"/>
              <a:t>은 </a:t>
            </a:r>
            <a:r>
              <a:rPr lang="en-US" altLang="ko-KR" dirty="0"/>
              <a:t>Microsoft EPM</a:t>
            </a:r>
            <a:r>
              <a:rPr lang="ko-KR" altLang="en-US" dirty="0"/>
              <a:t> 솔루션을 기반으로 한 병합 솔루션으로</a:t>
            </a:r>
            <a:r>
              <a:rPr lang="en-US" altLang="ko-KR" dirty="0"/>
              <a:t>, </a:t>
            </a:r>
            <a:r>
              <a:rPr lang="ko-KR" altLang="en-US" dirty="0"/>
              <a:t>다분야의 프로젝트 매니지먼트에 적합한 모듈을 추가 구성하여 보다 효율적인 프로젝트 관리를 할 수 있도록 도와줍니다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18" name="Freeform 99"/>
          <p:cNvSpPr>
            <a:spLocks/>
          </p:cNvSpPr>
          <p:nvPr>
            <p:custDataLst>
              <p:custData r:id="rId5"/>
              <p:custData r:id="rId6"/>
              <p:tags r:id="rId7"/>
            </p:custDataLst>
          </p:nvPr>
        </p:nvSpPr>
        <p:spPr bwMode="black">
          <a:xfrm rot="13500000">
            <a:off x="5188627" y="4907014"/>
            <a:ext cx="1038347" cy="760354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2F6A9F"/>
          </a:solidFill>
          <a:ln>
            <a:noFill/>
          </a:ln>
          <a:extLst/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99"/>
          <p:cNvSpPr>
            <a:spLocks/>
          </p:cNvSpPr>
          <p:nvPr>
            <p:custDataLst>
              <p:custData r:id="rId8"/>
              <p:custData r:id="rId9"/>
              <p:tags r:id="rId10"/>
            </p:custDataLst>
          </p:nvPr>
        </p:nvSpPr>
        <p:spPr bwMode="black">
          <a:xfrm rot="2700000">
            <a:off x="2932110" y="2679117"/>
            <a:ext cx="1038347" cy="760354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2" name="Share"/>
          <p:cNvGrpSpPr/>
          <p:nvPr>
            <p:custDataLst>
              <p:custData r:id="rId11"/>
              <p:tags r:id="rId12"/>
            </p:custDataLst>
          </p:nvPr>
        </p:nvGrpSpPr>
        <p:grpSpPr>
          <a:xfrm>
            <a:off x="755576" y="2124056"/>
            <a:ext cx="2419810" cy="4218355"/>
            <a:chOff x="6573086" y="1784"/>
            <a:chExt cx="2568596" cy="4477727"/>
          </a:xfrm>
        </p:grpSpPr>
        <p:sp>
          <p:nvSpPr>
            <p:cNvPr id="173" name="Rectangle 2"/>
            <p:cNvSpPr/>
            <p:nvPr/>
          </p:nvSpPr>
          <p:spPr>
            <a:xfrm>
              <a:off x="6573086" y="1784"/>
              <a:ext cx="2568596" cy="44777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itle1"/>
            <p:cNvSpPr txBox="1"/>
            <p:nvPr/>
          </p:nvSpPr>
          <p:spPr>
            <a:xfrm>
              <a:off x="6754061" y="67797"/>
              <a:ext cx="2161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EPM</a:t>
              </a:r>
            </a:p>
          </p:txBody>
        </p:sp>
        <p:sp>
          <p:nvSpPr>
            <p:cNvPr id="175" name="Icon1"/>
            <p:cNvSpPr/>
            <p:nvPr/>
          </p:nvSpPr>
          <p:spPr>
            <a:xfrm>
              <a:off x="6849387" y="1169061"/>
              <a:ext cx="374905" cy="374904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con2"/>
            <p:cNvSpPr/>
            <p:nvPr/>
          </p:nvSpPr>
          <p:spPr>
            <a:xfrm>
              <a:off x="6849387" y="1723539"/>
              <a:ext cx="374905" cy="374904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con3"/>
            <p:cNvSpPr/>
            <p:nvPr/>
          </p:nvSpPr>
          <p:spPr>
            <a:xfrm>
              <a:off x="6849387" y="2308060"/>
              <a:ext cx="374905" cy="374904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Icon4"/>
            <p:cNvSpPr/>
            <p:nvPr/>
          </p:nvSpPr>
          <p:spPr>
            <a:xfrm>
              <a:off x="6849387" y="2882735"/>
              <a:ext cx="374905" cy="374904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Icon5"/>
            <p:cNvSpPr/>
            <p:nvPr/>
          </p:nvSpPr>
          <p:spPr>
            <a:xfrm>
              <a:off x="6849387" y="3448139"/>
              <a:ext cx="374905" cy="374904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ontent1"/>
            <p:cNvSpPr txBox="1"/>
            <p:nvPr/>
          </p:nvSpPr>
          <p:spPr>
            <a:xfrm>
              <a:off x="7313878" y="1199541"/>
              <a:ext cx="1737065" cy="17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1100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프로젝트 일정 관리</a:t>
              </a:r>
              <a:endParaRPr 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Content2"/>
            <p:cNvSpPr txBox="1"/>
            <p:nvPr/>
          </p:nvSpPr>
          <p:spPr>
            <a:xfrm>
              <a:off x="7313878" y="1771143"/>
              <a:ext cx="1737065" cy="17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1100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자원 관리</a:t>
              </a:r>
              <a:endParaRPr lang="en-US" altLang="ko-KR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Content3"/>
            <p:cNvSpPr txBox="1"/>
            <p:nvPr/>
          </p:nvSpPr>
          <p:spPr>
            <a:xfrm>
              <a:off x="7313878" y="2345694"/>
              <a:ext cx="1737065" cy="17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1100" dirty="0" err="1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리스크</a:t>
              </a:r>
              <a:r>
                <a:rPr lang="en-US" altLang="ko-KR" sz="1100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/</a:t>
              </a:r>
              <a:r>
                <a:rPr lang="ko-KR" altLang="en-US" sz="1100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이슈 관리</a:t>
              </a:r>
              <a:endParaRPr lang="en-US" altLang="ko-KR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Content4"/>
            <p:cNvSpPr txBox="1"/>
            <p:nvPr/>
          </p:nvSpPr>
          <p:spPr>
            <a:xfrm>
              <a:off x="7313878" y="2920369"/>
              <a:ext cx="1737065" cy="17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1100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문서 관리</a:t>
              </a:r>
              <a:endParaRPr 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Content5"/>
            <p:cNvSpPr txBox="1"/>
            <p:nvPr/>
          </p:nvSpPr>
          <p:spPr>
            <a:xfrm>
              <a:off x="7313878" y="3485463"/>
              <a:ext cx="1737065" cy="17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1100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의사소통 관리</a:t>
              </a:r>
              <a:endParaRPr 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Subtitle"/>
            <p:cNvSpPr txBox="1"/>
            <p:nvPr>
              <p:custDataLst>
                <p:custData r:id="rId34"/>
              </p:custDataLst>
            </p:nvPr>
          </p:nvSpPr>
          <p:spPr>
            <a:xfrm>
              <a:off x="6771645" y="445510"/>
              <a:ext cx="1822790" cy="408376"/>
            </a:xfrm>
            <a:prstGeom prst="rect">
              <a:avLst/>
            </a:prstGeom>
            <a:noFill/>
          </p:spPr>
          <p:txBody>
            <a:bodyPr wrap="square" lIns="91440" tIns="18288" rIns="91440" bIns="27432" rtlCol="0" anchor="ctr" anchorCtr="0">
              <a:spAutoFit/>
            </a:bodyPr>
            <a:lstStyle/>
            <a:p>
              <a:r>
                <a:rPr lang="en-US" sz="11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Microsoft Enterprise </a:t>
              </a:r>
              <a:br>
                <a:rPr lang="en-US" sz="11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11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Project Management</a:t>
              </a:r>
              <a:endParaRPr lang="en-US" sz="105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Title2"/>
            <p:cNvSpPr txBox="1"/>
            <p:nvPr>
              <p:custDataLst>
                <p:custData r:id="rId35"/>
              </p:custDataLst>
            </p:nvPr>
          </p:nvSpPr>
          <p:spPr>
            <a:xfrm>
              <a:off x="6742810" y="924485"/>
              <a:ext cx="727507" cy="230832"/>
            </a:xfrm>
            <a:prstGeom prst="rect">
              <a:avLst/>
            </a:prstGeom>
            <a:noFill/>
          </p:spPr>
          <p:txBody>
            <a:bodyPr wrap="none" lIns="91440" tIns="18288" rIns="91440" bIns="27432" rtlCol="0" anchor="ctr" anchorCtr="0">
              <a:spAutoFit/>
            </a:bodyPr>
            <a:lstStyle/>
            <a:p>
              <a:r>
                <a:rPr lang="en-US" sz="1200" b="1" dirty="0">
                  <a:solidFill>
                    <a:srgbClr val="FFFFFF">
                      <a:lumMod val="85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Feature</a:t>
              </a:r>
            </a:p>
          </p:txBody>
        </p:sp>
      </p:grpSp>
      <p:sp>
        <p:nvSpPr>
          <p:cNvPr id="199" name="Rectangle 2"/>
          <p:cNvSpPr/>
          <p:nvPr>
            <p:custDataLst>
              <p:tags r:id="rId13"/>
            </p:custDataLst>
          </p:nvPr>
        </p:nvSpPr>
        <p:spPr>
          <a:xfrm>
            <a:off x="5983698" y="2123331"/>
            <a:ext cx="2419810" cy="4219037"/>
          </a:xfrm>
          <a:prstGeom prst="rect">
            <a:avLst/>
          </a:prstGeom>
          <a:solidFill>
            <a:srgbClr val="2F6A9F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itle1"/>
          <p:cNvSpPr txBox="1"/>
          <p:nvPr>
            <p:custDataLst>
              <p:tags r:id="rId14"/>
            </p:custDataLst>
          </p:nvPr>
        </p:nvSpPr>
        <p:spPr>
          <a:xfrm>
            <a:off x="6154190" y="2177395"/>
            <a:ext cx="203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Pro-EPM™</a:t>
            </a:r>
          </a:p>
        </p:txBody>
      </p:sp>
      <p:sp>
        <p:nvSpPr>
          <p:cNvPr id="201" name="Icon1"/>
          <p:cNvSpPr/>
          <p:nvPr>
            <p:custDataLst>
              <p:tags r:id="rId15"/>
            </p:custDataLst>
          </p:nvPr>
        </p:nvSpPr>
        <p:spPr>
          <a:xfrm>
            <a:off x="6243994" y="2867321"/>
            <a:ext cx="353189" cy="353188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Icon2"/>
          <p:cNvSpPr/>
          <p:nvPr>
            <p:custDataLst>
              <p:tags r:id="rId16"/>
            </p:custDataLst>
          </p:nvPr>
        </p:nvSpPr>
        <p:spPr>
          <a:xfrm>
            <a:off x="6243994" y="3307130"/>
            <a:ext cx="353189" cy="353188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Icon3"/>
          <p:cNvSpPr/>
          <p:nvPr>
            <p:custDataLst>
              <p:tags r:id="rId17"/>
            </p:custDataLst>
          </p:nvPr>
        </p:nvSpPr>
        <p:spPr>
          <a:xfrm>
            <a:off x="6243994" y="3762543"/>
            <a:ext cx="353189" cy="353188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Icon4"/>
          <p:cNvSpPr/>
          <p:nvPr>
            <p:custDataLst>
              <p:tags r:id="rId18"/>
            </p:custDataLst>
          </p:nvPr>
        </p:nvSpPr>
        <p:spPr>
          <a:xfrm>
            <a:off x="6243994" y="4227730"/>
            <a:ext cx="353189" cy="353188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Icon5"/>
          <p:cNvSpPr/>
          <p:nvPr>
            <p:custDataLst>
              <p:tags r:id="rId19"/>
            </p:custDataLst>
          </p:nvPr>
        </p:nvSpPr>
        <p:spPr>
          <a:xfrm>
            <a:off x="6243994" y="4703233"/>
            <a:ext cx="353189" cy="353188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Content1"/>
          <p:cNvSpPr txBox="1"/>
          <p:nvPr>
            <p:custDataLst>
              <p:tags r:id="rId20"/>
            </p:custDataLst>
          </p:nvPr>
        </p:nvSpPr>
        <p:spPr>
          <a:xfrm>
            <a:off x="6681580" y="2896035"/>
            <a:ext cx="16364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프로젝트 현황 </a:t>
            </a:r>
            <a:r>
              <a:rPr lang="ko-KR" altLang="en-US" sz="1100" dirty="0" err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대시보드</a:t>
            </a:r>
            <a:endParaRPr lang="en-US" sz="11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7" name="Content2"/>
          <p:cNvSpPr txBox="1"/>
          <p:nvPr>
            <p:custDataLst>
              <p:tags r:id="rId21"/>
            </p:custDataLst>
          </p:nvPr>
        </p:nvSpPr>
        <p:spPr>
          <a:xfrm>
            <a:off x="6681580" y="3351977"/>
            <a:ext cx="16364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인력 현황 관리</a:t>
            </a:r>
          </a:p>
        </p:txBody>
      </p:sp>
      <p:sp>
        <p:nvSpPr>
          <p:cNvPr id="208" name="Content3"/>
          <p:cNvSpPr txBox="1"/>
          <p:nvPr>
            <p:custDataLst>
              <p:tags r:id="rId22"/>
            </p:custDataLst>
          </p:nvPr>
        </p:nvSpPr>
        <p:spPr>
          <a:xfrm>
            <a:off x="6681580" y="3797996"/>
            <a:ext cx="16364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근태 관리</a:t>
            </a:r>
            <a:endParaRPr lang="en-US" altLang="ko-KR" sz="11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9" name="Content4"/>
          <p:cNvSpPr txBox="1"/>
          <p:nvPr>
            <p:custDataLst>
              <p:tags r:id="rId23"/>
            </p:custDataLst>
          </p:nvPr>
        </p:nvSpPr>
        <p:spPr>
          <a:xfrm>
            <a:off x="6681580" y="4263183"/>
            <a:ext cx="16364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프로젝트 </a:t>
            </a:r>
            <a:r>
              <a:rPr lang="ko-KR" altLang="en-US" sz="1100" dirty="0" err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히스토리</a:t>
            </a:r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 관리</a:t>
            </a:r>
            <a:endParaRPr lang="en-US" altLang="ko-KR" sz="11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0" name="Content5"/>
          <p:cNvSpPr txBox="1"/>
          <p:nvPr>
            <p:custDataLst>
              <p:tags r:id="rId24"/>
            </p:custDataLst>
          </p:nvPr>
        </p:nvSpPr>
        <p:spPr>
          <a:xfrm>
            <a:off x="6681580" y="4738395"/>
            <a:ext cx="16364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알림 서비스</a:t>
            </a:r>
            <a:r>
              <a:rPr lang="en-US" altLang="ko-KR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(SMS/</a:t>
            </a:r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메일</a:t>
            </a:r>
            <a:r>
              <a:rPr lang="en-US" altLang="ko-KR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212" name="Title2"/>
          <p:cNvSpPr txBox="1"/>
          <p:nvPr>
            <p:custDataLst>
              <p:custData r:id="rId25"/>
              <p:tags r:id="rId26"/>
            </p:custDataLst>
          </p:nvPr>
        </p:nvSpPr>
        <p:spPr>
          <a:xfrm>
            <a:off x="6143591" y="2636912"/>
            <a:ext cx="685366" cy="217461"/>
          </a:xfrm>
          <a:prstGeom prst="rect">
            <a:avLst/>
          </a:prstGeom>
          <a:noFill/>
        </p:spPr>
        <p:txBody>
          <a:bodyPr wrap="none" lIns="91440" tIns="18288" rIns="91440" bIns="27432" rtlCol="0" anchor="ctr" anchorCtr="0">
            <a:spAutoFit/>
          </a:bodyPr>
          <a:lstStyle/>
          <a:p>
            <a:r>
              <a:rPr lang="en-US" sz="1200" b="1" dirty="0">
                <a:solidFill>
                  <a:srgbClr val="FFFFFF">
                    <a:lumMod val="8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Feature</a:t>
            </a:r>
          </a:p>
        </p:txBody>
      </p:sp>
      <p:sp>
        <p:nvSpPr>
          <p:cNvPr id="213" name="Icon5"/>
          <p:cNvSpPr/>
          <p:nvPr>
            <p:custDataLst>
              <p:tags r:id="rId27"/>
            </p:custDataLst>
          </p:nvPr>
        </p:nvSpPr>
        <p:spPr>
          <a:xfrm>
            <a:off x="6243994" y="5170251"/>
            <a:ext cx="353189" cy="353188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Content5"/>
          <p:cNvSpPr txBox="1"/>
          <p:nvPr>
            <p:custDataLst>
              <p:tags r:id="rId28"/>
            </p:custDataLst>
          </p:nvPr>
        </p:nvSpPr>
        <p:spPr>
          <a:xfrm>
            <a:off x="6681580" y="5205413"/>
            <a:ext cx="16364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전자 결재 관리</a:t>
            </a:r>
            <a:endParaRPr lang="en-US" sz="11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15" name="Group 1"/>
          <p:cNvGrpSpPr/>
          <p:nvPr>
            <p:custDataLst>
              <p:custData r:id="rId29"/>
              <p:tags r:id="rId30"/>
            </p:custDataLst>
          </p:nvPr>
        </p:nvGrpSpPr>
        <p:grpSpPr>
          <a:xfrm>
            <a:off x="3891266" y="3477624"/>
            <a:ext cx="1380744" cy="1380744"/>
            <a:chOff x="559675" y="965062"/>
            <a:chExt cx="2278868" cy="2278748"/>
          </a:xfrm>
        </p:grpSpPr>
        <p:sp>
          <p:nvSpPr>
            <p:cNvPr id="216" name="SelectedTile"/>
            <p:cNvSpPr/>
            <p:nvPr/>
          </p:nvSpPr>
          <p:spPr>
            <a:xfrm>
              <a:off x="559675" y="965062"/>
              <a:ext cx="2278867" cy="227874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EPM</a:t>
              </a:r>
            </a:p>
            <a:p>
              <a:pPr algn="ctr"/>
              <a:r>
                <a:rPr lang="en-US" dirty="0"/>
                <a:t>Repository</a:t>
              </a:r>
            </a:p>
          </p:txBody>
        </p:sp>
        <p:sp>
          <p:nvSpPr>
            <p:cNvPr id="217" name="Corner"/>
            <p:cNvSpPr/>
            <p:nvPr/>
          </p:nvSpPr>
          <p:spPr>
            <a:xfrm rot="16200000" flipH="1">
              <a:off x="2472783" y="975621"/>
              <a:ext cx="365760" cy="365761"/>
            </a:xfrm>
            <a:prstGeom prst="rtTriangle">
              <a:avLst/>
            </a:prstGeom>
            <a:solidFill>
              <a:srgbClr val="36A1D6"/>
            </a:solidFill>
            <a:ln w="31750">
              <a:solidFill>
                <a:srgbClr val="36A1D6"/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82880" rIns="182880" bIns="0" rtlCol="0" anchor="ctr">
              <a:scene3d>
                <a:camera prst="orthographicFront">
                  <a:rot lat="0" lon="0" rev="15600000"/>
                </a:camera>
                <a:lightRig rig="threePt" dir="t"/>
              </a:scene3d>
            </a:bodyPr>
            <a:lstStyle/>
            <a:p>
              <a:r>
                <a:rPr lang="en-US" sz="1100" dirty="0">
                  <a:solidFill>
                    <a:prstClr val="white"/>
                  </a:solidFill>
                  <a:latin typeface="Segoe UI Symbol"/>
                </a:rPr>
                <a:t>✔</a:t>
              </a:r>
              <a:endParaRPr lang="en-US" sz="1100" dirty="0">
                <a:solidFill>
                  <a:prstClr val="white"/>
                </a:solidFill>
                <a:latin typeface="Symbol" pitchFamily="18" charset="2"/>
                <a:ea typeface="Segoe UI" pitchFamily="34" charset="0"/>
                <a:cs typeface="Segoe UI" pitchFamily="34" charset="0"/>
              </a:endParaRP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0" name="직사각형 219"/>
          <p:cNvSpPr/>
          <p:nvPr>
            <p:custDataLst>
              <p:tags r:id="rId31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41" name="Icon5"/>
          <p:cNvSpPr/>
          <p:nvPr>
            <p:custDataLst>
              <p:tags r:id="rId32"/>
            </p:custDataLst>
          </p:nvPr>
        </p:nvSpPr>
        <p:spPr>
          <a:xfrm>
            <a:off x="6243994" y="5640276"/>
            <a:ext cx="353189" cy="353188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5"/>
          <p:cNvSpPr txBox="1"/>
          <p:nvPr>
            <p:custDataLst>
              <p:tags r:id="rId33"/>
            </p:custDataLst>
          </p:nvPr>
        </p:nvSpPr>
        <p:spPr>
          <a:xfrm>
            <a:off x="6681580" y="5675438"/>
            <a:ext cx="16364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기타 정보 관리</a:t>
            </a:r>
            <a:endParaRPr lang="en-US" sz="11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70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프로젝트 최적화 모델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ko-KR" dirty="0"/>
              <a:t>Pro-EPM™ </a:t>
            </a:r>
            <a:r>
              <a:rPr lang="ko-KR" altLang="en-US" dirty="0"/>
              <a:t>솔루션은 </a:t>
            </a:r>
            <a:r>
              <a:rPr lang="en-US" altLang="ko-KR" dirty="0"/>
              <a:t>Microsoft EPM </a:t>
            </a:r>
            <a:r>
              <a:rPr lang="ko-KR" altLang="en-US" dirty="0"/>
              <a:t>솔루션에서 취약한 </a:t>
            </a:r>
            <a:r>
              <a:rPr lang="ko-KR" altLang="en-US" dirty="0" err="1"/>
              <a:t>대시보드</a:t>
            </a:r>
            <a:r>
              <a:rPr lang="ko-KR" altLang="en-US" dirty="0"/>
              <a:t> 등의 기능과 고객 별 추가 </a:t>
            </a:r>
            <a:r>
              <a:rPr lang="en-US" altLang="ko-KR" dirty="0"/>
              <a:t>Customizing </a:t>
            </a:r>
            <a:r>
              <a:rPr lang="ko-KR" altLang="en-US" dirty="0"/>
              <a:t>기능을 함께 제공함으로써 </a:t>
            </a:r>
            <a:r>
              <a:rPr lang="ko-KR" altLang="en-US" dirty="0" err="1"/>
              <a:t>고객사에</a:t>
            </a:r>
            <a:r>
              <a:rPr lang="ko-KR" altLang="en-US" dirty="0"/>
              <a:t> 최적화 된 프로젝트 관리 시스템을 구축 할 수 있습니다</a:t>
            </a:r>
            <a:r>
              <a:rPr lang="en-US" altLang="ko-KR" dirty="0"/>
              <a:t>.</a:t>
            </a:r>
          </a:p>
        </p:txBody>
      </p:sp>
      <p:grpSp>
        <p:nvGrpSpPr>
          <p:cNvPr id="3" name="그룹 2"/>
          <p:cNvGrpSpPr/>
          <p:nvPr>
            <p:custDataLst>
              <p:tags r:id="rId5"/>
            </p:custDataLst>
          </p:nvPr>
        </p:nvGrpSpPr>
        <p:grpSpPr>
          <a:xfrm>
            <a:off x="827584" y="1988840"/>
            <a:ext cx="7570788" cy="4320480"/>
            <a:chOff x="827584" y="1988840"/>
            <a:chExt cx="7570788" cy="4320480"/>
          </a:xfrm>
        </p:grpSpPr>
        <p:sp>
          <p:nvSpPr>
            <p:cNvPr id="43" name="AutoShape 2"/>
            <p:cNvSpPr>
              <a:spLocks noChangeArrowheads="1"/>
            </p:cNvSpPr>
            <p:nvPr/>
          </p:nvSpPr>
          <p:spPr bwMode="gray">
            <a:xfrm flipV="1">
              <a:off x="827584" y="2255586"/>
              <a:ext cx="7570788" cy="120539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 algn="ctr">
              <a:solidFill>
                <a:srgbClr val="5F5F5F"/>
              </a:solidFill>
              <a:prstDash val="sysDot"/>
              <a:miter lim="800000"/>
              <a:headEnd/>
              <a:tailEnd type="none" w="sm" len="sm"/>
            </a:ln>
          </p:spPr>
          <p:txBody>
            <a:bodyPr wrap="none" lIns="90000" tIns="54000" rIns="90000" bIns="54000" anchor="ctr"/>
            <a:lstStyle/>
            <a:p>
              <a:endParaRPr lang="ko-KR" altLang="en-US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3350719" y="2438135"/>
              <a:ext cx="2498236" cy="3364106"/>
            </a:xfrm>
            <a:prstGeom prst="upArrow">
              <a:avLst>
                <a:gd name="adj1" fmla="val 74528"/>
                <a:gd name="adj2" fmla="val 30342"/>
              </a:avLst>
            </a:prstGeom>
            <a:gradFill rotWithShape="1">
              <a:gsLst>
                <a:gs pos="0">
                  <a:srgbClr val="92D050"/>
                </a:gs>
                <a:gs pos="100000">
                  <a:schemeClr val="bg1"/>
                </a:gs>
              </a:gsLst>
              <a:lin ang="54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gray">
            <a:xfrm>
              <a:off x="827584" y="3507383"/>
              <a:ext cx="1781175" cy="347662"/>
            </a:xfrm>
            <a:prstGeom prst="rect">
              <a:avLst/>
            </a:prstGeom>
            <a:solidFill>
              <a:srgbClr val="DDDDDD"/>
            </a:solidFill>
            <a:ln w="6350" algn="ctr">
              <a:solidFill>
                <a:schemeClr val="tx1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54000" tIns="72000" rIns="54000" bIns="72000" anchor="ctr"/>
            <a:lstStyle/>
            <a:p>
              <a:pPr algn="ctr" latinLnBrk="0"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Arial" charset="0"/>
                </a:rPr>
                <a:t>일정관리</a:t>
              </a: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gray">
            <a:xfrm>
              <a:off x="827584" y="3944883"/>
              <a:ext cx="1792754" cy="23644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6000" tIns="90000" rIns="54000" bIns="90000"/>
            <a:lstStyle/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프로젝트 일정 계획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일정관리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자원 관리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프로젝트 진행 관리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사용자 권한 관리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각종 표준 정보 관리</a:t>
              </a:r>
              <a:br>
                <a:rPr lang="en-US" altLang="ko-KR" sz="1200">
                  <a:solidFill>
                    <a:prstClr val="black"/>
                  </a:solidFill>
                  <a:latin typeface="Lucida Sans Unicode" pitchFamily="34" charset="0"/>
                </a:rPr>
              </a:br>
              <a:r>
                <a:rPr lang="en-US" altLang="ko-KR" sz="1200">
                  <a:solidFill>
                    <a:prstClr val="black"/>
                  </a:solidFill>
                  <a:latin typeface="Lucida Sans Unicode" pitchFamily="34" charset="0"/>
                </a:rPr>
                <a:t> (</a:t>
              </a: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테이블</a:t>
              </a:r>
              <a:r>
                <a:rPr lang="en-US" altLang="ko-KR" sz="1200">
                  <a:solidFill>
                    <a:prstClr val="black"/>
                  </a:solidFill>
                  <a:latin typeface="Lucida Sans Unicode" pitchFamily="34" charset="0"/>
                </a:rPr>
                <a:t>, </a:t>
              </a: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보기</a:t>
              </a:r>
              <a:r>
                <a:rPr lang="en-US" altLang="ko-KR" sz="1200">
                  <a:solidFill>
                    <a:prstClr val="black"/>
                  </a:solidFill>
                  <a:latin typeface="Lucida Sans Unicode" pitchFamily="34" charset="0"/>
                </a:rPr>
                <a:t>, </a:t>
              </a: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달력등</a:t>
              </a:r>
              <a:r>
                <a:rPr lang="en-US" altLang="ko-KR" sz="1200">
                  <a:solidFill>
                    <a:prstClr val="black"/>
                  </a:solidFill>
                  <a:latin typeface="Lucida Sans Unicode" pitchFamily="34" charset="0"/>
                </a:rPr>
                <a:t>) </a:t>
              </a: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gray">
            <a:xfrm>
              <a:off x="2753222" y="3507383"/>
              <a:ext cx="1781175" cy="347662"/>
            </a:xfrm>
            <a:prstGeom prst="rect">
              <a:avLst/>
            </a:prstGeom>
            <a:solidFill>
              <a:srgbClr val="DDDDDD"/>
            </a:solidFill>
            <a:ln w="6350" algn="ctr">
              <a:solidFill>
                <a:schemeClr val="tx1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54000" tIns="72000" rIns="54000" bIns="72000" anchor="ctr"/>
            <a:lstStyle/>
            <a:p>
              <a:pPr algn="ctr" latinLnBrk="0"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Arial" charset="0"/>
                </a:rPr>
                <a:t>의사소통 및 기타</a:t>
              </a:r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gray">
            <a:xfrm>
              <a:off x="4678859" y="3507383"/>
              <a:ext cx="1781175" cy="347662"/>
            </a:xfrm>
            <a:prstGeom prst="rect">
              <a:avLst/>
            </a:prstGeom>
            <a:solidFill>
              <a:srgbClr val="DDDDDD"/>
            </a:solidFill>
            <a:ln w="6350" algn="ctr">
              <a:solidFill>
                <a:schemeClr val="tx1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54000" tIns="72000" rIns="54000" bIns="72000" anchor="ctr"/>
            <a:lstStyle/>
            <a:p>
              <a:pPr algn="ctr" latinLnBrk="0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Arial" charset="0"/>
                </a:rPr>
                <a:t>Pro-EPM™</a:t>
              </a:r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gray">
            <a:xfrm>
              <a:off x="4678685" y="3944883"/>
              <a:ext cx="1792754" cy="23644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6000" tIns="90000" rIns="54000" bIns="90000"/>
            <a:lstStyle/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임원용 </a:t>
              </a:r>
              <a:r>
                <a:rPr lang="ko-KR" altLang="en-US" sz="1200" dirty="0" err="1">
                  <a:solidFill>
                    <a:prstClr val="black"/>
                  </a:solidFill>
                  <a:latin typeface="Lucida Sans Unicode" pitchFamily="34" charset="0"/>
                </a:rPr>
                <a:t>대시보드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en-US" altLang="ko-KR" sz="1200" dirty="0">
                  <a:solidFill>
                    <a:prstClr val="black"/>
                  </a:solidFill>
                  <a:latin typeface="Lucida Sans Unicode" pitchFamily="34" charset="0"/>
                </a:rPr>
                <a:t>PM</a:t>
              </a: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용 </a:t>
              </a:r>
              <a:r>
                <a:rPr lang="ko-KR" altLang="en-US" sz="1200" dirty="0" err="1">
                  <a:solidFill>
                    <a:prstClr val="black"/>
                  </a:solidFill>
                  <a:latin typeface="Lucida Sans Unicode" pitchFamily="34" charset="0"/>
                </a:rPr>
                <a:t>대시보드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근태 및 자원 관리 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프로젝트 </a:t>
              </a:r>
              <a:r>
                <a:rPr lang="ko-KR" altLang="en-US" sz="1200" dirty="0" err="1">
                  <a:solidFill>
                    <a:prstClr val="black"/>
                  </a:solidFill>
                  <a:latin typeface="Lucida Sans Unicode" pitchFamily="34" charset="0"/>
                </a:rPr>
                <a:t>히스토리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전자 결재 기능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각종 알림 서비스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gray">
            <a:xfrm>
              <a:off x="6604497" y="3507383"/>
              <a:ext cx="1781175" cy="347662"/>
            </a:xfrm>
            <a:prstGeom prst="rect">
              <a:avLst/>
            </a:prstGeom>
            <a:solidFill>
              <a:srgbClr val="DDDDDD"/>
            </a:solidFill>
            <a:ln w="6350" algn="ctr">
              <a:solidFill>
                <a:schemeClr val="tx1"/>
              </a:solidFill>
              <a:miter lim="800000"/>
              <a:headEnd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54000" tIns="72000" rIns="54000" bIns="72000" anchor="ctr"/>
            <a:lstStyle/>
            <a:p>
              <a:pPr algn="ctr" latinLnBrk="0">
                <a:defRPr/>
              </a:pPr>
              <a:r>
                <a:rPr lang="ko-KR" altLang="en-US" sz="1400" dirty="0">
                  <a:solidFill>
                    <a:prstClr val="black"/>
                  </a:solidFill>
                  <a:latin typeface="Arial" charset="0"/>
                </a:rPr>
                <a:t>고객별 </a:t>
              </a:r>
              <a:r>
                <a:rPr lang="en-US" altLang="ko-KR" sz="1400" dirty="0">
                  <a:solidFill>
                    <a:prstClr val="black"/>
                  </a:solidFill>
                  <a:latin typeface="Arial" charset="0"/>
                </a:rPr>
                <a:t>Customizing</a:t>
              </a:r>
              <a:endParaRPr lang="ko-KR" altLang="en-US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gray">
            <a:xfrm>
              <a:off x="6604234" y="3944883"/>
              <a:ext cx="1794138" cy="23644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6000" tIns="90000" rIns="54000" bIns="90000"/>
            <a:lstStyle/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en-US" altLang="ko-KR" sz="1200" dirty="0">
                  <a:solidFill>
                    <a:prstClr val="black"/>
                  </a:solidFill>
                  <a:latin typeface="Lucida Sans Unicode" pitchFamily="34" charset="0"/>
                </a:rPr>
                <a:t>ERP </a:t>
              </a: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및 </a:t>
              </a:r>
              <a:r>
                <a:rPr lang="en-US" altLang="ko-KR" sz="1200" dirty="0">
                  <a:solidFill>
                    <a:prstClr val="black"/>
                  </a:solidFill>
                  <a:latin typeface="Lucida Sans Unicode" pitchFamily="34" charset="0"/>
                </a:rPr>
                <a:t>GW </a:t>
              </a: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정보 공유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고객 요구 사항 반영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 err="1">
                  <a:solidFill>
                    <a:prstClr val="black"/>
                  </a:solidFill>
                  <a:latin typeface="Lucida Sans Unicode" pitchFamily="34" charset="0"/>
                </a:rPr>
                <a:t>모바일</a:t>
              </a: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 환경 구성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 dirty="0">
                  <a:solidFill>
                    <a:prstClr val="black"/>
                  </a:solidFill>
                  <a:latin typeface="Lucida Sans Unicode" pitchFamily="34" charset="0"/>
                </a:rPr>
                <a:t>기타 기존 시스템 연동</a:t>
              </a:r>
              <a:endParaRPr lang="en-US" altLang="ko-KR" sz="1200" dirty="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endParaRPr lang="ko-KR" altLang="en-US" sz="1200" dirty="0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2754796" y="3944883"/>
              <a:ext cx="1792754" cy="23644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6000" tIns="90000" rIns="54000" bIns="90000"/>
            <a:lstStyle/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목적별 팀 사이트 구성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리스크</a:t>
              </a:r>
              <a:r>
                <a:rPr lang="en-US" altLang="ko-KR" sz="1200">
                  <a:solidFill>
                    <a:prstClr val="black"/>
                  </a:solidFill>
                  <a:latin typeface="Lucida Sans Unicode" pitchFamily="34" charset="0"/>
                </a:rPr>
                <a:t>/</a:t>
              </a: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이슈 관리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공유문서 관리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메신저 연동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  <a:p>
              <a:pPr defTabSz="957263" latinLnBrk="0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ko-KR" altLang="en-US" sz="1200">
                  <a:solidFill>
                    <a:prstClr val="black"/>
                  </a:solidFill>
                  <a:latin typeface="Lucida Sans Unicode" pitchFamily="34" charset="0"/>
                </a:rPr>
                <a:t>알림 및 메일 기능</a:t>
              </a:r>
              <a:endParaRPr lang="en-US" altLang="ko-KR" sz="1200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sp>
          <p:nvSpPr>
            <p:cNvPr id="57" name="Tile"/>
            <p:cNvSpPr/>
            <p:nvPr>
              <p:custDataLst>
                <p:custData r:id="rId7"/>
              </p:custDataLst>
            </p:nvPr>
          </p:nvSpPr>
          <p:spPr>
            <a:xfrm>
              <a:off x="5848955" y="2756512"/>
              <a:ext cx="2273779" cy="369042"/>
            </a:xfrm>
            <a:prstGeom prst="rect">
              <a:avLst/>
            </a:prstGeom>
            <a:solidFill>
              <a:srgbClr val="36A1D6"/>
            </a:solidFill>
            <a:ln w="6350">
              <a:noFill/>
              <a:round/>
              <a:headEnd/>
              <a:tailEnd/>
            </a:ln>
          </p:spPr>
          <p:txBody>
            <a:bodyPr lIns="90000" tIns="54000" rIns="90000" bIns="54000" anchor="ctr"/>
            <a:lstStyle/>
            <a:p>
              <a:pPr algn="ctr" eaLnBrk="0" latinLnBrk="0" hangingPunct="0"/>
              <a:r>
                <a:rPr lang="en-US" altLang="ko-KR" sz="1400" dirty="0">
                  <a:solidFill>
                    <a:prstClr val="white"/>
                  </a:solidFill>
                  <a:latin typeface="Lucida Sans Unicode" pitchFamily="34" charset="0"/>
                </a:rPr>
                <a:t>Pro-EPM™</a:t>
              </a:r>
            </a:p>
          </p:txBody>
        </p:sp>
        <p:sp>
          <p:nvSpPr>
            <p:cNvPr id="58" name="Tile"/>
            <p:cNvSpPr/>
            <p:nvPr>
              <p:custDataLst>
                <p:custData r:id="rId8"/>
              </p:custDataLst>
            </p:nvPr>
          </p:nvSpPr>
          <p:spPr>
            <a:xfrm>
              <a:off x="1074085" y="2756512"/>
              <a:ext cx="2273779" cy="369042"/>
            </a:xfrm>
            <a:prstGeom prst="rect">
              <a:avLst/>
            </a:prstGeom>
            <a:solidFill>
              <a:srgbClr val="36A1D6"/>
            </a:solidFill>
            <a:ln w="6350">
              <a:noFill/>
              <a:round/>
              <a:headEnd/>
              <a:tailEnd/>
            </a:ln>
          </p:spPr>
          <p:txBody>
            <a:bodyPr lIns="90000" tIns="54000" rIns="90000" bIns="54000" anchor="ctr"/>
            <a:lstStyle/>
            <a:p>
              <a:pPr algn="ctr" eaLnBrk="0" latinLnBrk="0" hangingPunct="0"/>
              <a:r>
                <a:rPr lang="en-US" altLang="ko-KR" sz="1400" dirty="0">
                  <a:solidFill>
                    <a:prstClr val="white"/>
                  </a:solidFill>
                  <a:latin typeface="Lucida Sans Unicode" pitchFamily="34" charset="0"/>
                </a:rPr>
                <a:t>Microsoft EPM</a:t>
              </a:r>
              <a:endParaRPr lang="ko-KR" altLang="en-US" sz="1400" dirty="0">
                <a:solidFill>
                  <a:prstClr val="white"/>
                </a:solidFill>
                <a:latin typeface="Lucida Sans Unicode" pitchFamily="34" charset="0"/>
              </a:endParaRPr>
            </a:p>
          </p:txBody>
        </p:sp>
        <p:sp>
          <p:nvSpPr>
            <p:cNvPr id="60" name="Tile"/>
            <p:cNvSpPr/>
            <p:nvPr>
              <p:custDataLst>
                <p:custData r:id="rId9"/>
              </p:custDataLst>
            </p:nvPr>
          </p:nvSpPr>
          <p:spPr>
            <a:xfrm>
              <a:off x="2833958" y="1988840"/>
              <a:ext cx="3558039" cy="369042"/>
            </a:xfrm>
            <a:prstGeom prst="rect">
              <a:avLst/>
            </a:prstGeom>
            <a:solidFill>
              <a:srgbClr val="36A1D6"/>
            </a:solidFill>
            <a:ln w="6350">
              <a:noFill/>
              <a:round/>
              <a:headEnd/>
              <a:tailEnd/>
            </a:ln>
          </p:spPr>
          <p:txBody>
            <a:bodyPr lIns="90000" tIns="54000" rIns="90000" bIns="54000" anchor="ctr"/>
            <a:lstStyle/>
            <a:p>
              <a:pPr algn="ctr" eaLnBrk="0" latinLnBrk="0" hangingPunct="0"/>
              <a:r>
                <a:rPr lang="ko-KR" altLang="en-US" sz="1400" dirty="0">
                  <a:solidFill>
                    <a:prstClr val="white"/>
                  </a:solidFill>
                  <a:latin typeface="Lucida Sans Unicode" pitchFamily="34" charset="0"/>
                </a:rPr>
                <a:t>프로젝트 최적화 </a:t>
              </a:r>
              <a:r>
                <a:rPr lang="en-US" altLang="ko-KR" sz="1400" dirty="0">
                  <a:solidFill>
                    <a:prstClr val="white"/>
                  </a:solidFill>
                  <a:latin typeface="Lucida Sans Unicode" pitchFamily="34" charset="0"/>
                </a:rPr>
                <a:t>EPM </a:t>
              </a:r>
              <a:r>
                <a:rPr lang="ko-KR" altLang="en-US" sz="1400" dirty="0">
                  <a:solidFill>
                    <a:prstClr val="white"/>
                  </a:solidFill>
                  <a:latin typeface="Lucida Sans Unicode" pitchFamily="34" charset="0"/>
                </a:rPr>
                <a:t>구축</a:t>
              </a:r>
            </a:p>
          </p:txBody>
        </p:sp>
      </p:grpSp>
      <p:sp>
        <p:nvSpPr>
          <p:cNvPr id="65" name="직사각형 64"/>
          <p:cNvSpPr/>
          <p:nvPr>
            <p:custDataLst>
              <p:tags r:id="rId6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76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9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프로젝트 진행 관리 프로세스</a:t>
            </a:r>
          </a:p>
        </p:txBody>
      </p:sp>
      <p:grpSp>
        <p:nvGrpSpPr>
          <p:cNvPr id="12" name="그룹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79512" y="1485354"/>
            <a:ext cx="8745538" cy="4679950"/>
            <a:chOff x="361506" y="1046800"/>
            <a:chExt cx="9215882" cy="5373050"/>
          </a:xfrm>
        </p:grpSpPr>
        <p:sp>
          <p:nvSpPr>
            <p:cNvPr id="13" name="Rectangle 167"/>
            <p:cNvSpPr>
              <a:spLocks noChangeArrowheads="1"/>
            </p:cNvSpPr>
            <p:nvPr/>
          </p:nvSpPr>
          <p:spPr bwMode="auto">
            <a:xfrm>
              <a:off x="361506" y="1046800"/>
              <a:ext cx="9215882" cy="53730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pPr defTabSz="785813">
                <a:defRPr/>
              </a:pP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37"/>
            <p:cNvSpPr>
              <a:spLocks noChangeArrowheads="1"/>
            </p:cNvSpPr>
            <p:nvPr/>
          </p:nvSpPr>
          <p:spPr bwMode="gray">
            <a:xfrm>
              <a:off x="4336923" y="1303445"/>
              <a:ext cx="2636965" cy="5033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ko-KR" altLang="en-US" sz="1000" dirty="0">
                <a:solidFill>
                  <a:prstClr val="black"/>
                </a:solidFill>
                <a:latin typeface="Lucida Sans Unicode" pitchFamily="34" charset="0"/>
              </a:endParaRPr>
            </a:p>
          </p:txBody>
        </p:sp>
        <p:sp>
          <p:nvSpPr>
            <p:cNvPr id="16" name="Line 92"/>
            <p:cNvSpPr>
              <a:spLocks noChangeShapeType="1"/>
            </p:cNvSpPr>
            <p:nvPr/>
          </p:nvSpPr>
          <p:spPr bwMode="gray">
            <a:xfrm flipV="1">
              <a:off x="452004" y="3339615"/>
              <a:ext cx="8998384" cy="4571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Line 92"/>
            <p:cNvSpPr>
              <a:spLocks noChangeShapeType="1"/>
            </p:cNvSpPr>
            <p:nvPr/>
          </p:nvSpPr>
          <p:spPr bwMode="gray">
            <a:xfrm flipV="1">
              <a:off x="452004" y="5110162"/>
              <a:ext cx="8998384" cy="4571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Line 92"/>
            <p:cNvSpPr>
              <a:spLocks noChangeShapeType="1"/>
            </p:cNvSpPr>
            <p:nvPr/>
          </p:nvSpPr>
          <p:spPr bwMode="gray">
            <a:xfrm flipV="1">
              <a:off x="452004" y="2324099"/>
              <a:ext cx="8998384" cy="4571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AutoShape 198"/>
            <p:cNvSpPr>
              <a:spLocks noChangeArrowheads="1"/>
            </p:cNvSpPr>
            <p:nvPr/>
          </p:nvSpPr>
          <p:spPr bwMode="gray">
            <a:xfrm>
              <a:off x="1407055" y="3877312"/>
              <a:ext cx="642385" cy="590525"/>
            </a:xfrm>
            <a:prstGeom prst="hexagon">
              <a:avLst>
                <a:gd name="adj" fmla="val 25339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45707" rIns="0" bIns="45707" anchor="ctr" anchorCtr="1"/>
            <a:lstStyle/>
            <a:p>
              <a:pPr>
                <a:defRPr/>
              </a:pPr>
              <a:r>
                <a:rPr lang="en-US" altLang="ko-KR" sz="800" dirty="0">
                  <a:solidFill>
                    <a:prstClr val="black"/>
                  </a:solidFill>
                </a:rPr>
                <a:t>WBS </a:t>
              </a:r>
            </a:p>
            <a:p>
              <a:pPr>
                <a:defRPr/>
              </a:pPr>
              <a:r>
                <a:rPr lang="ko-KR" altLang="en-US" sz="800" dirty="0">
                  <a:solidFill>
                    <a:prstClr val="black"/>
                  </a:solidFill>
                </a:rPr>
                <a:t>작성</a:t>
              </a:r>
            </a:p>
          </p:txBody>
        </p:sp>
        <p:sp>
          <p:nvSpPr>
            <p:cNvPr id="27" name="AutoShape 186"/>
            <p:cNvSpPr>
              <a:spLocks noChangeArrowheads="1"/>
            </p:cNvSpPr>
            <p:nvPr/>
          </p:nvSpPr>
          <p:spPr bwMode="auto">
            <a:xfrm>
              <a:off x="1381961" y="2588727"/>
              <a:ext cx="640713" cy="663430"/>
            </a:xfrm>
            <a:prstGeom prst="diamond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85813"/>
              <a:r>
                <a:rPr lang="ko-KR" altLang="en-US" sz="800" dirty="0">
                  <a:solidFill>
                    <a:srgbClr val="4BACC6"/>
                  </a:solidFill>
                </a:rPr>
                <a:t>승인</a:t>
              </a:r>
            </a:p>
          </p:txBody>
        </p:sp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2380670" y="3981200"/>
              <a:ext cx="642385" cy="390038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프로젝트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승인요청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29" name="AutoShape 200"/>
            <p:cNvCxnSpPr>
              <a:cxnSpLocks noChangeShapeType="1"/>
              <a:stCxn id="43" idx="3"/>
              <a:endCxn id="41" idx="1"/>
            </p:cNvCxnSpPr>
            <p:nvPr/>
          </p:nvCxnSpPr>
          <p:spPr bwMode="auto">
            <a:xfrm flipV="1">
              <a:off x="7862888" y="2858948"/>
              <a:ext cx="704813" cy="10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sp>
          <p:nvSpPr>
            <p:cNvPr id="30" name="Rectangle 68"/>
            <p:cNvSpPr>
              <a:spLocks noChangeArrowheads="1"/>
            </p:cNvSpPr>
            <p:nvPr/>
          </p:nvSpPr>
          <p:spPr bwMode="auto">
            <a:xfrm>
              <a:off x="3489787" y="3811698"/>
              <a:ext cx="644058" cy="38821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자원할당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>
              <a:off x="3489787" y="4526160"/>
              <a:ext cx="644058" cy="38821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게시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68"/>
            <p:cNvSpPr>
              <a:spLocks noChangeArrowheads="1"/>
            </p:cNvSpPr>
            <p:nvPr/>
          </p:nvSpPr>
          <p:spPr bwMode="auto">
            <a:xfrm>
              <a:off x="3489787" y="2597840"/>
              <a:ext cx="644058" cy="38821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프로젝트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승인요청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68"/>
            <p:cNvSpPr>
              <a:spLocks noChangeArrowheads="1"/>
            </p:cNvSpPr>
            <p:nvPr/>
          </p:nvSpPr>
          <p:spPr bwMode="auto">
            <a:xfrm>
              <a:off x="3498152" y="1726634"/>
              <a:ext cx="644057" cy="38821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등록현황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확인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3452983" y="5856665"/>
              <a:ext cx="714319" cy="38821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내 작업 등록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68"/>
            <p:cNvSpPr>
              <a:spLocks noChangeArrowheads="1"/>
            </p:cNvSpPr>
            <p:nvPr/>
          </p:nvSpPr>
          <p:spPr bwMode="auto">
            <a:xfrm>
              <a:off x="4883294" y="3704163"/>
              <a:ext cx="644057" cy="388216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진행률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  <a:p>
              <a:pPr defTabSz="785813">
                <a:defRPr/>
              </a:pPr>
              <a:r>
                <a:rPr lang="en-US" altLang="ko-KR" sz="800" dirty="0">
                  <a:solidFill>
                    <a:prstClr val="black"/>
                  </a:solidFill>
                  <a:cs typeface="Arial" charset="0"/>
                </a:rPr>
                <a:t>Update</a:t>
              </a: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883294" y="5224219"/>
              <a:ext cx="644057" cy="388216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일정보고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68"/>
            <p:cNvSpPr>
              <a:spLocks noChangeArrowheads="1"/>
            </p:cNvSpPr>
            <p:nvPr/>
          </p:nvSpPr>
          <p:spPr bwMode="auto">
            <a:xfrm>
              <a:off x="4883294" y="5856665"/>
              <a:ext cx="644057" cy="38821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작업수행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6104495" y="2668922"/>
              <a:ext cx="644057" cy="388216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프로젝트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승인요청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6104495" y="1735746"/>
              <a:ext cx="644057" cy="388216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진행현황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확인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8630539" y="1743036"/>
              <a:ext cx="644057" cy="388216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결과 확인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8568642" y="2599662"/>
              <a:ext cx="767851" cy="5176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45707" rIns="0" bIns="45707" anchor="ctr" anchorCtr="1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</a:rPr>
                <a:t>프로젝트</a:t>
              </a:r>
              <a:endParaRPr lang="en-US" altLang="ko-KR" sz="800" dirty="0">
                <a:solidFill>
                  <a:prstClr val="black"/>
                </a:solidFill>
              </a:endParaRPr>
            </a:p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</a:rPr>
                <a:t>승인요청</a:t>
              </a:r>
              <a:endParaRPr lang="en-US" altLang="ko-KR" sz="8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68"/>
            <p:cNvSpPr>
              <a:spLocks noChangeArrowheads="1"/>
            </p:cNvSpPr>
            <p:nvPr/>
          </p:nvSpPr>
          <p:spPr bwMode="auto">
            <a:xfrm>
              <a:off x="7223649" y="3711454"/>
              <a:ext cx="642385" cy="388216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프로젝트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  <a:p>
              <a:pPr defTabSz="785813">
                <a:defRPr/>
              </a:pPr>
              <a:r>
                <a:rPr lang="ko-KR" altLang="en-US" sz="800" dirty="0">
                  <a:solidFill>
                    <a:prstClr val="black"/>
                  </a:solidFill>
                  <a:cs typeface="Arial" charset="0"/>
                </a:rPr>
                <a:t>완료보고</a:t>
              </a:r>
              <a:endParaRPr lang="en-US" altLang="ko-KR" sz="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AutoShape 186"/>
            <p:cNvSpPr>
              <a:spLocks noChangeArrowheads="1"/>
            </p:cNvSpPr>
            <p:nvPr/>
          </p:nvSpPr>
          <p:spPr bwMode="auto">
            <a:xfrm>
              <a:off x="7220303" y="2526758"/>
              <a:ext cx="642385" cy="663430"/>
            </a:xfrm>
            <a:prstGeom prst="diamond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85813">
                <a:defRPr/>
              </a:pPr>
              <a:r>
                <a:rPr lang="ko-KR" altLang="en-US" sz="800" dirty="0">
                  <a:solidFill>
                    <a:srgbClr val="4BACC6"/>
                  </a:solidFill>
                </a:rPr>
                <a:t>승인</a:t>
              </a:r>
            </a:p>
          </p:txBody>
        </p:sp>
        <p:sp>
          <p:nvSpPr>
            <p:cNvPr id="44" name="AutoShape 186"/>
            <p:cNvSpPr>
              <a:spLocks noChangeArrowheads="1"/>
            </p:cNvSpPr>
            <p:nvPr/>
          </p:nvSpPr>
          <p:spPr bwMode="auto">
            <a:xfrm>
              <a:off x="6106167" y="3567468"/>
              <a:ext cx="644058" cy="663430"/>
            </a:xfrm>
            <a:prstGeom prst="diamond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85813">
                <a:defRPr/>
              </a:pPr>
              <a:r>
                <a:rPr lang="ko-KR" altLang="en-US" sz="800" dirty="0">
                  <a:solidFill>
                    <a:srgbClr val="4BACC6"/>
                  </a:solidFill>
                </a:rPr>
                <a:t>프로젝트</a:t>
              </a:r>
              <a:endParaRPr lang="en-US" altLang="ko-KR" sz="800" dirty="0">
                <a:solidFill>
                  <a:srgbClr val="4BACC6"/>
                </a:solidFill>
              </a:endParaRPr>
            </a:p>
            <a:p>
              <a:pPr algn="ctr" defTabSz="785813">
                <a:defRPr/>
              </a:pPr>
              <a:r>
                <a:rPr lang="ko-KR" altLang="en-US" sz="800" dirty="0">
                  <a:solidFill>
                    <a:srgbClr val="4BACC6"/>
                  </a:solidFill>
                </a:rPr>
                <a:t>완료여부</a:t>
              </a:r>
            </a:p>
          </p:txBody>
        </p:sp>
        <p:sp>
          <p:nvSpPr>
            <p:cNvPr id="45" name="AutoShape 186"/>
            <p:cNvSpPr>
              <a:spLocks noChangeArrowheads="1"/>
            </p:cNvSpPr>
            <p:nvPr/>
          </p:nvSpPr>
          <p:spPr bwMode="auto">
            <a:xfrm>
              <a:off x="4883294" y="4303802"/>
              <a:ext cx="644057" cy="663430"/>
            </a:xfrm>
            <a:prstGeom prst="diamond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85813"/>
              <a:r>
                <a:rPr lang="ko-KR" altLang="en-US" sz="800" dirty="0">
                  <a:solidFill>
                    <a:srgbClr val="4BACC6"/>
                  </a:solidFill>
                </a:rPr>
                <a:t>승인</a:t>
              </a:r>
            </a:p>
          </p:txBody>
        </p:sp>
        <p:cxnSp>
          <p:nvCxnSpPr>
            <p:cNvPr id="46" name="AutoShape 200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rot="16200000" flipV="1">
              <a:off x="1832851" y="3112179"/>
              <a:ext cx="1061067" cy="678641"/>
            </a:xfrm>
            <a:prstGeom prst="bentConnector2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7" name="AutoShape 200"/>
            <p:cNvCxnSpPr>
              <a:cxnSpLocks noChangeShapeType="1"/>
              <a:stCxn id="26" idx="2"/>
              <a:endCxn id="28" idx="1"/>
            </p:cNvCxnSpPr>
            <p:nvPr/>
          </p:nvCxnSpPr>
          <p:spPr bwMode="auto">
            <a:xfrm>
              <a:off x="2049469" y="4172273"/>
              <a:ext cx="331750" cy="3938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8" name="AutoShape 200"/>
            <p:cNvCxnSpPr>
              <a:cxnSpLocks noChangeShapeType="1"/>
              <a:stCxn id="31" idx="2"/>
              <a:endCxn id="34" idx="0"/>
            </p:cNvCxnSpPr>
            <p:nvPr/>
          </p:nvCxnSpPr>
          <p:spPr bwMode="auto">
            <a:xfrm rot="5400000">
              <a:off x="3339397" y="5385489"/>
              <a:ext cx="941971" cy="795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9" name="AutoShape 200"/>
            <p:cNvCxnSpPr>
              <a:cxnSpLocks noChangeShapeType="1"/>
              <a:stCxn id="30" idx="2"/>
              <a:endCxn id="31" idx="0"/>
            </p:cNvCxnSpPr>
            <p:nvPr/>
          </p:nvCxnSpPr>
          <p:spPr bwMode="auto">
            <a:xfrm rot="5400000">
              <a:off x="3647769" y="4363536"/>
              <a:ext cx="326021" cy="1588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0" name="AutoShape 200"/>
            <p:cNvCxnSpPr>
              <a:cxnSpLocks noChangeShapeType="1"/>
              <a:stCxn id="32" idx="2"/>
              <a:endCxn id="30" idx="0"/>
            </p:cNvCxnSpPr>
            <p:nvPr/>
          </p:nvCxnSpPr>
          <p:spPr bwMode="auto">
            <a:xfrm rot="5400000">
              <a:off x="3397737" y="3399130"/>
              <a:ext cx="826084" cy="1588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" name="AutoShape 200"/>
            <p:cNvCxnSpPr>
              <a:cxnSpLocks noChangeShapeType="1"/>
              <a:stCxn id="27" idx="0"/>
              <a:endCxn id="32" idx="1"/>
            </p:cNvCxnSpPr>
            <p:nvPr/>
          </p:nvCxnSpPr>
          <p:spPr bwMode="auto">
            <a:xfrm rot="16200000" flipH="1">
              <a:off x="2494552" y="1797170"/>
              <a:ext cx="202767" cy="1786715"/>
            </a:xfrm>
            <a:prstGeom prst="bentConnector4">
              <a:avLst>
                <a:gd name="adj1" fmla="val -64616"/>
                <a:gd name="adj2" fmla="val 58995"/>
              </a:avLst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2" name="AutoShape 200"/>
            <p:cNvCxnSpPr>
              <a:cxnSpLocks noChangeShapeType="1"/>
              <a:stCxn id="27" idx="2"/>
            </p:cNvCxnSpPr>
            <p:nvPr/>
          </p:nvCxnSpPr>
          <p:spPr bwMode="auto">
            <a:xfrm rot="5400000">
              <a:off x="1379929" y="3573074"/>
              <a:ext cx="642937" cy="2365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" name="AutoShape 200"/>
            <p:cNvCxnSpPr>
              <a:cxnSpLocks noChangeShapeType="1"/>
              <a:stCxn id="42" idx="0"/>
              <a:endCxn id="43" idx="2"/>
            </p:cNvCxnSpPr>
            <p:nvPr/>
          </p:nvCxnSpPr>
          <p:spPr bwMode="auto">
            <a:xfrm rot="16200000" flipV="1">
              <a:off x="7282351" y="3449929"/>
              <a:ext cx="521283" cy="3175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4" name="AutoShape 200"/>
            <p:cNvCxnSpPr>
              <a:cxnSpLocks noChangeShapeType="1"/>
              <a:stCxn id="45" idx="3"/>
              <a:endCxn id="37" idx="3"/>
            </p:cNvCxnSpPr>
            <p:nvPr/>
          </p:nvCxnSpPr>
          <p:spPr bwMode="auto">
            <a:xfrm>
              <a:off x="5526088" y="4635466"/>
              <a:ext cx="1588" cy="1415583"/>
            </a:xfrm>
            <a:prstGeom prst="bentConnector3">
              <a:avLst>
                <a:gd name="adj1" fmla="val 14395468"/>
              </a:avLst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5" name="AutoShape 200"/>
            <p:cNvCxnSpPr>
              <a:cxnSpLocks noChangeShapeType="1"/>
              <a:stCxn id="34" idx="3"/>
              <a:endCxn id="35" idx="1"/>
            </p:cNvCxnSpPr>
            <p:nvPr/>
          </p:nvCxnSpPr>
          <p:spPr bwMode="auto">
            <a:xfrm flipV="1">
              <a:off x="4167188" y="3898399"/>
              <a:ext cx="715931" cy="2152650"/>
            </a:xfrm>
            <a:prstGeom prst="bentConnector3">
              <a:avLst>
                <a:gd name="adj1" fmla="val 50000"/>
              </a:avLst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6" name="AutoShape 200"/>
            <p:cNvCxnSpPr>
              <a:cxnSpLocks noChangeShapeType="1"/>
              <a:stCxn id="34" idx="3"/>
              <a:endCxn id="37" idx="1"/>
            </p:cNvCxnSpPr>
            <p:nvPr/>
          </p:nvCxnSpPr>
          <p:spPr bwMode="auto">
            <a:xfrm>
              <a:off x="4167188" y="6051049"/>
              <a:ext cx="715931" cy="1588"/>
            </a:xfrm>
            <a:prstGeom prst="bentConnector3">
              <a:avLst>
                <a:gd name="adj1" fmla="val 50000"/>
              </a:avLst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7" name="AutoShape 200"/>
            <p:cNvCxnSpPr>
              <a:cxnSpLocks noChangeShapeType="1"/>
              <a:stCxn id="45" idx="0"/>
              <a:endCxn id="35" idx="2"/>
            </p:cNvCxnSpPr>
            <p:nvPr/>
          </p:nvCxnSpPr>
          <p:spPr bwMode="auto">
            <a:xfrm rot="5400000" flipH="1" flipV="1">
              <a:off x="5099070" y="4198110"/>
              <a:ext cx="211068" cy="1588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8" name="AutoShape 200"/>
            <p:cNvCxnSpPr>
              <a:cxnSpLocks noChangeShapeType="1"/>
              <a:stCxn id="36" idx="0"/>
              <a:endCxn id="45" idx="2"/>
            </p:cNvCxnSpPr>
            <p:nvPr/>
          </p:nvCxnSpPr>
          <p:spPr bwMode="auto">
            <a:xfrm rot="5400000" flipH="1" flipV="1">
              <a:off x="5076519" y="5095373"/>
              <a:ext cx="256170" cy="1588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9" name="AutoShape 200"/>
            <p:cNvCxnSpPr>
              <a:cxnSpLocks noChangeShapeType="1"/>
              <a:stCxn id="37" idx="0"/>
              <a:endCxn id="36" idx="2"/>
            </p:cNvCxnSpPr>
            <p:nvPr/>
          </p:nvCxnSpPr>
          <p:spPr bwMode="auto">
            <a:xfrm rot="5400000" flipH="1" flipV="1">
              <a:off x="5082075" y="5734343"/>
              <a:ext cx="245059" cy="1588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0" name="AutoShape 200"/>
            <p:cNvCxnSpPr>
              <a:cxnSpLocks noChangeShapeType="1"/>
              <a:stCxn id="44" idx="3"/>
              <a:endCxn id="42" idx="1"/>
            </p:cNvCxnSpPr>
            <p:nvPr/>
          </p:nvCxnSpPr>
          <p:spPr bwMode="auto">
            <a:xfrm>
              <a:off x="6750051" y="3898866"/>
              <a:ext cx="473043" cy="7470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1" name="AutoShape 200"/>
            <p:cNvCxnSpPr>
              <a:cxnSpLocks noChangeShapeType="1"/>
              <a:stCxn id="35" idx="3"/>
              <a:endCxn id="44" idx="1"/>
            </p:cNvCxnSpPr>
            <p:nvPr/>
          </p:nvCxnSpPr>
          <p:spPr bwMode="auto">
            <a:xfrm>
              <a:off x="5526088" y="3898399"/>
              <a:ext cx="580995" cy="467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2" name="AutoShape 200"/>
            <p:cNvCxnSpPr>
              <a:cxnSpLocks noChangeShapeType="1"/>
              <a:stCxn id="43" idx="1"/>
              <a:endCxn id="38" idx="3"/>
            </p:cNvCxnSpPr>
            <p:nvPr/>
          </p:nvCxnSpPr>
          <p:spPr bwMode="auto">
            <a:xfrm rot="10800000" flipV="1">
              <a:off x="6748463" y="2859053"/>
              <a:ext cx="471456" cy="4295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3" name="AutoShape 200"/>
            <p:cNvCxnSpPr>
              <a:cxnSpLocks noChangeShapeType="1"/>
              <a:stCxn id="44" idx="0"/>
              <a:endCxn id="38" idx="2"/>
            </p:cNvCxnSpPr>
            <p:nvPr/>
          </p:nvCxnSpPr>
          <p:spPr bwMode="auto">
            <a:xfrm rot="16200000" flipV="1">
              <a:off x="6173014" y="3311491"/>
              <a:ext cx="509518" cy="1588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</p:cxnSp>
        <p:sp>
          <p:nvSpPr>
            <p:cNvPr id="64" name="오각형 63"/>
            <p:cNvSpPr/>
            <p:nvPr/>
          </p:nvSpPr>
          <p:spPr bwMode="auto">
            <a:xfrm>
              <a:off x="6810449" y="1258223"/>
              <a:ext cx="2688313" cy="269746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560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r">
                <a:defRPr/>
              </a:pPr>
              <a:r>
                <a:rPr lang="ko-KR" altLang="en-US" sz="1050" b="1" dirty="0">
                  <a:solidFill>
                    <a:srgbClr val="000000"/>
                  </a:solidFill>
                </a:rPr>
                <a:t>종료</a:t>
              </a:r>
            </a:p>
          </p:txBody>
        </p:sp>
        <p:sp>
          <p:nvSpPr>
            <p:cNvPr id="65" name="오각형 64"/>
            <p:cNvSpPr/>
            <p:nvPr/>
          </p:nvSpPr>
          <p:spPr bwMode="auto">
            <a:xfrm>
              <a:off x="3822690" y="1258223"/>
              <a:ext cx="3258765" cy="269746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560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r">
                <a:defRPr/>
              </a:pPr>
              <a:r>
                <a:rPr lang="ko-KR" altLang="en-US" sz="1050" b="1" dirty="0">
                  <a:solidFill>
                    <a:srgbClr val="000000"/>
                  </a:solidFill>
                </a:rPr>
                <a:t>진행</a:t>
              </a:r>
            </a:p>
          </p:txBody>
        </p:sp>
        <p:sp>
          <p:nvSpPr>
            <p:cNvPr id="66" name="오각형 65"/>
            <p:cNvSpPr/>
            <p:nvPr/>
          </p:nvSpPr>
          <p:spPr bwMode="auto">
            <a:xfrm>
              <a:off x="1166161" y="1258223"/>
              <a:ext cx="3305606" cy="269746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560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r">
                <a:defRPr/>
              </a:pPr>
              <a:r>
                <a:rPr lang="ko-KR" altLang="en-US" sz="1050" b="1" dirty="0">
                  <a:solidFill>
                    <a:prstClr val="black"/>
                  </a:solidFill>
                </a:rPr>
                <a:t>등록</a:t>
              </a:r>
            </a:p>
          </p:txBody>
        </p:sp>
        <p:sp>
          <p:nvSpPr>
            <p:cNvPr id="67" name="Text Box 183"/>
            <p:cNvSpPr txBox="1">
              <a:spLocks noChangeArrowheads="1"/>
            </p:cNvSpPr>
            <p:nvPr/>
          </p:nvSpPr>
          <p:spPr bwMode="auto">
            <a:xfrm>
              <a:off x="8070125" y="2688971"/>
              <a:ext cx="212456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latin typeface="+mj-lt"/>
                </a:defRPr>
              </a:lvl1pPr>
            </a:lstStyle>
            <a:p>
              <a:r>
                <a:rPr lang="en-US" altLang="ko-KR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</a:p>
          </p:txBody>
        </p:sp>
        <p:sp>
          <p:nvSpPr>
            <p:cNvPr id="68" name="Text Box 183"/>
            <p:cNvSpPr txBox="1">
              <a:spLocks noChangeArrowheads="1"/>
            </p:cNvSpPr>
            <p:nvPr/>
          </p:nvSpPr>
          <p:spPr bwMode="auto">
            <a:xfrm>
              <a:off x="2096280" y="2473903"/>
              <a:ext cx="214128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solidFill>
                    <a:schemeClr val="accent3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altLang="ko-KR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</a:p>
          </p:txBody>
        </p:sp>
        <p:sp>
          <p:nvSpPr>
            <p:cNvPr id="69" name="Text Box 183"/>
            <p:cNvSpPr txBox="1">
              <a:spLocks noChangeArrowheads="1"/>
            </p:cNvSpPr>
            <p:nvPr/>
          </p:nvSpPr>
          <p:spPr bwMode="auto">
            <a:xfrm>
              <a:off x="6810449" y="3742439"/>
              <a:ext cx="215801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solidFill>
                    <a:schemeClr val="accent3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altLang="ko-KR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</a:p>
          </p:txBody>
        </p:sp>
        <p:sp>
          <p:nvSpPr>
            <p:cNvPr id="70" name="Text Box 183"/>
            <p:cNvSpPr txBox="1">
              <a:spLocks noChangeArrowheads="1"/>
            </p:cNvSpPr>
            <p:nvPr/>
          </p:nvSpPr>
          <p:spPr bwMode="auto">
            <a:xfrm>
              <a:off x="5025488" y="4163461"/>
              <a:ext cx="212456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solidFill>
                    <a:schemeClr val="accent3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altLang="ko-KR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</a:p>
          </p:txBody>
        </p:sp>
        <p:sp>
          <p:nvSpPr>
            <p:cNvPr id="71" name="Text Box 183"/>
            <p:cNvSpPr txBox="1">
              <a:spLocks noChangeArrowheads="1"/>
            </p:cNvSpPr>
            <p:nvPr/>
          </p:nvSpPr>
          <p:spPr bwMode="auto">
            <a:xfrm>
              <a:off x="1505754" y="3385207"/>
              <a:ext cx="212456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solidFill>
                    <a:srgbClr val="C00000"/>
                  </a:solidFill>
                  <a:latin typeface="+mj-lt"/>
                </a:defRPr>
              </a:lvl1pPr>
            </a:lstStyle>
            <a:p>
              <a:r>
                <a:rPr lang="en-US" altLang="ko-KR" dirty="0"/>
                <a:t>N</a:t>
              </a:r>
            </a:p>
          </p:txBody>
        </p:sp>
        <p:sp>
          <p:nvSpPr>
            <p:cNvPr id="72" name="Text Box 183"/>
            <p:cNvSpPr txBox="1">
              <a:spLocks noChangeArrowheads="1"/>
            </p:cNvSpPr>
            <p:nvPr/>
          </p:nvSpPr>
          <p:spPr bwMode="auto">
            <a:xfrm>
              <a:off x="6855616" y="2698083"/>
              <a:ext cx="214128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solidFill>
                    <a:srgbClr val="C00000"/>
                  </a:solidFill>
                  <a:latin typeface="+mj-lt"/>
                </a:defRPr>
              </a:lvl1pPr>
            </a:lstStyle>
            <a:p>
              <a:r>
                <a:rPr lang="en-US" altLang="ko-KR" dirty="0"/>
                <a:t>N</a:t>
              </a:r>
            </a:p>
          </p:txBody>
        </p:sp>
        <p:sp>
          <p:nvSpPr>
            <p:cNvPr id="73" name="Text Box 183"/>
            <p:cNvSpPr txBox="1">
              <a:spLocks noChangeArrowheads="1"/>
            </p:cNvSpPr>
            <p:nvPr/>
          </p:nvSpPr>
          <p:spPr bwMode="auto">
            <a:xfrm>
              <a:off x="5692967" y="5277075"/>
              <a:ext cx="214128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solidFill>
                    <a:srgbClr val="C00000"/>
                  </a:solidFill>
                  <a:latin typeface="+mj-lt"/>
                </a:defRPr>
              </a:lvl1pPr>
            </a:lstStyle>
            <a:p>
              <a:r>
                <a:rPr lang="en-US" altLang="ko-KR" dirty="0"/>
                <a:t>N</a:t>
              </a:r>
            </a:p>
          </p:txBody>
        </p:sp>
        <p:sp>
          <p:nvSpPr>
            <p:cNvPr id="74" name="Text Box 183"/>
            <p:cNvSpPr txBox="1">
              <a:spLocks noChangeArrowheads="1"/>
            </p:cNvSpPr>
            <p:nvPr/>
          </p:nvSpPr>
          <p:spPr bwMode="auto">
            <a:xfrm>
              <a:off x="6238325" y="3224818"/>
              <a:ext cx="214128" cy="2114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defTabSz="785813" fontAlgn="auto">
                <a:spcBef>
                  <a:spcPts val="0"/>
                </a:spcBef>
                <a:spcAft>
                  <a:spcPts val="0"/>
                </a:spcAft>
                <a:defRPr kumimoji="0" sz="600" b="1">
                  <a:latin typeface="+mj-lt"/>
                </a:defRPr>
              </a:lvl1pPr>
            </a:lstStyle>
            <a:p>
              <a:r>
                <a:rPr lang="en-US" altLang="ko-KR" dirty="0">
                  <a:solidFill>
                    <a:srgbClr val="C00000"/>
                  </a:solidFill>
                </a:rPr>
                <a:t>N</a:t>
              </a:r>
            </a:p>
          </p:txBody>
        </p:sp>
      </p:grpSp>
      <p:sp>
        <p:nvSpPr>
          <p:cNvPr id="75" name="Tile"/>
          <p:cNvSpPr/>
          <p:nvPr>
            <p:custDataLst>
              <p:custData r:id="rId5"/>
              <p:tags r:id="rId6"/>
            </p:custDataLst>
          </p:nvPr>
        </p:nvSpPr>
        <p:spPr>
          <a:xfrm>
            <a:off x="342578" y="1963976"/>
            <a:ext cx="588586" cy="6009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ko-KR" altLang="en-US" sz="1400" dirty="0">
                <a:solidFill>
                  <a:prstClr val="white"/>
                </a:solidFill>
              </a:rPr>
              <a:t>임원</a:t>
            </a:r>
          </a:p>
        </p:txBody>
      </p:sp>
      <p:sp>
        <p:nvSpPr>
          <p:cNvPr id="76" name="Tile"/>
          <p:cNvSpPr/>
          <p:nvPr>
            <p:custDataLst>
              <p:custData r:id="rId7"/>
              <p:tags r:id="rId8"/>
            </p:custDataLst>
          </p:nvPr>
        </p:nvSpPr>
        <p:spPr>
          <a:xfrm>
            <a:off x="342578" y="2707407"/>
            <a:ext cx="588586" cy="7511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en-US" altLang="ko-KR" sz="1400" dirty="0">
                <a:solidFill>
                  <a:prstClr val="white"/>
                </a:solidFill>
              </a:rPr>
              <a:t>PMO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77" name="Tile"/>
          <p:cNvSpPr/>
          <p:nvPr>
            <p:custDataLst>
              <p:custData r:id="rId9"/>
              <p:tags r:id="rId10"/>
            </p:custDataLst>
          </p:nvPr>
        </p:nvSpPr>
        <p:spPr>
          <a:xfrm>
            <a:off x="342578" y="3606329"/>
            <a:ext cx="588586" cy="13877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en-US" altLang="ko-KR" sz="1400" dirty="0">
                <a:solidFill>
                  <a:prstClr val="white"/>
                </a:solidFill>
              </a:rPr>
              <a:t>PM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78" name="Tile"/>
          <p:cNvSpPr/>
          <p:nvPr>
            <p:custDataLst>
              <p:custData r:id="rId11"/>
              <p:tags r:id="rId12"/>
            </p:custDataLst>
          </p:nvPr>
        </p:nvSpPr>
        <p:spPr>
          <a:xfrm>
            <a:off x="342578" y="5154068"/>
            <a:ext cx="588586" cy="9445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 type="none" w="sm" len="sm"/>
          </a:ln>
        </p:spPr>
        <p:txBody>
          <a:bodyPr lIns="18000" rIns="18000" anchor="ctr" anchorCtr="1"/>
          <a:lstStyle/>
          <a:p>
            <a:pPr>
              <a:spcBef>
                <a:spcPct val="10000"/>
              </a:spcBef>
            </a:pPr>
            <a:r>
              <a:rPr lang="ko-KR" altLang="en-US" sz="1400" dirty="0">
                <a:solidFill>
                  <a:prstClr val="white"/>
                </a:solidFill>
              </a:rPr>
              <a:t>팀원</a:t>
            </a:r>
          </a:p>
        </p:txBody>
      </p:sp>
      <p:sp>
        <p:nvSpPr>
          <p:cNvPr id="79" name="직사각형 78"/>
          <p:cNvSpPr/>
          <p:nvPr>
            <p:custDataLst>
              <p:tags r:id="rId13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11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주요 기능 요약</a:t>
            </a:r>
          </a:p>
        </p:txBody>
      </p:sp>
      <p:grpSp>
        <p:nvGrpSpPr>
          <p:cNvPr id="12" name="Group 1"/>
          <p:cNvGrpSpPr/>
          <p:nvPr>
            <p:custDataLst>
              <p:custData r:id="rId4"/>
              <p:tags r:id="rId5"/>
            </p:custDataLst>
          </p:nvPr>
        </p:nvGrpSpPr>
        <p:grpSpPr>
          <a:xfrm>
            <a:off x="334384" y="1475260"/>
            <a:ext cx="2276856" cy="2276856"/>
            <a:chOff x="1155756" y="1726832"/>
            <a:chExt cx="2278867" cy="2278748"/>
          </a:xfrm>
        </p:grpSpPr>
        <p:sp>
          <p:nvSpPr>
            <p:cNvPr id="13" name="Tile"/>
            <p:cNvSpPr/>
            <p:nvPr/>
          </p:nvSpPr>
          <p:spPr>
            <a:xfrm>
              <a:off x="1155756" y="1726832"/>
              <a:ext cx="2278867" cy="227874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"/>
            <p:cNvGrpSpPr/>
            <p:nvPr/>
          </p:nvGrpSpPr>
          <p:grpSpPr>
            <a:xfrm>
              <a:off x="1156861" y="3424436"/>
              <a:ext cx="2277759" cy="574996"/>
              <a:chOff x="1146921" y="2766133"/>
              <a:chExt cx="2277759" cy="574996"/>
            </a:xfrm>
          </p:grpSpPr>
          <p:sp>
            <p:nvSpPr>
              <p:cNvPr id="15" name="DarkRectangle"/>
              <p:cNvSpPr/>
              <p:nvPr/>
            </p:nvSpPr>
            <p:spPr>
              <a:xfrm>
                <a:off x="1147824" y="2792489"/>
                <a:ext cx="2276856" cy="548640"/>
              </a:xfrm>
              <a:prstGeom prst="rect">
                <a:avLst/>
              </a:prstGeom>
              <a:solidFill>
                <a:srgbClr val="36A1D6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endParaRPr lang="en-US" sz="2000" dirty="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16" name="Title"/>
              <p:cNvSpPr txBox="1"/>
              <p:nvPr/>
            </p:nvSpPr>
            <p:spPr>
              <a:xfrm>
                <a:off x="1146921" y="2766133"/>
                <a:ext cx="2247788" cy="292631"/>
              </a:xfrm>
              <a:prstGeom prst="rect">
                <a:avLst/>
              </a:prstGeom>
              <a:noFill/>
            </p:spPr>
            <p:txBody>
              <a:bodyPr wrap="square" lIns="91440" tIns="45720" rIns="0" bIns="0" rtlCol="0">
                <a:spAutoFit/>
              </a:bodyPr>
              <a:lstStyle/>
              <a:p>
                <a:r>
                  <a:rPr lang="ko-KR" altLang="en-US" sz="1600" dirty="0">
                    <a:solidFill>
                      <a:prstClr val="white"/>
                    </a:solidFill>
                    <a:latin typeface="Segoe UI Light" pitchFamily="34" charset="0"/>
                    <a:cs typeface="Segoe UI Light" pitchFamily="34" charset="0"/>
                  </a:rPr>
                  <a:t>프로젝트 현황 관리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Subtitle"/>
              <p:cNvSpPr txBox="1"/>
              <p:nvPr/>
            </p:nvSpPr>
            <p:spPr>
              <a:xfrm>
                <a:off x="1146921" y="3060042"/>
                <a:ext cx="2247788" cy="215623"/>
              </a:xfrm>
              <a:prstGeom prst="rect">
                <a:avLst/>
              </a:prstGeom>
              <a:noFill/>
            </p:spPr>
            <p:txBody>
              <a:bodyPr wrap="square" lIns="91440" tIns="45720" rIns="0" bIns="0" rtlCol="0">
                <a:spAutoFit/>
              </a:bodyPr>
              <a:lstStyle/>
              <a:p>
                <a:r>
                  <a:rPr lang="ko-KR" altLang="en-US" sz="1100" dirty="0" err="1">
                    <a:solidFill>
                      <a:srgbClr val="FFFFFF">
                        <a:lumMod val="85000"/>
                      </a:srgbClr>
                    </a:solidFill>
                    <a:cs typeface="Segoe UI Semilight" pitchFamily="34" charset="0"/>
                  </a:rPr>
                  <a:t>대시보드</a:t>
                </a:r>
                <a:endParaRPr lang="en-US" sz="1100" dirty="0">
                  <a:solidFill>
                    <a:srgbClr val="FFFFFF">
                      <a:lumMod val="85000"/>
                    </a:srgbClr>
                  </a:solidFill>
                  <a:latin typeface=""/>
                  <a:cs typeface="Segoe UI Semilight" pitchFamily="34" charset="0"/>
                </a:endParaRPr>
              </a:p>
            </p:txBody>
          </p:sp>
        </p:grpSp>
      </p:grpSp>
      <p:sp>
        <p:nvSpPr>
          <p:cNvPr id="29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32470" y="3923076"/>
            <a:ext cx="2803525" cy="2708275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일정계획 수립 및 상호 작업의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ko-KR" altLang="en-US" sz="1200" dirty="0">
                <a:solidFill>
                  <a:prstClr val="black"/>
                </a:solidFill>
              </a:rPr>
              <a:t>의존관계에 맞는 </a:t>
            </a:r>
            <a:r>
              <a:rPr lang="en-US" altLang="ko-KR" sz="1200" dirty="0">
                <a:solidFill>
                  <a:prstClr val="black"/>
                </a:solidFill>
              </a:rPr>
              <a:t>Critical Path </a:t>
            </a:r>
            <a:r>
              <a:rPr lang="ko-KR" altLang="en-US" sz="1200" dirty="0">
                <a:solidFill>
                  <a:prstClr val="black"/>
                </a:solidFill>
              </a:rPr>
              <a:t>관리</a:t>
            </a: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일정에 맞춰 진행 하도록 알림 서비스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ko-KR" altLang="en-US" sz="1200" dirty="0">
                <a:solidFill>
                  <a:prstClr val="black"/>
                </a:solidFill>
              </a:rPr>
              <a:t>및 지연 작업관리</a:t>
            </a: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부서별 진도 관리 및 자원 별 진도 관리</a:t>
            </a: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프로젝트 정보의 직관적 파악을 통한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ko-KR" altLang="en-US" sz="1200" dirty="0">
                <a:solidFill>
                  <a:prstClr val="black"/>
                </a:solidFill>
              </a:rPr>
              <a:t>의사결정 지원</a:t>
            </a:r>
          </a:p>
        </p:txBody>
      </p:sp>
      <p:grpSp>
        <p:nvGrpSpPr>
          <p:cNvPr id="32" name="Group 1"/>
          <p:cNvGrpSpPr/>
          <p:nvPr>
            <p:custDataLst>
              <p:custData r:id="rId7"/>
              <p:tags r:id="rId8"/>
            </p:custDataLst>
          </p:nvPr>
        </p:nvGrpSpPr>
        <p:grpSpPr>
          <a:xfrm>
            <a:off x="3382384" y="1475260"/>
            <a:ext cx="2276856" cy="2276856"/>
            <a:chOff x="1155756" y="1726832"/>
            <a:chExt cx="2278867" cy="2278748"/>
          </a:xfrm>
        </p:grpSpPr>
        <p:sp>
          <p:nvSpPr>
            <p:cNvPr id="33" name="Tile"/>
            <p:cNvSpPr/>
            <p:nvPr/>
          </p:nvSpPr>
          <p:spPr>
            <a:xfrm>
              <a:off x="1155756" y="1726832"/>
              <a:ext cx="2278867" cy="227874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"/>
            <p:cNvGrpSpPr/>
            <p:nvPr/>
          </p:nvGrpSpPr>
          <p:grpSpPr>
            <a:xfrm>
              <a:off x="1156861" y="3424436"/>
              <a:ext cx="2277759" cy="574996"/>
              <a:chOff x="1146921" y="2766133"/>
              <a:chExt cx="2277759" cy="574996"/>
            </a:xfrm>
          </p:grpSpPr>
          <p:sp>
            <p:nvSpPr>
              <p:cNvPr id="35" name="DarkRectangle"/>
              <p:cNvSpPr/>
              <p:nvPr/>
            </p:nvSpPr>
            <p:spPr>
              <a:xfrm>
                <a:off x="1147824" y="2792489"/>
                <a:ext cx="2276856" cy="548640"/>
              </a:xfrm>
              <a:prstGeom prst="rect">
                <a:avLst/>
              </a:prstGeom>
              <a:solidFill>
                <a:srgbClr val="36A1D6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endParaRPr lang="en-US" sz="2000" dirty="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36" name="Title"/>
              <p:cNvSpPr txBox="1"/>
              <p:nvPr/>
            </p:nvSpPr>
            <p:spPr>
              <a:xfrm>
                <a:off x="1146921" y="2766133"/>
                <a:ext cx="2247788" cy="292631"/>
              </a:xfrm>
              <a:prstGeom prst="rect">
                <a:avLst/>
              </a:prstGeom>
              <a:noFill/>
            </p:spPr>
            <p:txBody>
              <a:bodyPr wrap="square" lIns="91440" tIns="45720" rIns="0" bIns="0" rtlCol="0">
                <a:spAutoFit/>
              </a:bodyPr>
              <a:lstStyle/>
              <a:p>
                <a:r>
                  <a:rPr lang="ko-KR" altLang="en-US" sz="1600" dirty="0" err="1">
                    <a:solidFill>
                      <a:prstClr val="white"/>
                    </a:solidFill>
                    <a:latin typeface="Segoe UI Light" pitchFamily="34" charset="0"/>
                    <a:cs typeface="Segoe UI Light" pitchFamily="34" charset="0"/>
                  </a:rPr>
                  <a:t>리스크</a:t>
                </a:r>
                <a:r>
                  <a:rPr lang="en-US" altLang="ko-KR" sz="1600" dirty="0">
                    <a:solidFill>
                      <a:prstClr val="white"/>
                    </a:solidFill>
                    <a:latin typeface="Segoe UI Light" pitchFamily="34" charset="0"/>
                    <a:cs typeface="Segoe UI Light" pitchFamily="34" charset="0"/>
                  </a:rPr>
                  <a:t>/</a:t>
                </a:r>
                <a:r>
                  <a:rPr lang="ko-KR" altLang="en-US" sz="1600" dirty="0">
                    <a:solidFill>
                      <a:prstClr val="white"/>
                    </a:solidFill>
                    <a:latin typeface="Segoe UI Light" pitchFamily="34" charset="0"/>
                    <a:cs typeface="Segoe UI Light" pitchFamily="34" charset="0"/>
                  </a:rPr>
                  <a:t>이슈 관리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Subtitle"/>
              <p:cNvSpPr txBox="1"/>
              <p:nvPr/>
            </p:nvSpPr>
            <p:spPr>
              <a:xfrm>
                <a:off x="1146921" y="3060042"/>
                <a:ext cx="2247788" cy="215623"/>
              </a:xfrm>
              <a:prstGeom prst="rect">
                <a:avLst/>
              </a:prstGeom>
              <a:noFill/>
            </p:spPr>
            <p:txBody>
              <a:bodyPr wrap="square" lIns="91440" tIns="45720" rIns="0" bIns="0" rtlCol="0">
                <a:spAutoFit/>
              </a:bodyPr>
              <a:lstStyle/>
              <a:p>
                <a:r>
                  <a:rPr lang="ko-KR" altLang="en-US" sz="1100" dirty="0">
                    <a:solidFill>
                      <a:srgbClr val="FFFFFF">
                        <a:lumMod val="85000"/>
                      </a:srgbClr>
                    </a:solidFill>
                    <a:cs typeface="Segoe UI Semilight" pitchFamily="34" charset="0"/>
                  </a:rPr>
                  <a:t>프로젝트 커뮤니티</a:t>
                </a:r>
                <a:endParaRPr lang="en-US" sz="1100" dirty="0">
                  <a:solidFill>
                    <a:srgbClr val="FFFFFF">
                      <a:lumMod val="85000"/>
                    </a:srgbClr>
                  </a:solidFill>
                  <a:latin typeface=""/>
                  <a:cs typeface="Segoe UI Semilight" pitchFamily="34" charset="0"/>
                </a:endParaRPr>
              </a:p>
            </p:txBody>
          </p:sp>
        </p:grpSp>
      </p:grpSp>
      <p:grpSp>
        <p:nvGrpSpPr>
          <p:cNvPr id="39" name="Group 1"/>
          <p:cNvGrpSpPr/>
          <p:nvPr>
            <p:custDataLst>
              <p:custData r:id="rId9"/>
              <p:tags r:id="rId10"/>
            </p:custDataLst>
          </p:nvPr>
        </p:nvGrpSpPr>
        <p:grpSpPr>
          <a:xfrm>
            <a:off x="6316084" y="1475260"/>
            <a:ext cx="2276856" cy="2276856"/>
            <a:chOff x="1155756" y="1726832"/>
            <a:chExt cx="2278867" cy="2278748"/>
          </a:xfrm>
        </p:grpSpPr>
        <p:sp>
          <p:nvSpPr>
            <p:cNvPr id="40" name="Tile"/>
            <p:cNvSpPr/>
            <p:nvPr/>
          </p:nvSpPr>
          <p:spPr>
            <a:xfrm>
              <a:off x="1155756" y="1726832"/>
              <a:ext cx="2278867" cy="227874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3"/>
            <p:cNvGrpSpPr/>
            <p:nvPr/>
          </p:nvGrpSpPr>
          <p:grpSpPr>
            <a:xfrm>
              <a:off x="1156861" y="3424436"/>
              <a:ext cx="2277759" cy="574996"/>
              <a:chOff x="1146921" y="2766133"/>
              <a:chExt cx="2277759" cy="574996"/>
            </a:xfrm>
          </p:grpSpPr>
          <p:sp>
            <p:nvSpPr>
              <p:cNvPr id="42" name="DarkRectangle"/>
              <p:cNvSpPr/>
              <p:nvPr/>
            </p:nvSpPr>
            <p:spPr>
              <a:xfrm>
                <a:off x="1147824" y="2792489"/>
                <a:ext cx="2276856" cy="548640"/>
              </a:xfrm>
              <a:prstGeom prst="rect">
                <a:avLst/>
              </a:prstGeom>
              <a:solidFill>
                <a:srgbClr val="36A1D6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endParaRPr lang="en-US" sz="2000" dirty="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43" name="Title"/>
              <p:cNvSpPr txBox="1"/>
              <p:nvPr/>
            </p:nvSpPr>
            <p:spPr>
              <a:xfrm>
                <a:off x="1146921" y="2766133"/>
                <a:ext cx="2247788" cy="292631"/>
              </a:xfrm>
              <a:prstGeom prst="rect">
                <a:avLst/>
              </a:prstGeom>
              <a:noFill/>
            </p:spPr>
            <p:txBody>
              <a:bodyPr wrap="square" lIns="91440" tIns="45720" rIns="0" bIns="0" rtlCol="0">
                <a:spAutoFit/>
              </a:bodyPr>
              <a:lstStyle/>
              <a:p>
                <a:r>
                  <a:rPr lang="ko-KR" altLang="en-US" sz="1600" dirty="0">
                    <a:solidFill>
                      <a:prstClr val="white"/>
                    </a:solidFill>
                  </a:rPr>
                  <a:t>투입인력</a:t>
                </a:r>
                <a:r>
                  <a:rPr lang="en-US" altLang="ko-KR" sz="1600" dirty="0">
                    <a:solidFill>
                      <a:prstClr val="white"/>
                    </a:solidFill>
                  </a:rPr>
                  <a:t> </a:t>
                </a:r>
                <a:r>
                  <a:rPr lang="ko-KR" altLang="en-US" sz="1600" dirty="0">
                    <a:solidFill>
                      <a:prstClr val="white"/>
                    </a:solidFill>
                  </a:rPr>
                  <a:t>관리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Subtitle"/>
              <p:cNvSpPr txBox="1"/>
              <p:nvPr/>
            </p:nvSpPr>
            <p:spPr>
              <a:xfrm>
                <a:off x="1146921" y="3060042"/>
                <a:ext cx="2247788" cy="215623"/>
              </a:xfrm>
              <a:prstGeom prst="rect">
                <a:avLst/>
              </a:prstGeom>
              <a:noFill/>
            </p:spPr>
            <p:txBody>
              <a:bodyPr wrap="square" lIns="91440" tIns="45720" rIns="0" bIns="0" rtlCol="0">
                <a:spAutoFit/>
              </a:bodyPr>
              <a:lstStyle/>
              <a:p>
                <a:r>
                  <a:rPr lang="ko-KR" altLang="en-US" sz="1100" dirty="0">
                    <a:solidFill>
                      <a:srgbClr val="FFFFFF">
                        <a:lumMod val="85000"/>
                      </a:srgbClr>
                    </a:solidFill>
                    <a:cs typeface="Segoe UI Semilight" pitchFamily="34" charset="0"/>
                  </a:rPr>
                  <a:t>자원 및 근태 관리</a:t>
                </a:r>
                <a:endParaRPr lang="en-US" sz="1100" dirty="0">
                  <a:solidFill>
                    <a:srgbClr val="FFFFFF">
                      <a:lumMod val="85000"/>
                    </a:srgbClr>
                  </a:solidFill>
                  <a:latin typeface=""/>
                  <a:cs typeface="Segoe UI Semilight" pitchFamily="34" charset="0"/>
                </a:endParaRPr>
              </a:p>
            </p:txBody>
          </p:sp>
        </p:grpSp>
      </p:grpSp>
      <p:sp>
        <p:nvSpPr>
          <p:cNvPr id="46" name="AutoShape 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80643" y="3923076"/>
            <a:ext cx="2803525" cy="2708275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예상 </a:t>
            </a:r>
            <a:r>
              <a:rPr lang="ko-KR" altLang="en-US" sz="1200" dirty="0" err="1">
                <a:solidFill>
                  <a:prstClr val="black"/>
                </a:solidFill>
              </a:rPr>
              <a:t>리스크를</a:t>
            </a:r>
            <a:r>
              <a:rPr lang="ko-KR" altLang="en-US" sz="1200" dirty="0">
                <a:solidFill>
                  <a:prstClr val="black"/>
                </a:solidFill>
              </a:rPr>
              <a:t> 찾아 등록 관리하며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ko-KR" altLang="en-US" sz="1200" dirty="0" err="1">
                <a:solidFill>
                  <a:prstClr val="black"/>
                </a:solidFill>
              </a:rPr>
              <a:t>리스크</a:t>
            </a:r>
            <a:r>
              <a:rPr lang="ko-KR" altLang="en-US" sz="1200" dirty="0">
                <a:solidFill>
                  <a:prstClr val="black"/>
                </a:solidFill>
              </a:rPr>
              <a:t> 제거 현황을 실시간 관리</a:t>
            </a: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프로젝트 진행 시 발생하는 이슈를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ko-KR" altLang="en-US" sz="1200" dirty="0">
                <a:solidFill>
                  <a:prstClr val="black"/>
                </a:solidFill>
              </a:rPr>
              <a:t>찾아 등록 관리하며 해결된 현황을 </a:t>
            </a:r>
            <a:br>
              <a:rPr lang="en-US" altLang="ko-KR" sz="1200" dirty="0">
                <a:solidFill>
                  <a:prstClr val="black"/>
                </a:solidFill>
              </a:rPr>
            </a:br>
            <a:r>
              <a:rPr lang="ko-KR" altLang="en-US" sz="1200" dirty="0">
                <a:solidFill>
                  <a:prstClr val="black"/>
                </a:solidFill>
              </a:rPr>
              <a:t>실시간 관리</a:t>
            </a:r>
          </a:p>
        </p:txBody>
      </p:sp>
      <p:sp>
        <p:nvSpPr>
          <p:cNvPr id="47" name="AutoShape 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233393" y="3923076"/>
            <a:ext cx="2803525" cy="2708275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각 프로젝트 별 투입인력 작업현황 </a:t>
            </a:r>
            <a:br>
              <a:rPr lang="ko-KR" altLang="en-US" sz="1200" dirty="0">
                <a:ea typeface="+mn-lt"/>
                <a:cs typeface="+mn-lt"/>
              </a:rPr>
            </a:br>
            <a:r>
              <a:rPr lang="ko-KR" altLang="en-US" sz="1200" dirty="0">
                <a:solidFill>
                  <a:prstClr val="black"/>
                </a:solidFill>
              </a:rPr>
              <a:t>및 프로젝트 이력 조회</a:t>
            </a: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일자 별 가용자원 관리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  <a:defRPr/>
            </a:pPr>
            <a:r>
              <a:rPr lang="ko-KR" altLang="en-US" sz="1200" dirty="0">
                <a:solidFill>
                  <a:prstClr val="black"/>
                </a:solidFill>
              </a:rPr>
              <a:t>개인 별 </a:t>
            </a:r>
            <a:r>
              <a:rPr lang="en-US" altLang="ko-KR" sz="1200">
                <a:solidFill>
                  <a:prstClr val="black"/>
                </a:solidFill>
              </a:rPr>
              <a:t>Activity  </a:t>
            </a:r>
            <a:r>
              <a:rPr lang="ko-KR" altLang="en-US" sz="1200" dirty="0">
                <a:solidFill>
                  <a:prstClr val="black"/>
                </a:solidFill>
              </a:rPr>
              <a:t>및 작업 시간 관리</a:t>
            </a:r>
          </a:p>
        </p:txBody>
      </p:sp>
      <p:pic>
        <p:nvPicPr>
          <p:cNvPr id="48" name="그림 47" descr="화면 캡처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4" y="1475259"/>
            <a:ext cx="2276855" cy="17225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1" name="직사각형 50"/>
          <p:cNvSpPr/>
          <p:nvPr>
            <p:custDataLst>
              <p:tags r:id="rId14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320800" y="1467247"/>
            <a:ext cx="2278800" cy="1724400"/>
            <a:chOff x="6320800" y="1467247"/>
            <a:chExt cx="2278800" cy="1724400"/>
          </a:xfrm>
        </p:grpSpPr>
        <p:pic>
          <p:nvPicPr>
            <p:cNvPr id="4" name="그림 3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320800" y="1467247"/>
              <a:ext cx="2278800" cy="172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38218" y="1636470"/>
              <a:ext cx="308077" cy="171201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3382381" y="1485616"/>
            <a:ext cx="2278800" cy="1724400"/>
            <a:chOff x="3382381" y="1485616"/>
            <a:chExt cx="2278800" cy="1724400"/>
          </a:xfrm>
        </p:grpSpPr>
        <p:pic>
          <p:nvPicPr>
            <p:cNvPr id="3" name="그림 2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82381" y="1485616"/>
              <a:ext cx="2278800" cy="172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04553" y="1654776"/>
              <a:ext cx="308077" cy="17120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910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1966177"/>
            <a:ext cx="6872363" cy="423938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프로젝트 전체 현황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/>
              <a:t>EPM </a:t>
            </a:r>
            <a:r>
              <a:rPr lang="ko-KR" altLang="en-US" kern="0" dirty="0"/>
              <a:t>시스템에 저장된 프로젝트 정보 데이터를 가공하여 각 부서에서 진행중인 프로젝트의 전체 현황을 실시간으로 나타냅니다</a:t>
            </a:r>
            <a:r>
              <a:rPr lang="en-US" altLang="ko-KR" kern="0" dirty="0"/>
              <a:t>.</a:t>
            </a:r>
            <a:endParaRPr lang="ko-KR" altLang="en-US" kern="0" dirty="0"/>
          </a:p>
        </p:txBody>
      </p:sp>
      <p:pic>
        <p:nvPicPr>
          <p:cNvPr id="13" name="그림 1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7906" r="64573" b="54982"/>
          <a:stretch/>
        </p:blipFill>
        <p:spPr>
          <a:xfrm>
            <a:off x="2489199" y="3140075"/>
            <a:ext cx="2813051" cy="14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직선 화살표 연결선 57"/>
          <p:cNvCxnSpPr/>
          <p:nvPr/>
        </p:nvCxnSpPr>
        <p:spPr>
          <a:xfrm flipH="1" flipV="1">
            <a:off x="6120682" y="3429000"/>
            <a:ext cx="792088" cy="525760"/>
          </a:xfrm>
          <a:prstGeom prst="straightConnector1">
            <a:avLst/>
          </a:prstGeom>
          <a:solidFill>
            <a:srgbClr val="36A1D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84" name="직사각형 83"/>
          <p:cNvSpPr/>
          <p:nvPr>
            <p:custDataLst>
              <p:tags r:id="rId6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16" name="설명선 1 15"/>
          <p:cNvSpPr/>
          <p:nvPr/>
        </p:nvSpPr>
        <p:spPr>
          <a:xfrm>
            <a:off x="221124" y="2593422"/>
            <a:ext cx="2190636" cy="979594"/>
          </a:xfrm>
          <a:prstGeom prst="borderCallout1">
            <a:avLst>
              <a:gd name="adj1" fmla="val 51928"/>
              <a:gd name="adj2" fmla="val 100607"/>
              <a:gd name="adj3" fmla="val 78122"/>
              <a:gd name="adj4" fmla="val 149463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en-US" altLang="ko-KR" sz="1000" kern="0" dirty="0">
                <a:solidFill>
                  <a:prstClr val="black"/>
                </a:solidFill>
              </a:rPr>
              <a:t>2. </a:t>
            </a:r>
            <a:r>
              <a:rPr lang="ko-KR" altLang="en-US" sz="1000" kern="0" dirty="0">
                <a:solidFill>
                  <a:prstClr val="black"/>
                </a:solidFill>
              </a:rPr>
              <a:t>프로젝트 진행현황</a:t>
            </a:r>
          </a:p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>
                <a:solidFill>
                  <a:prstClr val="black"/>
                </a:solidFill>
              </a:rPr>
              <a:t> 진행중인 프로젝트의 지연상황</a:t>
            </a:r>
            <a:r>
              <a:rPr lang="en-US" altLang="ko-KR" sz="1000" kern="0" dirty="0">
                <a:solidFill>
                  <a:prstClr val="black"/>
                </a:solidFill>
              </a:rPr>
              <a:t>, </a:t>
            </a:r>
            <a:r>
              <a:rPr lang="ko-KR" altLang="en-US" sz="1000" kern="0" dirty="0">
                <a:solidFill>
                  <a:prstClr val="black"/>
                </a:solidFill>
              </a:rPr>
              <a:t>진행률</a:t>
            </a:r>
            <a:r>
              <a:rPr lang="en-US" altLang="ko-KR" sz="1000" kern="0" dirty="0">
                <a:solidFill>
                  <a:prstClr val="black"/>
                </a:solidFill>
              </a:rPr>
              <a:t>, </a:t>
            </a:r>
            <a:r>
              <a:rPr lang="ko-KR" altLang="en-US" sz="1000" kern="0" dirty="0">
                <a:solidFill>
                  <a:prstClr val="black"/>
                </a:solidFill>
              </a:rPr>
              <a:t>우선순위</a:t>
            </a:r>
            <a:r>
              <a:rPr lang="en-US" altLang="ko-KR" sz="1000" kern="0" dirty="0">
                <a:solidFill>
                  <a:prstClr val="black"/>
                </a:solidFill>
              </a:rPr>
              <a:t>, M/M </a:t>
            </a:r>
            <a:r>
              <a:rPr lang="ko-KR" altLang="en-US" sz="1000" kern="0" dirty="0">
                <a:solidFill>
                  <a:prstClr val="black"/>
                </a:solidFill>
              </a:rPr>
              <a:t>을 한눈에 확인 할 수 있는 버블차트</a:t>
            </a:r>
            <a:r>
              <a:rPr lang="en-US" altLang="ko-KR" sz="1200" kern="0" dirty="0">
                <a:gradFill>
                  <a:gsLst>
                    <a:gs pos="50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.</a:t>
            </a:r>
          </a:p>
        </p:txBody>
      </p:sp>
      <p:sp>
        <p:nvSpPr>
          <p:cNvPr id="51" name="설명선 1 50"/>
          <p:cNvSpPr/>
          <p:nvPr/>
        </p:nvSpPr>
        <p:spPr>
          <a:xfrm>
            <a:off x="5278948" y="2132856"/>
            <a:ext cx="2042484" cy="837372"/>
          </a:xfrm>
          <a:prstGeom prst="borderCallout1">
            <a:avLst>
              <a:gd name="adj1" fmla="val 7182"/>
              <a:gd name="adj2" fmla="val 343"/>
              <a:gd name="adj3" fmla="val 68395"/>
              <a:gd name="adj4" fmla="val -70184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en-US" altLang="ko-KR" sz="1000" kern="0" dirty="0">
                <a:solidFill>
                  <a:prstClr val="black"/>
                </a:solidFill>
              </a:rPr>
              <a:t>1. </a:t>
            </a:r>
            <a:r>
              <a:rPr lang="ko-KR" altLang="en-US" sz="1000" kern="0" dirty="0">
                <a:solidFill>
                  <a:prstClr val="black"/>
                </a:solidFill>
              </a:rPr>
              <a:t>보기</a:t>
            </a:r>
          </a:p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>
                <a:solidFill>
                  <a:prstClr val="black"/>
                </a:solidFill>
              </a:rPr>
              <a:t> 진행현황 관리의 차트 및 리스트에 대하여 월별</a:t>
            </a:r>
            <a:r>
              <a:rPr lang="en-US" altLang="ko-KR" sz="1000" kern="0" dirty="0">
                <a:solidFill>
                  <a:prstClr val="black"/>
                </a:solidFill>
              </a:rPr>
              <a:t>, </a:t>
            </a:r>
            <a:r>
              <a:rPr lang="ko-KR" altLang="en-US" sz="1000" kern="0" dirty="0">
                <a:solidFill>
                  <a:prstClr val="black"/>
                </a:solidFill>
              </a:rPr>
              <a:t>부서별 데이터를 선택하여 볼 수 있음</a:t>
            </a:r>
            <a:r>
              <a:rPr lang="en-US" altLang="ko-KR" sz="1000" kern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2" name="Selection"/>
          <p:cNvSpPr/>
          <p:nvPr>
            <p:custDataLst>
              <p:custData r:id="rId7"/>
            </p:custDataLst>
          </p:nvPr>
        </p:nvSpPr>
        <p:spPr>
          <a:xfrm flipH="1">
            <a:off x="6120682" y="3717032"/>
            <a:ext cx="2756994" cy="828087"/>
          </a:xfrm>
          <a:prstGeom prst="rect">
            <a:avLst/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en-US" altLang="ko-KR" sz="1000" kern="0" dirty="0">
                <a:solidFill>
                  <a:prstClr val="black"/>
                </a:solidFill>
              </a:rPr>
              <a:t>3. </a:t>
            </a:r>
            <a:r>
              <a:rPr lang="ko-KR" altLang="en-US" sz="1000" kern="0" dirty="0">
                <a:solidFill>
                  <a:prstClr val="black"/>
                </a:solidFill>
              </a:rPr>
              <a:t>부서별 프로젝트 현황</a:t>
            </a:r>
            <a:endParaRPr lang="en-US" altLang="ko-KR" sz="1000" kern="0" dirty="0">
              <a:solidFill>
                <a:prstClr val="black"/>
              </a:solidFill>
            </a:endParaRPr>
          </a:p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>
                <a:solidFill>
                  <a:prstClr val="black"/>
                </a:solidFill>
              </a:rPr>
              <a:t> 해당 월</a:t>
            </a:r>
            <a:r>
              <a:rPr lang="en-US" altLang="ko-KR" sz="1000" kern="0" dirty="0">
                <a:solidFill>
                  <a:prstClr val="black"/>
                </a:solidFill>
              </a:rPr>
              <a:t>(</a:t>
            </a:r>
            <a:r>
              <a:rPr lang="ko-KR" altLang="en-US" sz="1000" kern="0" dirty="0">
                <a:solidFill>
                  <a:prstClr val="black"/>
                </a:solidFill>
              </a:rPr>
              <a:t>또는 현재시간</a:t>
            </a:r>
            <a:r>
              <a:rPr lang="en-US" altLang="ko-KR" sz="1000" kern="0" dirty="0">
                <a:solidFill>
                  <a:prstClr val="black"/>
                </a:solidFill>
              </a:rPr>
              <a:t>)</a:t>
            </a:r>
            <a:r>
              <a:rPr lang="ko-KR" altLang="en-US" sz="1000" kern="0" dirty="0">
                <a:solidFill>
                  <a:prstClr val="black"/>
                </a:solidFill>
              </a:rPr>
              <a:t>을 기준으로 프로젝트 관리 통계 현황에 대한 데이터를 보는 리스트</a:t>
            </a:r>
            <a:endParaRPr lang="en-US" altLang="ko-KR" sz="1000" kern="0" dirty="0">
              <a:solidFill>
                <a:prstClr val="black"/>
              </a:solidFill>
            </a:endParaRPr>
          </a:p>
        </p:txBody>
      </p:sp>
      <p:sp>
        <p:nvSpPr>
          <p:cNvPr id="53" name="설명선 1 52"/>
          <p:cNvSpPr/>
          <p:nvPr/>
        </p:nvSpPr>
        <p:spPr>
          <a:xfrm>
            <a:off x="6835192" y="5069921"/>
            <a:ext cx="2042484" cy="735344"/>
          </a:xfrm>
          <a:prstGeom prst="borderCallout1">
            <a:avLst>
              <a:gd name="adj1" fmla="val 7182"/>
              <a:gd name="adj2" fmla="val 343"/>
              <a:gd name="adj3" fmla="val 76177"/>
              <a:gd name="adj4" fmla="val -53395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en-US" altLang="ko-KR" sz="1000" kern="0" dirty="0">
                <a:solidFill>
                  <a:prstClr val="black"/>
                </a:solidFill>
              </a:rPr>
              <a:t>5. </a:t>
            </a:r>
            <a:r>
              <a:rPr lang="ko-KR" altLang="en-US" sz="1000" kern="0" dirty="0">
                <a:solidFill>
                  <a:prstClr val="black"/>
                </a:solidFill>
              </a:rPr>
              <a:t>프로젝트 내역</a:t>
            </a:r>
          </a:p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ko-KR" altLang="en-US" sz="1000" kern="0" dirty="0">
                <a:solidFill>
                  <a:prstClr val="black"/>
                </a:solidFill>
              </a:rPr>
              <a:t> 각 프로젝트에 대한 주요정보와 계획 대비 실적 진행률을 확인 할 수 있는 리스트</a:t>
            </a:r>
            <a:r>
              <a:rPr lang="en-US" altLang="ko-KR" sz="1000" kern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5" name="설명선 1 54"/>
          <p:cNvSpPr/>
          <p:nvPr/>
        </p:nvSpPr>
        <p:spPr>
          <a:xfrm>
            <a:off x="931912" y="5031453"/>
            <a:ext cx="2213318" cy="773811"/>
          </a:xfrm>
          <a:prstGeom prst="borderCallout1">
            <a:avLst>
              <a:gd name="adj1" fmla="val 51928"/>
              <a:gd name="adj2" fmla="val 100607"/>
              <a:gd name="adj3" fmla="val -6507"/>
              <a:gd name="adj4" fmla="val 142638"/>
            </a:avLst>
          </a:prstGeom>
          <a:solidFill>
            <a:srgbClr val="FFFF97"/>
          </a:solidFill>
          <a:ln w="127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defTabSz="-13873163" eaLnBrk="0" latinLnBrk="0" hangingPunct="0">
              <a:lnSpc>
                <a:spcPct val="90000"/>
              </a:lnSpc>
              <a:spcBef>
                <a:spcPct val="30000"/>
              </a:spcBef>
              <a:buClr>
                <a:srgbClr val="BDE3FF"/>
              </a:buClr>
              <a:buSzPct val="85000"/>
            </a:pPr>
            <a:r>
              <a:rPr lang="en-US" altLang="ko-KR" sz="1000" kern="0" dirty="0">
                <a:solidFill>
                  <a:prstClr val="black"/>
                </a:solidFill>
              </a:rPr>
              <a:t>4. </a:t>
            </a:r>
            <a:r>
              <a:rPr lang="ko-KR" altLang="en-US" sz="1000" kern="0" dirty="0">
                <a:solidFill>
                  <a:prstClr val="black"/>
                </a:solidFill>
              </a:rPr>
              <a:t>프로젝트 </a:t>
            </a:r>
            <a:r>
              <a:rPr lang="ko-KR" altLang="en-US" sz="1000" kern="0" dirty="0" err="1">
                <a:solidFill>
                  <a:prstClr val="black"/>
                </a:solidFill>
              </a:rPr>
              <a:t>리스크</a:t>
            </a:r>
            <a:r>
              <a:rPr lang="en-US" altLang="ko-KR" sz="1000" kern="0" dirty="0">
                <a:solidFill>
                  <a:prstClr val="black"/>
                </a:solidFill>
              </a:rPr>
              <a:t>/</a:t>
            </a:r>
            <a:r>
              <a:rPr lang="ko-KR" altLang="en-US" sz="1000" kern="0" dirty="0">
                <a:solidFill>
                  <a:prstClr val="black"/>
                </a:solidFill>
              </a:rPr>
              <a:t>이슈 현황</a:t>
            </a:r>
            <a:br>
              <a:rPr lang="ko-KR" altLang="en-US" sz="1000" kern="0" dirty="0">
                <a:solidFill>
                  <a:prstClr val="black"/>
                </a:solidFill>
              </a:rPr>
            </a:br>
            <a:r>
              <a:rPr lang="ko-KR" altLang="en-US" sz="1000" kern="0" dirty="0">
                <a:solidFill>
                  <a:prstClr val="black"/>
                </a:solidFill>
              </a:rPr>
              <a:t> 프로젝트의 실적 이외의 상태 별 </a:t>
            </a:r>
            <a:r>
              <a:rPr lang="ko-KR" altLang="en-US" sz="1000" kern="0" dirty="0" err="1">
                <a:solidFill>
                  <a:prstClr val="black"/>
                </a:solidFill>
              </a:rPr>
              <a:t>리스크</a:t>
            </a:r>
            <a:r>
              <a:rPr lang="en-US" altLang="ko-KR" sz="1000" kern="0" dirty="0">
                <a:solidFill>
                  <a:prstClr val="black"/>
                </a:solidFill>
              </a:rPr>
              <a:t>/</a:t>
            </a:r>
            <a:r>
              <a:rPr lang="ko-KR" altLang="en-US" sz="1000" kern="0" dirty="0">
                <a:solidFill>
                  <a:prstClr val="black"/>
                </a:solidFill>
              </a:rPr>
              <a:t>이슈 현황을 확인 할 수 있는 리스트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51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22" y="1992839"/>
            <a:ext cx="6535568" cy="38548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29728"/>
            <a:ext cx="5542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>
                <a:solidFill>
                  <a:prstClr val="white"/>
                </a:solidFill>
              </a:rPr>
              <a:t>Pro-EPM</a:t>
            </a:r>
            <a:r>
              <a:rPr lang="en-US" altLang="ko-KR" sz="2800" b="1" dirty="0">
                <a:solidFill>
                  <a:prstClr val="white"/>
                </a:solidFill>
              </a:rPr>
              <a:t>™ </a:t>
            </a:r>
            <a:r>
              <a:rPr lang="ko-KR" altLang="en-US" sz="2800" b="1" dirty="0">
                <a:solidFill>
                  <a:prstClr val="white"/>
                </a:solidFill>
              </a:rPr>
              <a:t>주요 기능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/>
              <a:t>프로젝트 상세 현황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/>
              <a:t>EPM </a:t>
            </a:r>
            <a:r>
              <a:rPr lang="ko-KR" altLang="en-US" kern="0" dirty="0"/>
              <a:t>시스템에 저장된 프로젝트 데이터를 가공하여 상세 진행현황을 나타냅니다</a:t>
            </a:r>
            <a:r>
              <a:rPr lang="en-US" altLang="ko-KR" kern="0" dirty="0"/>
              <a:t>.</a:t>
            </a:r>
            <a:endParaRPr lang="ko-KR" altLang="en-US" kern="0" dirty="0"/>
          </a:p>
        </p:txBody>
      </p:sp>
      <p:grpSp>
        <p:nvGrpSpPr>
          <p:cNvPr id="40" name="그룹 39"/>
          <p:cNvGrpSpPr/>
          <p:nvPr>
            <p:custDataLst>
              <p:tags r:id="rId5"/>
            </p:custDataLst>
          </p:nvPr>
        </p:nvGrpSpPr>
        <p:grpSpPr>
          <a:xfrm>
            <a:off x="755575" y="5373216"/>
            <a:ext cx="2592286" cy="972857"/>
            <a:chOff x="467543" y="2205461"/>
            <a:chExt cx="2592286" cy="972857"/>
          </a:xfrm>
        </p:grpSpPr>
        <p:sp>
          <p:nvSpPr>
            <p:cNvPr id="46" name="Selection"/>
            <p:cNvSpPr/>
            <p:nvPr>
              <p:custDataLst>
                <p:custData r:id="rId13"/>
              </p:custDataLst>
            </p:nvPr>
          </p:nvSpPr>
          <p:spPr>
            <a:xfrm flipH="1">
              <a:off x="467543" y="2418196"/>
              <a:ext cx="2592286" cy="760122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en-US" altLang="ko-KR" sz="1000" kern="0" dirty="0">
                  <a:solidFill>
                    <a:prstClr val="black"/>
                  </a:solidFill>
                </a:rPr>
                <a:t>3.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개요작업 작업량 구성 비율</a:t>
              </a:r>
              <a:endParaRPr lang="en-US" altLang="ko-KR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endParaRPr lang="ko-KR" altLang="en-US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 프로젝트의 개요수준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1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에 대한 작업량을 나타낸 차트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 flipV="1">
              <a:off x="1691680" y="2205461"/>
              <a:ext cx="216024" cy="213541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49" name="그룹 48"/>
          <p:cNvGrpSpPr/>
          <p:nvPr>
            <p:custDataLst>
              <p:tags r:id="rId6"/>
            </p:custDataLst>
          </p:nvPr>
        </p:nvGrpSpPr>
        <p:grpSpPr>
          <a:xfrm>
            <a:off x="5561062" y="1763209"/>
            <a:ext cx="3251445" cy="1152210"/>
            <a:chOff x="-208765" y="1997466"/>
            <a:chExt cx="3251445" cy="1152210"/>
          </a:xfrm>
        </p:grpSpPr>
        <p:sp>
          <p:nvSpPr>
            <p:cNvPr id="52" name="Selection"/>
            <p:cNvSpPr/>
            <p:nvPr>
              <p:custDataLst>
                <p:custData r:id="rId12"/>
              </p:custDataLst>
            </p:nvPr>
          </p:nvSpPr>
          <p:spPr>
            <a:xfrm flipH="1">
              <a:off x="-208765" y="1997466"/>
              <a:ext cx="3251445" cy="752298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en-US" altLang="ko-KR" sz="1000" kern="0" dirty="0">
                  <a:solidFill>
                    <a:prstClr val="black"/>
                  </a:solidFill>
                </a:rPr>
                <a:t>2.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기간별 진행현황</a:t>
              </a:r>
              <a:endParaRPr lang="en-US" altLang="ko-KR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endParaRPr lang="ko-KR" altLang="en-US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 선택된 프로젝트의 계획 및 실적 진행률의 일별 배치 데이터와 실시간 계획 예상 데이터를 표현한 차트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 flipH="1">
              <a:off x="195353" y="2749764"/>
              <a:ext cx="720078" cy="399912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22" name="그룹 21"/>
          <p:cNvGrpSpPr/>
          <p:nvPr>
            <p:custDataLst>
              <p:tags r:id="rId7"/>
            </p:custDataLst>
          </p:nvPr>
        </p:nvGrpSpPr>
        <p:grpSpPr>
          <a:xfrm>
            <a:off x="251519" y="3044220"/>
            <a:ext cx="2520281" cy="876044"/>
            <a:chOff x="1200596" y="2568833"/>
            <a:chExt cx="2520281" cy="876044"/>
          </a:xfrm>
        </p:grpSpPr>
        <p:sp>
          <p:nvSpPr>
            <p:cNvPr id="26" name="Selection"/>
            <p:cNvSpPr/>
            <p:nvPr>
              <p:custDataLst>
                <p:custData r:id="rId11"/>
              </p:custDataLst>
            </p:nvPr>
          </p:nvSpPr>
          <p:spPr>
            <a:xfrm flipH="1">
              <a:off x="1200596" y="2568833"/>
              <a:ext cx="1952231" cy="876044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en-US" altLang="ko-KR" sz="1000" kern="0" dirty="0">
                  <a:solidFill>
                    <a:prstClr val="black"/>
                  </a:solidFill>
                </a:rPr>
                <a:t>1.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프로젝트 기본정보</a:t>
              </a:r>
              <a:br>
                <a:rPr lang="ko-KR" altLang="en-US" sz="1000" kern="0" dirty="0">
                  <a:solidFill>
                    <a:prstClr val="black"/>
                  </a:solidFill>
                </a:rPr>
              </a:br>
              <a:r>
                <a:rPr lang="ko-KR" altLang="en-US" sz="1000" kern="0" dirty="0">
                  <a:solidFill>
                    <a:prstClr val="black"/>
                  </a:solidFill>
                </a:rPr>
                <a:t> </a:t>
              </a:r>
              <a:br>
                <a:rPr lang="en-US" altLang="ko-KR" sz="1000" kern="0" dirty="0">
                  <a:solidFill>
                    <a:prstClr val="black"/>
                  </a:solidFill>
                </a:rPr>
              </a:br>
              <a:r>
                <a:rPr lang="en-US" altLang="ko-KR" sz="1000" kern="0" dirty="0">
                  <a:solidFill>
                    <a:prstClr val="black"/>
                  </a:solidFill>
                </a:rPr>
                <a:t>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선택 된 프로젝트의 프로젝트 명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, PM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이름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,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기간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,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진행률 등의 정보를 간략하게 나타낸 목록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.</a:t>
              </a: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flipV="1">
              <a:off x="3152827" y="2687469"/>
              <a:ext cx="568050" cy="50120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28" name="그룹 27"/>
          <p:cNvGrpSpPr/>
          <p:nvPr>
            <p:custDataLst>
              <p:tags r:id="rId8"/>
            </p:custDataLst>
          </p:nvPr>
        </p:nvGrpSpPr>
        <p:grpSpPr>
          <a:xfrm>
            <a:off x="5652121" y="5157192"/>
            <a:ext cx="2905915" cy="1044865"/>
            <a:chOff x="153914" y="2133453"/>
            <a:chExt cx="2905915" cy="1044865"/>
          </a:xfrm>
        </p:grpSpPr>
        <p:sp>
          <p:nvSpPr>
            <p:cNvPr id="31" name="Selection"/>
            <p:cNvSpPr/>
            <p:nvPr>
              <p:custDataLst>
                <p:custData r:id="rId10"/>
              </p:custDataLst>
            </p:nvPr>
          </p:nvSpPr>
          <p:spPr>
            <a:xfrm flipH="1">
              <a:off x="467543" y="2418196"/>
              <a:ext cx="2592286" cy="760122"/>
            </a:xfrm>
            <a:prstGeom prst="rect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flatTx/>
            </a:bodyPr>
            <a:lstStyle/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en-US" altLang="ko-KR" sz="1000" kern="0" dirty="0">
                  <a:solidFill>
                    <a:prstClr val="black"/>
                  </a:solidFill>
                </a:rPr>
                <a:t>4. 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개요작업 내역</a:t>
              </a:r>
              <a:endParaRPr lang="en-US" altLang="ko-KR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endParaRPr lang="ko-KR" altLang="en-US" sz="1000" kern="0" dirty="0">
                <a:solidFill>
                  <a:prstClr val="black"/>
                </a:solidFill>
              </a:endParaRPr>
            </a:p>
            <a:p>
              <a:pPr defTabSz="-13873163" eaLnBrk="0" latin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BDE3FF"/>
                </a:buClr>
                <a:buSzPct val="85000"/>
              </a:pPr>
              <a:r>
                <a:rPr lang="ko-KR" altLang="en-US" sz="1000" kern="0" dirty="0">
                  <a:solidFill>
                    <a:prstClr val="black"/>
                  </a:solidFill>
                </a:rPr>
                <a:t> 프로젝트의 개요수준</a:t>
              </a:r>
              <a:r>
                <a:rPr lang="en-US" altLang="ko-KR" sz="1000" kern="0" dirty="0">
                  <a:solidFill>
                    <a:prstClr val="black"/>
                  </a:solidFill>
                </a:rPr>
                <a:t>1</a:t>
              </a:r>
              <a:r>
                <a:rPr lang="ko-KR" altLang="en-US" sz="1000" kern="0" dirty="0">
                  <a:solidFill>
                    <a:prstClr val="black"/>
                  </a:solidFill>
                </a:rPr>
                <a:t>에 대한 작업정보를 나타낸 목록</a:t>
              </a:r>
            </a:p>
          </p:txBody>
        </p:sp>
        <p:cxnSp>
          <p:nvCxnSpPr>
            <p:cNvPr id="30" name="직선 화살표 연결선 29"/>
            <p:cNvCxnSpPr/>
            <p:nvPr/>
          </p:nvCxnSpPr>
          <p:spPr>
            <a:xfrm flipH="1" flipV="1">
              <a:off x="153914" y="2133453"/>
              <a:ext cx="432047" cy="285550"/>
            </a:xfrm>
            <a:prstGeom prst="straightConnector1">
              <a:avLst/>
            </a:prstGeom>
            <a:solidFill>
              <a:srgbClr val="FFFF97"/>
            </a:solidFill>
            <a:ln w="12700">
              <a:solidFill>
                <a:schemeClr val="accent5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sp>
        <p:nvSpPr>
          <p:cNvPr id="36" name="직사각형 35"/>
          <p:cNvSpPr/>
          <p:nvPr>
            <p:custDataLst>
              <p:tags r:id="rId9"/>
            </p:custDataLst>
          </p:nvPr>
        </p:nvSpPr>
        <p:spPr>
          <a:xfrm>
            <a:off x="7799472" y="251356"/>
            <a:ext cx="135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rgbClr val="36A1D6"/>
                </a:solidFill>
              </a:rPr>
              <a:t>Pro-EPM™ </a:t>
            </a:r>
            <a:endParaRPr lang="ko-KR" altLang="en-US" dirty="0">
              <a:solidFill>
                <a:srgbClr val="36A1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337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pcXwAmNOHK8c6QYECXc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sr1wiSLbIMeM3q0bpJMy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6trXUZdePaZGuuUx5ze6X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bezk8zblIvfFXNZMQb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3dLs7vRqrkqWNmL0PBBx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N3RQmSeqqdt81NR13jVh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JaqdM1ziP4u9YogFvx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jeJcXAydvgRYkGp86dQ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DSPsLoNn5hO0RctA3ZKB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hZ4zfnrY3RkTBRmuO9p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ajPdEw9RoNRpAQob9qW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ujTX6DOROWqdsnfrZWHj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3daNo1xb4EI8HQQ578D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Hemv8eomrCXZhWkOmUTF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OmtLGoSHbVXyvVqTSiNI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bIzTLiLJkiiTp01myZuK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2Iront1ASuCIbLcNDzV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gCwqRwKNdsF9GQrmVhH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INllOEMxJoTB9unHOQF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RprQOSFEfAiWNYGhoXDi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gHOf9LmUOYqmrOSXCvQ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225llhEELRftlPCBmYr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IjpCtXFcTlx7EMaNq5g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7Yt3l08RDXvkjMWINGYy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VeaPryyl2uu9cq9qCF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BksnRHhAaDAc2eTvyAi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PaAwyn3jvWdmCQn3HQ3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yZoUx76sIpEBuhNk9Uw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kpyls9IuRNDgcIhhZ3x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MCVJL62RdLLbXyfFNvZ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ZGC28uTsetGZBA8DPWd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7gFpy9AZ31xwzjk8cavl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avorzI0Ltrra1Dwix8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0cK8M5pHrnWB0CnH3CU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B6TazgGZzoKIaiDjNCB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3HIZNo2JN2Pktay5ezW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vz118Atvb4trBDfBw90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HFlMPhFTaELu0f1hWZjR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Qis43KPhfkvwBk9x75v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IH03b6s3AgXJIz4xIG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W52VrY1UVKk93Jm3GDb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nTWUdiALuV3WZ7xJdPF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fEAqY3yNnjR6MCX8K7q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7gFpy9AZ31xwzjk8cavlJ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avorzI0Ltrra1Dwix8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0cK8M5pHrnWB0CnH3CU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B6TazgGZzoKIaiDjNCB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vz118Atvb4trBDfBw90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HFlMPhFTaELu0f1hWZjR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Qis43KPhfkvwBk9x75v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IH03b6s3AgXJIz4xIGU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W52VrY1UVKk93Jm3GDb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fEAqY3yNnjR6MCX8K7q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BksnRHhAaDAc2eTvyAih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PaAwyn3jvWdmCQn3HQ3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5i56Vev2Rlu5erGwvlcX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zrK2ioGhbW9tZFdvtiQ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9O0DZSKZIMq2xUydwdz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kfdihdFD3OAshW1EpOwc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3X7jWgLCW3gEtLqGAwj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iKL8iXlZCH2AeVG5cBLY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HA8E88fJCVPfePoojhy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SjMfeySWNNbV2bZEPdJ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5i56Vev2Rlu5erGwvlc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zrK2ioGhbW9tZFdvtiQ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9O0DZSKZIMq2xUydwdz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kfdihdFD3OAshW1EpOwc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3X7jWgLCW3gEtLqGAwj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SjMfeySWNNbV2bZEPdJ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SjMfeySWNNbV2bZEPdJ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SjMfeySWNNbV2bZEPdJ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SjMfeySWNNbV2bZEPdJ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5i56Vev2Rlu5erGwvlc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zrK2ioGhbW9tZFdvtiQ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9O0DZSKZIMq2xUydwdz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kfdihdFD3OAshW1EpOwc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3X7jWgLCW3gEtLqGAwj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SjMfeySWNNbV2bZEPdJ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5i56Vev2Rlu5erGwvlc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zrK2ioGhbW9tZFdvti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9O0DZSKZIMq2xUydwdz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kfdihdFD3OAshW1EpOwc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3X7jWgLCW3gEtLqGAwj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SjMfeySWNNbV2bZEPdJ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PaAwyn3jvWdmCQn3HQ3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RFH2daE0yhmImfQG3BJb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3iNcpFrltLYLyMynR4Ej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ot9LWj23nZJWo3upC2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FWh6kvQL1ODB4oJfTv1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LPQakmF2hibgIwSFCNc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Z3TPkDMNOEVbdCn4I4R2i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5kjFK9Iw3Oe4asg9bt6Z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pNFcneTdfqeAJvQECwjK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2EmqpsCJbnDKUvZyLuD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PzIKiwQzFM62L0QXOqB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WYAlE3KO6oNePMHE95SB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7nSbQPsKsLo6GD8nP0dK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ESJYIOFdf3zXDJ9XRNP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exb4f9gvEDa5kIBGlW9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ER8Xvcd4MQbXEcMDyvW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PMHKlGY1qEj4OxTMA9J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NxprlbrSHLxtSkVhE4hz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Tm3pTHoDXqlI3By3Q2D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qajsIgRRsP5uE2nWiJu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79hkJAdfWW9tWS5rZ7M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sr1wiSLbIMeM3q0bpJMy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Ma2diZTFk8sVWwW8NWk4b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la5uRRKmhI8CwIndUjv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RDQVgBAvrLBtdLqb2S9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aqDs0jmkHQBhjrEVA9M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03uBMIgCTvgXtpiOAg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lGZIQbJv2ZNKV70htvr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SQr5vJESRLL9FZTKOqrU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Dxxc4C75TmabLpPhRPUU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udJQiavxLJJFCW9l6cW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4h5iKIs27mHbdj6KwQy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KMSFGQyFz0I4uNftGDt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guFjXfr7h74gGjC4Y1j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mfNDsvCvLd6WGDmIHym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ZoPesTDJ5I0Fmc9Bw5k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WUoWyXKgxJoMwnZnTj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T11rLQn3G30RfiU2jws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0e6WQBFsK4M7yLU0Gum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Y6yVJ1DsE0DnKWj15bvB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iOhKcFY5p4q1PCXxBSA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rYHLupxNLKnQWYlIiW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wFOKK9WtipLanj3qbyyB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YGYcTADm3lpr2WJEnQ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5MB2FRLY7bJQ0Q4MX3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OYR0usUaL0dGTUn9eIS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FB16FSpNpNVmXDbEnj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DkWapNPbMDMFifZnM2L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EsaIXK9C6mE2wOhVGIBV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Pl3I2GCKq7gWif70ymc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kWHKTb86TkKAdwhRqY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X6BVNpq1ZDm9os2OObq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iGC2qBE247WsYB8YnJG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d38PPC9rqMHQNViLZO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3BsKRn2l3Wz2bkCsaaW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1QfpGfoAWD426SGeABr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lvUxVXOjdTOynzg2TDT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HqeNSCdaUQENN9LnNT4b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BVQbsU3D2sqp9PaTmMm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nj4wsdOxqZaHPjXH9j7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mo0WcUwiPGhnyw6VrPPv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esZRVFD2EsqbWGww1T0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prLqAdShqhaV9xWlYRF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XnzqoVOWuUhL2y6v4p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01wZzGV9snqAunQaPWt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EovoesMgCFNOmyTpm70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kr3IEUAdTwlKm8tarsn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cdL6LnQJPK3h6FOpOc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NF1hgpAlurPK33kwNRF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tBcLWbGxXe8zEnGnDaCy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VB4qQVEvwmYwcp5utp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CupXPqduLedzGAHwlKS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A7ahh8HdS6qkZz0S6eh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iDJvNX4U31TQThMx95Mx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8lB8vsEEaFaQOwyMlK8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r8FJ6y4ce3obvnTErCf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G2sfZnJ2pm4KUtsMm6z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eXqHFEPX1dpIiHLPcqsu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8lB8vsEEaFaQOwyMlK8Y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r8FJ6y4ce3obvnTErCfp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h7h5K68j4y4aIUeIYP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6KsqcFg8PUNAAPeOu2I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dG2PvvyStdsqwgIsuD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qR2qCJcqtLoFxMon9KA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7aiX62y5C2DBgaN4TOF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1QJW36tw0QbRJR8FD9S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tvn0aGk5NoyWwGHyanP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2Wwdz4QLinPr9rdaYrB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v6tAetPHg9uqYOF3IcT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pprWWeavalwEONqQwoF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tGk6clPg1XMfYm0D0Mj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1iHGrtaqM3kfw7LD7CA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UuDqJ8UcqMfBn9egNHl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jzgj4Tg3ELBwod20J2vz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0VJCpRPTrsWqa49q31V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ZRL1dMXieYQLzlAstpdK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gGzhsr9h1prE3ELHJVsZY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zX2YQjZuDfqwVRRoD2V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ApvOQAxw9n9QhNYfWE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Rnm6EYZnkEIaske4pm8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l2qIB5MbObVBmDt2soW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fephkAJgCxAlylXndNI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m4A3pn6hPuEZ3so8ZsKX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VGrlMTbUNcvjGl8xGo5x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uKL20rLmS1CuI3MKfRvj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PiceVCMTrqKwSOfCkWI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81acie0N4lbvfPQyXqP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Xnz1Ekoun7tn8UC3Bc5U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Metro.MetroProgressRing" Revision="1" Stencil="System.Storyboarding.Metro" StencilVersion="0.1"/>
</Control>
</file>

<file path=customXml/item10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11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12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13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14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15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16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18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19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20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21.xml><?xml version="1.0" encoding="utf-8"?>
<Control xmlns="http://schemas.microsoft.com/VisualStudio/2011/storyboarding/control">
  <Id Name="System.Storyboarding.WindowsAppIcons.Paste" Revision="1" Stencil="System.Storyboarding.WindowsAppIcons" StencilVersion="0.1"/>
</Control>
</file>

<file path=customXml/item22.xml><?xml version="1.0" encoding="utf-8"?>
<Control xmlns="http://schemas.microsoft.com/VisualStudio/2011/storyboarding/control">
  <Id Name="System.Storyboarding.WindowsAppIcons.Comment" Revision="1" Stencil="System.Storyboarding.WindowsAppIcons" StencilVersion="0.1"/>
</Control>
</file>

<file path=customXml/item23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4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25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26.xml><?xml version="1.0" encoding="utf-8"?>
<Control xmlns="http://schemas.microsoft.com/VisualStudio/2011/storyboarding/control">
  <Id Name="366cd925-969f-44e1-b789-354cb31b0dfd" RevisionId="87c5073a-f3d6-4c7e-a7b7-c9586eacad3b" Stencil="172d6d98-e5c9-42e9-a209-79f7a94bbd38" StencilRevisionId="00000000-0000-0000-0000-000000000000" StencilVersion="0.0"/>
</Control>
</file>

<file path=customXml/item27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28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29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3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30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1.xml><?xml version="1.0" encoding="utf-8"?>
<Control xmlns="http://schemas.microsoft.com/VisualStudio/2011/storyboarding/control">
  <Id Name="System.Storyboarding.MetroIcons.Right" Revision="1" Stencil="System.Storyboarding.MetroIcons" StencilVersion="0.1"/>
</Control>
</file>

<file path=customXml/item32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33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4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35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36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37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0C6CB46F31BE441A8A87263DCEDB22E" ma:contentTypeVersion="6" ma:contentTypeDescription="새 문서를 만듭니다." ma:contentTypeScope="" ma:versionID="4949277ed2aa7fe3a4fec73c9543d751">
  <xsd:schema xmlns:xsd="http://www.w3.org/2001/XMLSchema" xmlns:xs="http://www.w3.org/2001/XMLSchema" xmlns:p="http://schemas.microsoft.com/office/2006/metadata/properties" xmlns:ns1="http://schemas.microsoft.com/sharepoint/v3" xmlns:ns2="7c1cd0af-d91d-40db-b63a-427a249bfe73" xmlns:ns3="11a8b8cd-93be-4179-a6d1-5c7b1c051f7f" targetNamespace="http://schemas.microsoft.com/office/2006/metadata/properties" ma:root="true" ma:fieldsID="7930570a6e4e6130830a0a4f69b424c7" ns1:_="" ns2:_="" ns3:_="">
    <xsd:import namespace="http://schemas.microsoft.com/sharepoint/v3"/>
    <xsd:import namespace="7c1cd0af-d91d-40db-b63a-427a249bfe73"/>
    <xsd:import namespace="11a8b8cd-93be-4179-a6d1-5c7b1c051f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1:PublishingStartDate" minOccurs="0"/>
                <xsd:element ref="ns1:PublishingExpirationDate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시작 날짜 예약" ma:description="시작 날짜 예약은 게시 기능을 사용하여 만드는 사이트 열로, 사이트 방문자에게 이 페이지를 처음 표시할 날짜 및 시간을 지정하는 데 사용합니다." ma:internalName="PublishingStartDate">
      <xsd:simpleType>
        <xsd:restriction base="dms:Unknown"/>
      </xsd:simpleType>
    </xsd:element>
    <xsd:element name="PublishingExpirationDate" ma:index="11" nillable="true" ma:displayName="종료 날짜 예약" ma:description="종료 날짜 예약은 게시 기능을 사용하여 만드는 사이트 열로, 사이트 방문자에게 이 페이지를 더 이상 표시하지 않을 날짜 및 시간을 지정하는 데 사용됩니다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cd0af-d91d-40db-b63a-427a249bfe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힌트 해시 공유" ma:internalName="SharingHintHash" ma:readOnly="true">
      <xsd:simpleType>
        <xsd:restriction base="dms:Text"/>
      </xsd:simpleType>
    </xsd:element>
    <xsd:element name="SharedWithDetails" ma:index="12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8b8cd-93be-4179-a6d1-5c7b1c051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8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39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4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40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41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44.xml><?xml version="1.0" encoding="utf-8"?>
<Control xmlns="http://schemas.microsoft.com/VisualStudio/2011/storyboarding/control">
  <Id Name="366cd925-969f-44e1-b789-354cb31b0dfd" RevisionId="87c5073a-f3d6-4c7e-a7b7-c9586eacad3b" Stencil="172d6d98-e5c9-42e9-a209-79f7a94bbd38" StencilRevisionId="00000000-0000-0000-0000-000000000000" StencilVersion="0.0"/>
</Control>
</file>

<file path=customXml/item45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46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47.xml><?xml version="1.0" encoding="utf-8"?>
<Control xmlns="http://schemas.microsoft.com/VisualStudio/2011/storyboarding/control">
  <Id Name="System.Storyboarding.WindowsAppIcons.Paste" Revision="1" Stencil="System.Storyboarding.WindowsAppIcons" StencilVersion="0.1"/>
</Control>
</file>

<file path=customXml/item48.xml><?xml version="1.0" encoding="utf-8"?>
<Control xmlns="http://schemas.microsoft.com/VisualStudio/2011/storyboarding/control">
  <Id Name="System.Storyboarding.Metro.MetroProgressRing" Revision="1" Stencil="System.Storyboarding.Metro" StencilVersion="0.1"/>
</Control>
</file>

<file path=customXml/item49.xml><?xml version="1.0" encoding="utf-8"?>
<Control xmlns="http://schemas.microsoft.com/VisualStudio/2011/storyboarding/control">
  <Id Name="System.Storyboarding.MetroIcons.Calendar" Revision="1" Stencil="System.Storyboarding.MetroIcons" StencilVersion="0.1"/>
</Control>
</file>

<file path=customXml/item5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50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51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52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53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54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55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56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57.xml><?xml version="1.0" encoding="utf-8"?>
<Control xmlns="http://schemas.microsoft.com/VisualStudio/2011/storyboarding/control">
  <Id Name="System.Storyboarding.MetroIcons.Right" Revision="1" Stencil="System.Storyboarding.MetroIcons" StencilVersion="0.1"/>
</Control>
</file>

<file path=customXml/item58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59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6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61.xml><?xml version="1.0" encoding="utf-8"?>
<Control xmlns="http://schemas.microsoft.com/VisualStudio/2011/storyboarding/control">
  <Id Name="System.Storyboarding.WindowsAppIcons.Comment" Revision="1" Stencil="System.Storyboarding.WindowsAppIcons" StencilVersion="0.1"/>
</Control>
</file>

<file path=customXml/item62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63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64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65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66.xml><?xml version="1.0" encoding="utf-8"?>
<Control xmlns="http://schemas.microsoft.com/VisualStudio/2011/storyboarding/control">
  <Id Name="System.Storyboarding.Common.MousePointer" Revision="1" Stencil="System.Storyboarding.Common" StencilVersion="0.1"/>
</Control>
</file>

<file path=customXml/item67.xml><?xml version="1.0" encoding="utf-8"?>
<Control xmlns="http://schemas.microsoft.com/VisualStudio/2011/storyboarding/control">
  <Id Name="System.Storyboarding.WindowsAppIcons.Comment" Revision="1" Stencil="System.Storyboarding.WindowsAppIcons" StencilVersion="0.1"/>
</Control>
</file>

<file path=customXml/item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69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7.xml><?xml version="1.0" encoding="utf-8"?>
<Control xmlns="http://schemas.microsoft.com/VisualStudio/2011/storyboarding/control">
  <Id Name="System.Storyboarding.Metro.MetroTileMediumSelected" Revision="1" Stencil="System.Storyboarding.Metro" StencilVersion="0.1"/>
</Control>
</file>

<file path=customXml/item70.xml><?xml version="1.0" encoding="utf-8"?>
<Control xmlns="http://schemas.microsoft.com/VisualStudio/2011/storyboarding/control">
  <Id Name="System.Storyboarding.WindowsAppIcons.Paste" Revision="1" Stencil="System.Storyboarding.WindowsAppIcons" StencilVersion="0.1"/>
</Control>
</file>

<file path=customXml/item71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72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9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Props1.xml><?xml version="1.0" encoding="utf-8"?>
<ds:datastoreItem xmlns:ds="http://schemas.openxmlformats.org/officeDocument/2006/customXml" ds:itemID="{B77F8108-678D-4FA3-B906-08C91026E4FF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6C906F66-6CCB-45BC-82DF-1B7C06F1ED26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2B7D267F-34C6-4410-9288-D50160DAAE7A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B79E2D68-092D-42A8-81CA-8126458DBE0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9A673CC6-9C20-4B00-B58D-7A8C1F09318F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6DBCADA-8557-463E-B73D-3A9C46061914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D7BF4CFA-CAD8-4AF1-A8D8-1FB6496851D1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0C24B8B7-BA7E-4DF3-B821-AA18EA93983A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C7DF6561-E497-4493-8392-D87AB6D9EE8A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18.xml><?xml version="1.0" encoding="utf-8"?>
<ds:datastoreItem xmlns:ds="http://schemas.openxmlformats.org/officeDocument/2006/customXml" ds:itemID="{C208AFC0-35FF-4018-AD09-E839761F3AB1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30759C83-8CF0-49B9-B6A2-2305572AB10F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007D608-38E4-4681-9A3D-7F6360622D8C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193D644C-8F65-4C9D-8976-B316910EBD41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E50874D0-74F3-47A6-A860-E920F88EFCE1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EA6D0E49-DA9D-41AA-8F01-FAFC816C2BED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A655E186-A233-425F-9F2F-451ABAE1A5F4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4B2B0D17-9A6D-4BC3-B44A-C2AF57E3C324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6D59D1B0-11C9-4D25-ACB7-CB4B9A63C11F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C5CF5F97-B754-4F96-AD14-372A8EE23397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351F0DE1-B957-4190-B0AF-C21284B341E3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28A4AF9E-FB86-4A1F-BE3D-CF98FB0415DE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64C833E8-1BC0-4EDB-BBDD-B7C1A68FB59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5CB478B-8713-460C-A71D-301F0C5FEB2C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C7F480C3-2D3C-4372-B068-DDBE71BC086E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0113B2CD-2DC8-4540-AE97-3A32F52CDC57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883E37CA-2CE0-4874-8F0E-CB5665A37A54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3D7F8E15-62B5-43F9-9E43-32F8BD699A86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FEDC960A-3006-405B-8596-4061CCF775CE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EB5EFF1D-0B39-4219-B421-66EE26A3278F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80CAB1AF-068F-49F9-9ABE-BF2332A161DC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9A642FFF-EBA5-4FD0-8F57-B6FA86C82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1cd0af-d91d-40db-b63a-427a249bfe73"/>
    <ds:schemaRef ds:uri="11a8b8cd-93be-4179-a6d1-5c7b1c051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8.xml><?xml version="1.0" encoding="utf-8"?>
<ds:datastoreItem xmlns:ds="http://schemas.openxmlformats.org/officeDocument/2006/customXml" ds:itemID="{B7576B94-2ECA-4260-8E3A-BAFF70820186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1E8A06DB-A098-45EE-B737-D50E04FBC045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CB6198EF-DEDC-4FF4-8241-C46DADE4ABDE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3A5621A0-C1D5-4FD2-94FC-49D9D86A2B0C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689DBB22-0D04-41CE-B85B-C4E5BD48C823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8522A12E-5FCD-484D-9ECA-5BB49F502438}">
  <ds:schemaRefs>
    <ds:schemaRef ds:uri="http://schemas.microsoft.com/sharepoint/v3/contenttype/forms"/>
  </ds:schemaRefs>
</ds:datastoreItem>
</file>

<file path=customXml/itemProps43.xml><?xml version="1.0" encoding="utf-8"?>
<ds:datastoreItem xmlns:ds="http://schemas.openxmlformats.org/officeDocument/2006/customXml" ds:itemID="{34FEE6EA-3207-44F7-A8FE-096963826568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CFD229CE-B460-4AD3-B7A1-CDC7F6463DD0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B6D21C6E-8EA1-45B6-A136-DD6D3BD12E68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089F124D-E4A4-4D57-8E89-98833D56A3C0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E62CC5C0-A34F-48AA-AF99-26D2028204E9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541247AB-ACB2-4319-9E22-F4BF2BC6D40D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F762A473-DFEC-484A-A7D4-D0ECD9480A59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7E52A4B-D6F3-47D2-9660-E03CDFC4719A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2923FA96-E462-4E61-B0AA-53C33B2BA1E5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ED729919-1DE1-4094-8914-C54A03E304DA}">
  <ds:schemaRefs>
    <ds:schemaRef ds:uri="http://schemas.microsoft.com/VisualStudio/2011/storyboarding/control"/>
  </ds:schemaRefs>
</ds:datastoreItem>
</file>

<file path=customXml/itemProps52.xml><?xml version="1.0" encoding="utf-8"?>
<ds:datastoreItem xmlns:ds="http://schemas.openxmlformats.org/officeDocument/2006/customXml" ds:itemID="{463DE8CE-81DF-4DE0-9130-217D35CF33C5}">
  <ds:schemaRefs>
    <ds:schemaRef ds:uri="http://schemas.microsoft.com/VisualStudio/2011/storyboarding/control"/>
  </ds:schemaRefs>
</ds:datastoreItem>
</file>

<file path=customXml/itemProps53.xml><?xml version="1.0" encoding="utf-8"?>
<ds:datastoreItem xmlns:ds="http://schemas.openxmlformats.org/officeDocument/2006/customXml" ds:itemID="{4B7FB596-79EE-4FF2-8FE1-DBCBE5C4796E}">
  <ds:schemaRefs>
    <ds:schemaRef ds:uri="http://schemas.microsoft.com/VisualStudio/2011/storyboarding/control"/>
  </ds:schemaRefs>
</ds:datastoreItem>
</file>

<file path=customXml/itemProps54.xml><?xml version="1.0" encoding="utf-8"?>
<ds:datastoreItem xmlns:ds="http://schemas.openxmlformats.org/officeDocument/2006/customXml" ds:itemID="{A428E71E-B20D-4A61-9FE8-CB2D405731E9}">
  <ds:schemaRefs>
    <ds:schemaRef ds:uri="http://schemas.microsoft.com/VisualStudio/2011/storyboarding/control"/>
  </ds:schemaRefs>
</ds:datastoreItem>
</file>

<file path=customXml/itemProps55.xml><?xml version="1.0" encoding="utf-8"?>
<ds:datastoreItem xmlns:ds="http://schemas.openxmlformats.org/officeDocument/2006/customXml" ds:itemID="{585B3F36-5C0C-4EA7-AEA2-1785F7E598DF}">
  <ds:schemaRefs>
    <ds:schemaRef ds:uri="http://schemas.microsoft.com/VisualStudio/2011/storyboarding/control"/>
  </ds:schemaRefs>
</ds:datastoreItem>
</file>

<file path=customXml/itemProps56.xml><?xml version="1.0" encoding="utf-8"?>
<ds:datastoreItem xmlns:ds="http://schemas.openxmlformats.org/officeDocument/2006/customXml" ds:itemID="{D2099C37-88B4-4705-BF1E-03738F516F4A}">
  <ds:schemaRefs>
    <ds:schemaRef ds:uri="http://schemas.microsoft.com/VisualStudio/2011/storyboarding/control"/>
  </ds:schemaRefs>
</ds:datastoreItem>
</file>

<file path=customXml/itemProps57.xml><?xml version="1.0" encoding="utf-8"?>
<ds:datastoreItem xmlns:ds="http://schemas.openxmlformats.org/officeDocument/2006/customXml" ds:itemID="{03A05111-A0CA-476E-B884-5B9EA6CFF13A}">
  <ds:schemaRefs>
    <ds:schemaRef ds:uri="http://schemas.microsoft.com/VisualStudio/2011/storyboarding/control"/>
  </ds:schemaRefs>
</ds:datastoreItem>
</file>

<file path=customXml/itemProps58.xml><?xml version="1.0" encoding="utf-8"?>
<ds:datastoreItem xmlns:ds="http://schemas.openxmlformats.org/officeDocument/2006/customXml" ds:itemID="{CFD17421-0724-447B-AC8A-8BD3F21A40DD}">
  <ds:schemaRefs>
    <ds:schemaRef ds:uri="http://schemas.microsoft.com/VisualStudio/2011/storyboarding/control"/>
  </ds:schemaRefs>
</ds:datastoreItem>
</file>

<file path=customXml/itemProps59.xml><?xml version="1.0" encoding="utf-8"?>
<ds:datastoreItem xmlns:ds="http://schemas.openxmlformats.org/officeDocument/2006/customXml" ds:itemID="{8E776C7E-625C-48CA-8AB5-D13CDA8FFC8B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2AE40BBE-DE22-477B-98C0-3CCC58610112}">
  <ds:schemaRefs>
    <ds:schemaRef ds:uri="http://schemas.microsoft.com/VisualStudio/2011/storyboarding/control"/>
  </ds:schemaRefs>
</ds:datastoreItem>
</file>

<file path=customXml/itemProps60.xml><?xml version="1.0" encoding="utf-8"?>
<ds:datastoreItem xmlns:ds="http://schemas.openxmlformats.org/officeDocument/2006/customXml" ds:itemID="{AAB3E112-9817-4645-AF66-37A17CE713A7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61.xml><?xml version="1.0" encoding="utf-8"?>
<ds:datastoreItem xmlns:ds="http://schemas.openxmlformats.org/officeDocument/2006/customXml" ds:itemID="{E63440F4-A1DD-47F8-A6DB-358C80462221}">
  <ds:schemaRefs>
    <ds:schemaRef ds:uri="http://schemas.microsoft.com/VisualStudio/2011/storyboarding/control"/>
  </ds:schemaRefs>
</ds:datastoreItem>
</file>

<file path=customXml/itemProps62.xml><?xml version="1.0" encoding="utf-8"?>
<ds:datastoreItem xmlns:ds="http://schemas.openxmlformats.org/officeDocument/2006/customXml" ds:itemID="{0F7E116B-271F-49D1-B307-4084727A5106}">
  <ds:schemaRefs>
    <ds:schemaRef ds:uri="http://schemas.microsoft.com/VisualStudio/2011/storyboarding/control"/>
  </ds:schemaRefs>
</ds:datastoreItem>
</file>

<file path=customXml/itemProps63.xml><?xml version="1.0" encoding="utf-8"?>
<ds:datastoreItem xmlns:ds="http://schemas.openxmlformats.org/officeDocument/2006/customXml" ds:itemID="{86B5D1E7-B865-409C-8AA4-D8A349D80D6C}">
  <ds:schemaRefs>
    <ds:schemaRef ds:uri="http://schemas.microsoft.com/VisualStudio/2011/storyboarding/control"/>
  </ds:schemaRefs>
</ds:datastoreItem>
</file>

<file path=customXml/itemProps64.xml><?xml version="1.0" encoding="utf-8"?>
<ds:datastoreItem xmlns:ds="http://schemas.openxmlformats.org/officeDocument/2006/customXml" ds:itemID="{40945C93-CADF-40C0-B102-C50876498E84}">
  <ds:schemaRefs>
    <ds:schemaRef ds:uri="http://schemas.microsoft.com/VisualStudio/2011/storyboarding/control"/>
  </ds:schemaRefs>
</ds:datastoreItem>
</file>

<file path=customXml/itemProps65.xml><?xml version="1.0" encoding="utf-8"?>
<ds:datastoreItem xmlns:ds="http://schemas.openxmlformats.org/officeDocument/2006/customXml" ds:itemID="{2E64359A-C9D7-437A-A2C8-93B0894E1D34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ED19A836-0A9E-47B1-B4A1-F8BF77DD4BAA}">
  <ds:schemaRefs>
    <ds:schemaRef ds:uri="http://schemas.microsoft.com/VisualStudio/2011/storyboarding/control"/>
  </ds:schemaRefs>
</ds:datastoreItem>
</file>

<file path=customXml/itemProps67.xml><?xml version="1.0" encoding="utf-8"?>
<ds:datastoreItem xmlns:ds="http://schemas.openxmlformats.org/officeDocument/2006/customXml" ds:itemID="{FCC8B02E-BA32-4FE7-ACE8-ADC53AC3F923}">
  <ds:schemaRefs>
    <ds:schemaRef ds:uri="http://schemas.microsoft.com/VisualStudio/2011/storyboarding/control"/>
  </ds:schemaRefs>
</ds:datastoreItem>
</file>

<file path=customXml/itemProps68.xml><?xml version="1.0" encoding="utf-8"?>
<ds:datastoreItem xmlns:ds="http://schemas.openxmlformats.org/officeDocument/2006/customXml" ds:itemID="{87382755-B54B-4AD9-9F6A-BE233F875AD4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69.xml><?xml version="1.0" encoding="utf-8"?>
<ds:datastoreItem xmlns:ds="http://schemas.openxmlformats.org/officeDocument/2006/customXml" ds:itemID="{E2EE0416-48CF-41EC-8604-FB4E4E8C2A5A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B19CFFF5-E4BA-4AFC-B132-B005A3E72D14}">
  <ds:schemaRefs>
    <ds:schemaRef ds:uri="http://schemas.microsoft.com/VisualStudio/2011/storyboarding/control"/>
  </ds:schemaRefs>
</ds:datastoreItem>
</file>

<file path=customXml/itemProps70.xml><?xml version="1.0" encoding="utf-8"?>
<ds:datastoreItem xmlns:ds="http://schemas.openxmlformats.org/officeDocument/2006/customXml" ds:itemID="{D51767F1-1376-425C-97EB-2C6B41D17E3E}">
  <ds:schemaRefs>
    <ds:schemaRef ds:uri="http://schemas.microsoft.com/VisualStudio/2011/storyboarding/control"/>
  </ds:schemaRefs>
</ds:datastoreItem>
</file>

<file path=customXml/itemProps71.xml><?xml version="1.0" encoding="utf-8"?>
<ds:datastoreItem xmlns:ds="http://schemas.openxmlformats.org/officeDocument/2006/customXml" ds:itemID="{342D6E02-574E-4EB9-B09F-D9CE20CAA768}">
  <ds:schemaRefs>
    <ds:schemaRef ds:uri="http://schemas.microsoft.com/VisualStudio/2011/storyboarding/control"/>
  </ds:schemaRefs>
</ds:datastoreItem>
</file>

<file path=customXml/itemProps72.xml><?xml version="1.0" encoding="utf-8"?>
<ds:datastoreItem xmlns:ds="http://schemas.openxmlformats.org/officeDocument/2006/customXml" ds:itemID="{6A3F9605-2B28-4C0A-A9C9-B1A9EB097D3E}">
  <ds:schemaRefs>
    <ds:schemaRef ds:uri="http://schemas.microsoft.com/VisualStudio/2011/storyboarding/control"/>
  </ds:schemaRefs>
</ds:datastoreItem>
</file>

<file path=customXml/itemProps73.xml><?xml version="1.0" encoding="utf-8"?>
<ds:datastoreItem xmlns:ds="http://schemas.openxmlformats.org/officeDocument/2006/customXml" ds:itemID="{1A011885-AAB5-47EB-907F-618C1A8C929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8.xml><?xml version="1.0" encoding="utf-8"?>
<ds:datastoreItem xmlns:ds="http://schemas.openxmlformats.org/officeDocument/2006/customXml" ds:itemID="{6F9B7D56-3B0A-4194-9E84-4BE532B7DEE7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9.xml><?xml version="1.0" encoding="utf-8"?>
<ds:datastoreItem xmlns:ds="http://schemas.openxmlformats.org/officeDocument/2006/customXml" ds:itemID="{FBAD066E-EA73-49D7-AC23-F79855985C8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2254</TotalTime>
  <Words>1886</Words>
  <Application>Microsoft Office PowerPoint</Application>
  <PresentationFormat>화면 슬라이드 쇼(4:3)</PresentationFormat>
  <Paragraphs>409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1_Office 테마</vt:lpstr>
      <vt:lpstr>2_Office 테마</vt:lpstr>
      <vt:lpstr>PowerPoint 프레젠테이션</vt:lpstr>
      <vt:lpstr>PowerPoint 프레젠테이션</vt:lpstr>
      <vt:lpstr>PowerPoint 프레젠테이션</vt:lpstr>
      <vt:lpstr>Pro-EPM™ 개요</vt:lpstr>
      <vt:lpstr>프로젝트 최적화 모델</vt:lpstr>
      <vt:lpstr>프로젝트 진행 관리 프로세스</vt:lpstr>
      <vt:lpstr>주요 기능 요약</vt:lpstr>
      <vt:lpstr>프로젝트 전체 현황</vt:lpstr>
      <vt:lpstr>프로젝트 상세 현황</vt:lpstr>
      <vt:lpstr>근태 관리</vt:lpstr>
      <vt:lpstr>프로젝트 자원</vt:lpstr>
      <vt:lpstr>EPM 알림 메일 (프로젝트 관리자)</vt:lpstr>
      <vt:lpstr>EPM 알림 메일 (팀 구성원)</vt:lpstr>
      <vt:lpstr>쪽지함</vt:lpstr>
      <vt:lpstr>쪽지 알림</vt:lpstr>
      <vt:lpstr>문제점 및 위험 관리</vt:lpstr>
      <vt:lpstr>전자결재 기능</vt:lpstr>
      <vt:lpstr>전자결재 – 결재선 관리</vt:lpstr>
      <vt:lpstr>전자결재 – 양식 관리</vt:lpstr>
      <vt:lpstr>사용자 비밀번호 변경</vt:lpstr>
      <vt:lpstr>Microsoft Lync 연동</vt:lpstr>
      <vt:lpstr>데모 사이트 접속 정보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박재희</dc:creator>
  <cp:lastModifiedBy>정 창화</cp:lastModifiedBy>
  <cp:revision>51</cp:revision>
  <dcterms:created xsi:type="dcterms:W3CDTF">2014-01-03T05:36:52Z</dcterms:created>
  <dcterms:modified xsi:type="dcterms:W3CDTF">2018-06-04T07:40:40Z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0x01010040C6CB46F31BE441A8A87263DCEDB22E</vt:lpwstr>
  </property>
</Properties>
</file>