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sldIdLst>
    <p:sldId id="256" r:id="rId5"/>
    <p:sldId id="278" r:id="rId6"/>
    <p:sldId id="257" r:id="rId7"/>
    <p:sldId id="272" r:id="rId8"/>
    <p:sldId id="274" r:id="rId9"/>
    <p:sldId id="289" r:id="rId10"/>
    <p:sldId id="290" r:id="rId11"/>
    <p:sldId id="291" r:id="rId12"/>
    <p:sldId id="293" r:id="rId13"/>
  </p:sldIdLst>
  <p:sldSz cx="9144000" cy="6858000" type="screen4x3"/>
  <p:notesSz cx="6858000" cy="9144000"/>
  <p:defaultTextStyle>
    <a:defPPr>
      <a:defRPr lang="en-US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4089"/>
    <a:srgbClr val="06765E"/>
    <a:srgbClr val="447299"/>
    <a:srgbClr val="775F55"/>
    <a:srgbClr val="AFBCF8"/>
    <a:srgbClr val="93ABF2"/>
    <a:srgbClr val="7799EC"/>
    <a:srgbClr val="C2C7FD"/>
    <a:srgbClr val="90A9F1"/>
    <a:srgbClr val="6E94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밝은 스타일 1 - 강조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9" autoAdjust="0"/>
    <p:restoredTop sz="94645" autoAdjust="0"/>
  </p:normalViewPr>
  <p:slideViewPr>
    <p:cSldViewPr>
      <p:cViewPr varScale="1">
        <p:scale>
          <a:sx n="85" d="100"/>
          <a:sy n="85" d="100"/>
        </p:scale>
        <p:origin x="12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5E48A783-F368-43E1-9775-82158C9D7FF4}" type="datetimeFigureOut">
              <a:rPr lang="en-US"/>
              <a:pPr>
                <a:defRPr/>
              </a:pPr>
              <a:t>7/9/2015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76EC0906-ED44-4D0B-B3A3-CBEE8168FF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1206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4038600"/>
            <a:ext cx="9144000" cy="19304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0" y="4111625"/>
            <a:ext cx="1371600" cy="1776413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tx1"/>
              </a:gs>
            </a:gsLst>
            <a:lin ang="10800000" scaled="1"/>
            <a:tileRect/>
          </a:gra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Rectangle 10"/>
          <p:cNvSpPr/>
          <p:nvPr/>
        </p:nvSpPr>
        <p:spPr>
          <a:xfrm>
            <a:off x="1371600" y="4111625"/>
            <a:ext cx="7772400" cy="1776413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371600" y="4191000"/>
            <a:ext cx="7467600" cy="1066800"/>
          </a:xfrm>
        </p:spPr>
        <p:txBody>
          <a:bodyPr>
            <a:normAutofit/>
          </a:bodyPr>
          <a:lstStyle>
            <a:lvl1pPr>
              <a:defRPr sz="4400" cap="none" baseline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5257800"/>
            <a:ext cx="7467600" cy="609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3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pic>
        <p:nvPicPr>
          <p:cNvPr id="3" name="그림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661" y="3249094"/>
            <a:ext cx="3200677" cy="75597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1600200"/>
            <a:ext cx="1371600" cy="9906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tx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620000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 anchor="ctr"/>
          <a:lstStyle>
            <a:lvl1pPr algn="l">
              <a:buNone/>
              <a:defRPr sz="4400" b="0" cap="none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white">
          <a:xfrm>
            <a:off x="0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Rectangle 8"/>
          <p:cNvSpPr/>
          <p:nvPr/>
        </p:nvSpPr>
        <p:spPr>
          <a:xfrm>
            <a:off x="0" y="4659313"/>
            <a:ext cx="1371600" cy="712787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0800000" scaled="1"/>
          </a:gra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Rectangle 9"/>
          <p:cNvSpPr/>
          <p:nvPr/>
        </p:nvSpPr>
        <p:spPr>
          <a:xfrm>
            <a:off x="1371600" y="4659313"/>
            <a:ext cx="7772400" cy="712787"/>
          </a:xfrm>
          <a:prstGeom prst="rect">
            <a:avLst/>
          </a:prstGeom>
          <a:solidFill>
            <a:schemeClr val="tx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0" y="5486400"/>
            <a:ext cx="7543800" cy="685800"/>
          </a:xfrm>
        </p:spPr>
        <p:txBody>
          <a:bodyPr/>
          <a:lstStyle>
            <a:lvl1pPr marL="0" indent="0">
              <a:buFontTx/>
              <a:buNone/>
              <a:defRPr sz="1700">
                <a:solidFill>
                  <a:schemeClr val="tx2"/>
                </a:solidFill>
              </a:defRPr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675516"/>
            <a:ext cx="7543800" cy="658483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71600" y="0"/>
            <a:ext cx="7772400" cy="4568952"/>
          </a:xfr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ko-KR" altLang="en-US" noProof="0" smtClean="0"/>
              <a:t>그림을 추가하려면 아이콘을 클릭하십시오</a:t>
            </a:r>
            <a:endParaRPr lang="en-US" noProof="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762000" y="1196752"/>
            <a:ext cx="8004048" cy="5191472"/>
          </a:xfrm>
        </p:spPr>
        <p:txBody>
          <a:bodyPr/>
          <a:lstStyle>
            <a:lvl1pPr>
              <a:defRPr sz="2000">
                <a:latin typeface="맑은 고딕" pitchFamily="50" charset="-127"/>
                <a:ea typeface="맑은 고딕" pitchFamily="50" charset="-127"/>
              </a:defRPr>
            </a:lvl1pPr>
            <a:lvl2pPr>
              <a:defRPr sz="1800">
                <a:latin typeface="맑은 고딕" pitchFamily="50" charset="-127"/>
                <a:ea typeface="맑은 고딕" pitchFamily="50" charset="-127"/>
              </a:defRPr>
            </a:lvl2pPr>
            <a:lvl3pPr>
              <a:defRPr sz="1600">
                <a:latin typeface="맑은 고딕" pitchFamily="50" charset="-127"/>
                <a:ea typeface="맑은 고딕" pitchFamily="50" charset="-127"/>
              </a:defRPr>
            </a:lvl3pPr>
            <a:lvl4pPr>
              <a:defRPr sz="1400">
                <a:latin typeface="맑은 고딕" pitchFamily="50" charset="-127"/>
                <a:ea typeface="맑은 고딕" pitchFamily="50" charset="-127"/>
              </a:defRPr>
            </a:lvl4pPr>
            <a:lvl5pPr>
              <a:defRPr sz="1400">
                <a:latin typeface="맑은 고딕" pitchFamily="50" charset="-127"/>
                <a:ea typeface="맑은 고딕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62000" y="381000"/>
            <a:ext cx="8001000" cy="527720"/>
          </a:xfrm>
        </p:spPr>
        <p:txBody>
          <a:bodyPr/>
          <a:lstStyle>
            <a:lvl1pPr>
              <a:defRPr sz="3000"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762000" y="1700808"/>
            <a:ext cx="8001000" cy="4752528"/>
          </a:xfrm>
        </p:spPr>
        <p:txBody>
          <a:bodyPr/>
          <a:lstStyle>
            <a:lvl1pPr>
              <a:defRPr>
                <a:latin typeface="맑은 고딕" pitchFamily="50" charset="-127"/>
                <a:ea typeface="맑은 고딕" pitchFamily="50" charset="-127"/>
              </a:defRPr>
            </a:lvl1pPr>
            <a:lvl2pPr>
              <a:defRPr>
                <a:latin typeface="맑은 고딕" pitchFamily="50" charset="-127"/>
                <a:ea typeface="맑은 고딕" pitchFamily="50" charset="-127"/>
              </a:defRPr>
            </a:lvl2pPr>
            <a:lvl3pPr>
              <a:defRPr>
                <a:latin typeface="맑은 고딕" pitchFamily="50" charset="-127"/>
                <a:ea typeface="맑은 고딕" pitchFamily="50" charset="-127"/>
              </a:defRPr>
            </a:lvl3pPr>
            <a:lvl4pPr>
              <a:defRPr>
                <a:latin typeface="맑은 고딕" pitchFamily="50" charset="-127"/>
                <a:ea typeface="맑은 고딕" pitchFamily="50" charset="-127"/>
              </a:defRPr>
            </a:lvl4pPr>
            <a:lvl5pPr>
              <a:defRPr>
                <a:latin typeface="맑은 고딕" pitchFamily="50" charset="-127"/>
                <a:ea typeface="맑은 고딕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762000" y="1196753"/>
            <a:ext cx="8001000" cy="432048"/>
          </a:xfrm>
          <a:solidFill>
            <a:schemeClr val="accent3"/>
          </a:solidFill>
        </p:spPr>
        <p:txBody>
          <a:bodyPr rtlCol="0" anchor="ctr"/>
          <a:lstStyle>
            <a:lvl1pPr marL="0" indent="0">
              <a:buFontTx/>
              <a:buNone/>
              <a:defRPr sz="1800" b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762000" y="381000"/>
            <a:ext cx="8001000" cy="527720"/>
          </a:xfrm>
        </p:spPr>
        <p:txBody>
          <a:bodyPr/>
          <a:lstStyle>
            <a:lvl1pPr>
              <a:defRPr sz="3000"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62000" y="1124744"/>
            <a:ext cx="1600200" cy="5256584"/>
          </a:xfrm>
          <a:solidFill>
            <a:schemeClr val="accent3"/>
          </a:solidFill>
          <a:ln w="50800" cap="sq" cmpd="dbl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438400" y="1124744"/>
            <a:ext cx="6324600" cy="5256584"/>
          </a:xfrm>
        </p:spPr>
        <p:txBody>
          <a:bodyPr/>
          <a:lstStyle>
            <a:lvl1pPr>
              <a:defRPr sz="20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 sz="160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 sz="140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 sz="140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2000" y="381000"/>
            <a:ext cx="8001000" cy="527720"/>
          </a:xfrm>
        </p:spPr>
        <p:txBody>
          <a:bodyPr/>
          <a:lstStyle>
            <a:lvl1pPr>
              <a:defRPr sz="30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62000" y="381000"/>
            <a:ext cx="8001000" cy="527720"/>
          </a:xfrm>
        </p:spPr>
        <p:txBody>
          <a:bodyPr/>
          <a:lstStyle>
            <a:lvl1pPr>
              <a:defRPr sz="3000"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762000" y="381000"/>
            <a:ext cx="8001000" cy="52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제목 스타일 편집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765175" y="1196752"/>
            <a:ext cx="8001000" cy="5264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0"/>
            <a:ext cx="9144000" cy="32067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5334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" y="0"/>
            <a:ext cx="8610600" cy="228600"/>
          </a:xfrm>
          <a:prstGeom prst="rect">
            <a:avLst/>
          </a:prstGeom>
          <a:solidFill>
            <a:schemeClr val="tx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5" name="Slide Number Placeholder 28"/>
          <p:cNvSpPr>
            <a:spLocks noGrp="1"/>
          </p:cNvSpPr>
          <p:nvPr>
            <p:ph type="sldNum" sz="quarter" idx="4"/>
          </p:nvPr>
        </p:nvSpPr>
        <p:spPr>
          <a:xfrm>
            <a:off x="4419600" y="6520392"/>
            <a:ext cx="838200" cy="32067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fontAlgn="auto" latinLnBrk="0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bg2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fld id="{BCD44114-1AA2-4573-B5D7-910F605856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그림 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693" y="6553200"/>
            <a:ext cx="1312307" cy="3099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4" r:id="rId2"/>
    <p:sldLayoutId id="2147483679" r:id="rId3"/>
    <p:sldLayoutId id="2147483673" r:id="rId4"/>
    <p:sldLayoutId id="2147483676" r:id="rId5"/>
    <p:sldLayoutId id="2147483671" r:id="rId6"/>
    <p:sldLayoutId id="2147483677" r:id="rId7"/>
    <p:sldLayoutId id="2147483678" r:id="rId8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sz="3000" kern="1200">
          <a:solidFill>
            <a:schemeClr val="tx2"/>
          </a:solidFill>
          <a:latin typeface="맑은 고딕" panose="020B0503020000020004" pitchFamily="50" charset="-127"/>
          <a:ea typeface="맑은 고딕" panose="020B0503020000020004" pitchFamily="50" charset="-127"/>
          <a:cs typeface="+mj-cs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</a:defRPr>
      </a:lvl9pPr>
    </p:titleStyle>
    <p:bodyStyle>
      <a:lvl1pPr marL="319088" indent="-319088" algn="l" rtl="0" eaLnBrk="1" fontAlgn="base" latinLnBrk="1" hangingPunct="1">
        <a:spcBef>
          <a:spcPts val="7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"/>
        <a:defRPr sz="20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1pPr>
      <a:lvl2pPr marL="639763" indent="-273050" algn="l" rtl="0" eaLnBrk="1" fontAlgn="base" latinLnBrk="1" hangingPunct="1">
        <a:spcBef>
          <a:spcPts val="550"/>
        </a:spcBef>
        <a:spcAft>
          <a:spcPct val="0"/>
        </a:spcAft>
        <a:buClr>
          <a:schemeClr val="tx2"/>
        </a:buClr>
        <a:buSzPct val="70000"/>
        <a:buFont typeface="Wingdings 2" pitchFamily="18" charset="2"/>
        <a:buChar char=""/>
        <a:defRPr sz="18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2pPr>
      <a:lvl3pPr marL="914400" indent="-228600" algn="l" rtl="0" eaLnBrk="1" fontAlgn="base" latinLnBrk="1" hangingPunct="1">
        <a:spcBef>
          <a:spcPts val="5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"/>
        <a:defRPr sz="16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3pPr>
      <a:lvl4pPr marL="1371600" indent="-228600" algn="l" rtl="0" eaLnBrk="1" fontAlgn="base" latinLnBrk="1" hangingPunct="1">
        <a:spcBef>
          <a:spcPts val="4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"/>
        <a:defRPr sz="14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4pPr>
      <a:lvl5pPr marL="1828800" indent="-228600" algn="l" rtl="0" eaLnBrk="1" fontAlgn="base" latinLnBrk="1" hangingPunct="1">
        <a:spcBef>
          <a:spcPts val="4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"/>
        <a:defRPr sz="14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emf"/><Relationship Id="rId7" Type="http://schemas.microsoft.com/office/2007/relationships/hdphoto" Target="../media/hdphoto1.wdp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emf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ustomXml" Target="../../customXml/item3.xml"/><Relationship Id="rId1" Type="http://schemas.openxmlformats.org/officeDocument/2006/relationships/customXml" Target="../../customXml/item2.xml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1371600" y="4191000"/>
            <a:ext cx="7592888" cy="1066800"/>
          </a:xfrm>
        </p:spPr>
        <p:txBody>
          <a:bodyPr>
            <a:normAutofit/>
          </a:bodyPr>
          <a:lstStyle/>
          <a:p>
            <a:r>
              <a:rPr lang="ko-KR" altLang="en-US" sz="3600" dirty="0" err="1" smtClean="0"/>
              <a:t>더존</a:t>
            </a:r>
            <a:r>
              <a:rPr lang="ko-KR" altLang="en-US" sz="3600" dirty="0" smtClean="0"/>
              <a:t> </a:t>
            </a:r>
            <a:r>
              <a:rPr lang="en-US" altLang="ko-KR" sz="3600" dirty="0" err="1" smtClean="0"/>
              <a:t>i</a:t>
            </a:r>
            <a:r>
              <a:rPr lang="en-US" altLang="ko-KR" sz="3600" dirty="0" smtClean="0"/>
              <a:t>-CUBE </a:t>
            </a:r>
            <a:r>
              <a:rPr lang="ko-KR" altLang="en-US" sz="3600" smtClean="0"/>
              <a:t>추가 업무 개발 서비스</a:t>
            </a:r>
            <a:endParaRPr lang="ko-KR" altLang="en-US" sz="3600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r" fontAlgn="auto">
              <a:spcAft>
                <a:spcPts val="0"/>
              </a:spcAft>
              <a:buFont typeface="Wingdings"/>
              <a:buNone/>
              <a:defRPr/>
            </a:pPr>
            <a:r>
              <a:rPr lang="en-US" altLang="ko-KR" dirty="0" smtClean="0"/>
              <a:t>2015.06</a:t>
            </a:r>
          </a:p>
          <a:p>
            <a:pPr algn="r" fontAlgn="auto">
              <a:spcAft>
                <a:spcPts val="0"/>
              </a:spcAft>
              <a:buFont typeface="Wingdings"/>
              <a:buNone/>
              <a:defRPr/>
            </a:pPr>
            <a:r>
              <a:rPr lang="ko-KR" altLang="en-US" dirty="0" smtClean="0"/>
              <a:t>㈜</a:t>
            </a:r>
            <a:r>
              <a:rPr lang="ko-KR" altLang="en-US" dirty="0" err="1" smtClean="0"/>
              <a:t>피엔제이컨설팅</a:t>
            </a:r>
            <a:endParaRPr lang="en-US" dirty="0"/>
          </a:p>
        </p:txBody>
      </p:sp>
      <p:pic>
        <p:nvPicPr>
          <p:cNvPr id="4" name="그림 3" descr="화면 캡처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5257800"/>
            <a:ext cx="2016224" cy="5563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서비스 개요</a:t>
            </a:r>
            <a:endParaRPr lang="en-US" altLang="ko-KR" dirty="0" smtClean="0"/>
          </a:p>
          <a:p>
            <a:r>
              <a:rPr lang="ko-KR" altLang="en-US" dirty="0" smtClean="0"/>
              <a:t>서비스 모델</a:t>
            </a:r>
            <a:endParaRPr lang="en-US" altLang="ko-KR" dirty="0" smtClean="0"/>
          </a:p>
          <a:p>
            <a:r>
              <a:rPr lang="ko-KR" altLang="en-US" dirty="0" smtClean="0"/>
              <a:t>적용 사례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0866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>
            <p:ph sz="quarter" idx="1"/>
          </p:nvPr>
        </p:nvSpPr>
        <p:spPr>
          <a:xfrm>
            <a:off x="758952" y="1186431"/>
            <a:ext cx="8004048" cy="1677353"/>
          </a:xfrm>
        </p:spPr>
        <p:txBody>
          <a:bodyPr/>
          <a:lstStyle/>
          <a:p>
            <a:pPr marL="0" indent="0">
              <a:buNone/>
            </a:pPr>
            <a:r>
              <a:rPr lang="ko-KR" altLang="en-US" sz="1400" dirty="0" err="1"/>
              <a:t>더존</a:t>
            </a:r>
            <a:r>
              <a:rPr lang="ko-KR" altLang="en-US" sz="1400" dirty="0"/>
              <a:t> </a:t>
            </a:r>
            <a:r>
              <a:rPr lang="en-US" altLang="ko-KR" sz="1400" dirty="0" err="1"/>
              <a:t>i</a:t>
            </a:r>
            <a:r>
              <a:rPr lang="en-US" altLang="ko-KR" sz="1400" dirty="0"/>
              <a:t>-CUBE </a:t>
            </a:r>
            <a:r>
              <a:rPr lang="en-US" altLang="ko-KR" sz="1400" dirty="0" smtClean="0"/>
              <a:t>ERP </a:t>
            </a:r>
            <a:r>
              <a:rPr lang="ko-KR" altLang="en-US" sz="1400" dirty="0" smtClean="0"/>
              <a:t>사용 고객에게는 다양한 업무 변경 요구 사항이 있습니다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패키지 형태로 제공되는 </a:t>
            </a:r>
            <a:r>
              <a:rPr lang="ko-KR" altLang="en-US" sz="1400" dirty="0" err="1" smtClean="0"/>
              <a:t>더존</a:t>
            </a:r>
            <a:r>
              <a:rPr lang="ko-KR" altLang="en-US" sz="1400" dirty="0" smtClean="0"/>
              <a:t> </a:t>
            </a:r>
            <a:r>
              <a:rPr lang="en-US" altLang="ko-KR" sz="1400" dirty="0" err="1" smtClean="0"/>
              <a:t>i</a:t>
            </a:r>
            <a:r>
              <a:rPr lang="en-US" altLang="ko-KR" sz="1400" dirty="0" smtClean="0"/>
              <a:t>-CUBE ERP </a:t>
            </a:r>
            <a:r>
              <a:rPr lang="ko-KR" altLang="en-US" sz="1400" dirty="0" smtClean="0"/>
              <a:t>에서 요구사항 반영을 위해서는 많은 어려움이 존재합니다</a:t>
            </a:r>
            <a:r>
              <a:rPr lang="en-US" altLang="ko-KR" sz="1400" dirty="0" smtClean="0"/>
              <a:t>.</a:t>
            </a:r>
          </a:p>
          <a:p>
            <a:pPr marL="0" indent="0">
              <a:buNone/>
            </a:pPr>
            <a:r>
              <a:rPr lang="ko-KR" altLang="en-US" sz="1400" dirty="0" err="1" smtClean="0"/>
              <a:t>더존</a:t>
            </a:r>
            <a:r>
              <a:rPr lang="ko-KR" altLang="en-US" sz="1400" dirty="0" smtClean="0"/>
              <a:t> </a:t>
            </a:r>
            <a:r>
              <a:rPr lang="en-US" altLang="ko-KR" sz="1400" dirty="0" err="1" smtClean="0"/>
              <a:t>i</a:t>
            </a:r>
            <a:r>
              <a:rPr lang="en-US" altLang="ko-KR" sz="1400" dirty="0" smtClean="0"/>
              <a:t>-CUBE </a:t>
            </a:r>
            <a:r>
              <a:rPr lang="ko-KR" altLang="en-US" sz="1400"/>
              <a:t>추가 업무 개발 </a:t>
            </a:r>
            <a:r>
              <a:rPr lang="ko-KR" altLang="en-US" sz="1400" smtClean="0"/>
              <a:t>서비스는 이러한 </a:t>
            </a:r>
            <a:r>
              <a:rPr lang="ko-KR" altLang="en-US" sz="1400" dirty="0" smtClean="0"/>
              <a:t>문제점을 해결하기 위해 </a:t>
            </a:r>
            <a:r>
              <a:rPr lang="ko-KR" altLang="en-US" sz="1400" smtClean="0"/>
              <a:t>제공되는 솔루션</a:t>
            </a:r>
            <a:r>
              <a:rPr lang="en-US" altLang="ko-KR" sz="1400" dirty="0" smtClean="0"/>
              <a:t> </a:t>
            </a:r>
            <a:r>
              <a:rPr lang="ko-KR" altLang="en-US" sz="1400" smtClean="0"/>
              <a:t>구축 </a:t>
            </a:r>
            <a:r>
              <a:rPr lang="ko-KR" altLang="en-US" sz="1400" dirty="0" smtClean="0"/>
              <a:t>서비스입니다</a:t>
            </a:r>
            <a:r>
              <a:rPr lang="en-US" altLang="ko-KR" sz="1400" dirty="0" smtClean="0"/>
              <a:t>.</a:t>
            </a:r>
          </a:p>
          <a:p>
            <a:pPr marL="0" indent="0">
              <a:buNone/>
            </a:pPr>
            <a:r>
              <a:rPr lang="ko-KR" altLang="en-US" sz="1400" dirty="0" smtClean="0"/>
              <a:t>고객의 다양한 업무 요구사항을 데이터 연동을 통해 담당자 및 관리자의 업무에 맞는 기능과 경영진을 위한 각종 통계 화면을 누구나 접근하기 쉬운 웹 환경으로 구성하여 제공합니다</a:t>
            </a:r>
            <a:r>
              <a:rPr lang="en-US" altLang="ko-KR" sz="1400" dirty="0" smtClean="0"/>
              <a:t>. </a:t>
            </a:r>
          </a:p>
        </p:txBody>
      </p:sp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서비스 개요</a:t>
            </a:r>
          </a:p>
        </p:txBody>
      </p:sp>
      <p:grpSp>
        <p:nvGrpSpPr>
          <p:cNvPr id="55" name="그룹 54"/>
          <p:cNvGrpSpPr/>
          <p:nvPr/>
        </p:nvGrpSpPr>
        <p:grpSpPr>
          <a:xfrm>
            <a:off x="1746879" y="3501008"/>
            <a:ext cx="741828" cy="692656"/>
            <a:chOff x="6374164" y="3267268"/>
            <a:chExt cx="932756" cy="870928"/>
          </a:xfrm>
        </p:grpSpPr>
        <p:grpSp>
          <p:nvGrpSpPr>
            <p:cNvPr id="36" name="그룹 35"/>
            <p:cNvGrpSpPr/>
            <p:nvPr/>
          </p:nvGrpSpPr>
          <p:grpSpPr>
            <a:xfrm>
              <a:off x="6374164" y="3267268"/>
              <a:ext cx="932756" cy="665788"/>
              <a:chOff x="6374164" y="3267268"/>
              <a:chExt cx="932756" cy="665788"/>
            </a:xfrm>
          </p:grpSpPr>
          <p:pic>
            <p:nvPicPr>
              <p:cNvPr id="66" name="그림 6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948264" y="3356992"/>
                <a:ext cx="358656" cy="433459"/>
              </a:xfrm>
              <a:prstGeom prst="rect">
                <a:avLst/>
              </a:prstGeom>
            </p:spPr>
          </p:pic>
          <p:pic>
            <p:nvPicPr>
              <p:cNvPr id="67" name="그림 6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H="1">
                <a:off x="6374164" y="3267268"/>
                <a:ext cx="666003" cy="665788"/>
              </a:xfrm>
              <a:prstGeom prst="rect">
                <a:avLst/>
              </a:prstGeom>
            </p:spPr>
          </p:pic>
        </p:grpSp>
        <p:sp>
          <p:nvSpPr>
            <p:cNvPr id="70" name="직사각형 31"/>
            <p:cNvSpPr>
              <a:spLocks noChangeArrowheads="1"/>
            </p:cNvSpPr>
            <p:nvPr/>
          </p:nvSpPr>
          <p:spPr bwMode="auto">
            <a:xfrm>
              <a:off x="6502397" y="3907364"/>
              <a:ext cx="686406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ko-KR" altLang="en-US" sz="9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구매</a:t>
              </a:r>
              <a:r>
                <a:rPr lang="en-US" altLang="ko-KR" sz="9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sz="9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담당</a:t>
              </a:r>
              <a:endParaRPr lang="ko-KR" altLang="en-US" sz="9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79" name="그룹 78"/>
          <p:cNvGrpSpPr/>
          <p:nvPr/>
        </p:nvGrpSpPr>
        <p:grpSpPr>
          <a:xfrm>
            <a:off x="1653689" y="5593940"/>
            <a:ext cx="819073" cy="764781"/>
            <a:chOff x="6374164" y="3267268"/>
            <a:chExt cx="932756" cy="870928"/>
          </a:xfrm>
        </p:grpSpPr>
        <p:grpSp>
          <p:nvGrpSpPr>
            <p:cNvPr id="80" name="그룹 79"/>
            <p:cNvGrpSpPr/>
            <p:nvPr/>
          </p:nvGrpSpPr>
          <p:grpSpPr>
            <a:xfrm>
              <a:off x="6374164" y="3267268"/>
              <a:ext cx="932756" cy="665788"/>
              <a:chOff x="6374164" y="3267268"/>
              <a:chExt cx="932756" cy="665788"/>
            </a:xfrm>
          </p:grpSpPr>
          <p:pic>
            <p:nvPicPr>
              <p:cNvPr id="82" name="그림 8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948264" y="3356992"/>
                <a:ext cx="358656" cy="433459"/>
              </a:xfrm>
              <a:prstGeom prst="rect">
                <a:avLst/>
              </a:prstGeom>
            </p:spPr>
          </p:pic>
          <p:pic>
            <p:nvPicPr>
              <p:cNvPr id="83" name="그림 8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H="1">
                <a:off x="6374164" y="3267268"/>
                <a:ext cx="666003" cy="665788"/>
              </a:xfrm>
              <a:prstGeom prst="rect">
                <a:avLst/>
              </a:prstGeom>
            </p:spPr>
          </p:pic>
        </p:grpSp>
        <p:sp>
          <p:nvSpPr>
            <p:cNvPr id="81" name="직사각형 31"/>
            <p:cNvSpPr>
              <a:spLocks noChangeArrowheads="1"/>
            </p:cNvSpPr>
            <p:nvPr/>
          </p:nvSpPr>
          <p:spPr bwMode="auto">
            <a:xfrm>
              <a:off x="6405937" y="3907364"/>
              <a:ext cx="686406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ko-KR" altLang="en-US" sz="9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회계 담당</a:t>
              </a:r>
              <a:endParaRPr lang="ko-KR" altLang="en-US" sz="9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72" name="왼쪽/오른쪽 화살표 71"/>
          <p:cNvSpPr/>
          <p:nvPr/>
        </p:nvSpPr>
        <p:spPr>
          <a:xfrm rot="1790317">
            <a:off x="2521085" y="4190069"/>
            <a:ext cx="525108" cy="11870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7" name="그룹 86"/>
          <p:cNvGrpSpPr/>
          <p:nvPr/>
        </p:nvGrpSpPr>
        <p:grpSpPr>
          <a:xfrm>
            <a:off x="7164288" y="3720362"/>
            <a:ext cx="932756" cy="870928"/>
            <a:chOff x="6374164" y="3267268"/>
            <a:chExt cx="932756" cy="870928"/>
          </a:xfrm>
        </p:grpSpPr>
        <p:grpSp>
          <p:nvGrpSpPr>
            <p:cNvPr id="88" name="그룹 87"/>
            <p:cNvGrpSpPr/>
            <p:nvPr/>
          </p:nvGrpSpPr>
          <p:grpSpPr>
            <a:xfrm>
              <a:off x="6374164" y="3267268"/>
              <a:ext cx="932756" cy="665788"/>
              <a:chOff x="6374164" y="3267268"/>
              <a:chExt cx="932756" cy="665788"/>
            </a:xfrm>
          </p:grpSpPr>
          <p:pic>
            <p:nvPicPr>
              <p:cNvPr id="90" name="그림 8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948264" y="3356992"/>
                <a:ext cx="358656" cy="433459"/>
              </a:xfrm>
              <a:prstGeom prst="rect">
                <a:avLst/>
              </a:prstGeom>
            </p:spPr>
          </p:pic>
          <p:pic>
            <p:nvPicPr>
              <p:cNvPr id="91" name="그림 9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H="1">
                <a:off x="6374164" y="3267268"/>
                <a:ext cx="666003" cy="665788"/>
              </a:xfrm>
              <a:prstGeom prst="rect">
                <a:avLst/>
              </a:prstGeom>
            </p:spPr>
          </p:pic>
        </p:grpSp>
        <p:sp>
          <p:nvSpPr>
            <p:cNvPr id="89" name="직사각형 31"/>
            <p:cNvSpPr>
              <a:spLocks noChangeArrowheads="1"/>
            </p:cNvSpPr>
            <p:nvPr/>
          </p:nvSpPr>
          <p:spPr bwMode="auto">
            <a:xfrm>
              <a:off x="6502397" y="3907364"/>
              <a:ext cx="530915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ko-KR" altLang="en-US" sz="9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경영진</a:t>
              </a:r>
              <a:endParaRPr lang="ko-KR" altLang="en-US" sz="9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92" name="그룹 91"/>
          <p:cNvGrpSpPr/>
          <p:nvPr/>
        </p:nvGrpSpPr>
        <p:grpSpPr>
          <a:xfrm>
            <a:off x="7160770" y="4642957"/>
            <a:ext cx="936274" cy="870928"/>
            <a:chOff x="6370646" y="3267268"/>
            <a:chExt cx="936274" cy="870928"/>
          </a:xfrm>
        </p:grpSpPr>
        <p:grpSp>
          <p:nvGrpSpPr>
            <p:cNvPr id="93" name="그룹 92"/>
            <p:cNvGrpSpPr/>
            <p:nvPr/>
          </p:nvGrpSpPr>
          <p:grpSpPr>
            <a:xfrm>
              <a:off x="6374164" y="3267268"/>
              <a:ext cx="932756" cy="665788"/>
              <a:chOff x="6374164" y="3267268"/>
              <a:chExt cx="932756" cy="665788"/>
            </a:xfrm>
          </p:grpSpPr>
          <p:pic>
            <p:nvPicPr>
              <p:cNvPr id="95" name="그림 9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948264" y="3356992"/>
                <a:ext cx="358656" cy="433459"/>
              </a:xfrm>
              <a:prstGeom prst="rect">
                <a:avLst/>
              </a:prstGeom>
            </p:spPr>
          </p:pic>
          <p:pic>
            <p:nvPicPr>
              <p:cNvPr id="96" name="그림 9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H="1">
                <a:off x="6374164" y="3267268"/>
                <a:ext cx="666003" cy="665788"/>
              </a:xfrm>
              <a:prstGeom prst="rect">
                <a:avLst/>
              </a:prstGeom>
            </p:spPr>
          </p:pic>
        </p:grpSp>
        <p:sp>
          <p:nvSpPr>
            <p:cNvPr id="94" name="직사각형 31"/>
            <p:cNvSpPr>
              <a:spLocks noChangeArrowheads="1"/>
            </p:cNvSpPr>
            <p:nvPr/>
          </p:nvSpPr>
          <p:spPr bwMode="auto">
            <a:xfrm>
              <a:off x="6370646" y="3907364"/>
              <a:ext cx="923651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ko-KR" altLang="en-US" sz="9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관리자</a:t>
              </a:r>
              <a:r>
                <a:rPr lang="en-US" altLang="ko-KR" sz="9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/</a:t>
              </a:r>
              <a:r>
                <a:rPr lang="ko-KR" altLang="en-US" sz="9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담당자</a:t>
              </a:r>
              <a:endParaRPr lang="ko-KR" altLang="en-US" sz="9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84" name="그룹 83"/>
          <p:cNvGrpSpPr/>
          <p:nvPr/>
        </p:nvGrpSpPr>
        <p:grpSpPr>
          <a:xfrm>
            <a:off x="7241721" y="5592703"/>
            <a:ext cx="761747" cy="712276"/>
            <a:chOff x="7105094" y="5254193"/>
            <a:chExt cx="761747" cy="712276"/>
          </a:xfrm>
        </p:grpSpPr>
        <p:grpSp>
          <p:nvGrpSpPr>
            <p:cNvPr id="73" name="그룹 72"/>
            <p:cNvGrpSpPr/>
            <p:nvPr/>
          </p:nvGrpSpPr>
          <p:grpSpPr>
            <a:xfrm>
              <a:off x="7160322" y="5254193"/>
              <a:ext cx="699817" cy="513022"/>
              <a:chOff x="7160322" y="5254193"/>
              <a:chExt cx="699817" cy="513022"/>
            </a:xfrm>
          </p:grpSpPr>
          <p:pic>
            <p:nvPicPr>
              <p:cNvPr id="102" name="그림 10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flipH="1">
                <a:off x="7160322" y="5254193"/>
                <a:ext cx="364005" cy="513022"/>
              </a:xfrm>
              <a:prstGeom prst="rect">
                <a:avLst/>
              </a:prstGeom>
            </p:spPr>
          </p:pic>
          <p:pic>
            <p:nvPicPr>
              <p:cNvPr id="103" name="그림 10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501483" y="5271136"/>
                <a:ext cx="358656" cy="433459"/>
              </a:xfrm>
              <a:prstGeom prst="rect">
                <a:avLst/>
              </a:prstGeom>
            </p:spPr>
          </p:pic>
        </p:grpSp>
        <p:sp>
          <p:nvSpPr>
            <p:cNvPr id="105" name="직사각형 31"/>
            <p:cNvSpPr>
              <a:spLocks noChangeArrowheads="1"/>
            </p:cNvSpPr>
            <p:nvPr/>
          </p:nvSpPr>
          <p:spPr bwMode="auto">
            <a:xfrm>
              <a:off x="7105094" y="5735637"/>
              <a:ext cx="761747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ko-KR" altLang="en-US" sz="90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모든사용자</a:t>
              </a:r>
              <a:endParaRPr lang="ko-KR" altLang="en-US" sz="9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104" name="모서리가 둥근 직사각형 103"/>
          <p:cNvSpPr/>
          <p:nvPr/>
        </p:nvSpPr>
        <p:spPr>
          <a:xfrm>
            <a:off x="1043608" y="3424189"/>
            <a:ext cx="3312368" cy="2957280"/>
          </a:xfrm>
          <a:prstGeom prst="roundRect">
            <a:avLst>
              <a:gd name="adj" fmla="val 922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5" name="Picture 4" descr="Z:\05_클립아트\01_클립아트\Shapes and Artwork\Arrows - arrow\Curved\arrow 0 blue arrow curved 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93542">
            <a:off x="4148315" y="3613860"/>
            <a:ext cx="876510" cy="1244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" name="Picture 4" descr="Z:\05_클립아트\01_클립아트\Shapes and Artwork\Arrows - arrow\Curved\arrow 0 blue arrow curved 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06458" flipV="1">
            <a:off x="4148316" y="4875202"/>
            <a:ext cx="876510" cy="1244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3" name="그룹 122"/>
          <p:cNvGrpSpPr/>
          <p:nvPr/>
        </p:nvGrpSpPr>
        <p:grpSpPr>
          <a:xfrm>
            <a:off x="6114767" y="4544031"/>
            <a:ext cx="864096" cy="896149"/>
            <a:chOff x="5820315" y="3505389"/>
            <a:chExt cx="864096" cy="896149"/>
          </a:xfrm>
        </p:grpSpPr>
        <p:pic>
          <p:nvPicPr>
            <p:cNvPr id="125" name="그림 12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85" b="95906" l="9350" r="91870"/>
                      </a14:imgEffect>
                    </a14:imgLayer>
                  </a14:imgProps>
                </a:ext>
              </a:extLst>
            </a:blip>
            <a:srcRect l="6627" r="8822"/>
            <a:stretch/>
          </p:blipFill>
          <p:spPr>
            <a:xfrm>
              <a:off x="5820315" y="3505389"/>
              <a:ext cx="864096" cy="708738"/>
            </a:xfrm>
            <a:prstGeom prst="rect">
              <a:avLst/>
            </a:prstGeom>
          </p:spPr>
        </p:pic>
        <p:sp>
          <p:nvSpPr>
            <p:cNvPr id="126" name="직사각형 31"/>
            <p:cNvSpPr>
              <a:spLocks noChangeArrowheads="1"/>
            </p:cNvSpPr>
            <p:nvPr/>
          </p:nvSpPr>
          <p:spPr bwMode="auto">
            <a:xfrm>
              <a:off x="6027857" y="4170706"/>
              <a:ext cx="530915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ko-KR" altLang="en-US" sz="90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인터넷</a:t>
              </a:r>
              <a:endParaRPr lang="ko-KR" altLang="en-US" sz="9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128" name="Rectangle 36"/>
          <p:cNvSpPr>
            <a:spLocks noChangeArrowheads="1"/>
          </p:cNvSpPr>
          <p:nvPr/>
        </p:nvSpPr>
        <p:spPr bwMode="auto">
          <a:xfrm rot="16200000" flipV="1">
            <a:off x="5672931" y="4498569"/>
            <a:ext cx="45719" cy="887608"/>
          </a:xfrm>
          <a:prstGeom prst="rect">
            <a:avLst/>
          </a:prstGeom>
          <a:gradFill rotWithShape="0">
            <a:gsLst>
              <a:gs pos="0">
                <a:srgbClr val="595959"/>
              </a:gs>
              <a:gs pos="50000">
                <a:srgbClr val="C0C0C0"/>
              </a:gs>
              <a:gs pos="100000">
                <a:srgbClr val="595959"/>
              </a:gs>
            </a:gsLst>
            <a:lin ang="5400000" scaled="0"/>
          </a:gradFill>
          <a:ln>
            <a:noFill/>
          </a:ln>
          <a:extLst/>
        </p:spPr>
        <p:txBody>
          <a:bodyPr wrap="none" anchor="ctr"/>
          <a:lstStyle/>
          <a:p>
            <a:pPr>
              <a:buFontTx/>
              <a:buNone/>
            </a:pPr>
            <a:endParaRPr lang="en-US"/>
          </a:p>
        </p:txBody>
      </p:sp>
      <p:grpSp>
        <p:nvGrpSpPr>
          <p:cNvPr id="69" name="그룹 68"/>
          <p:cNvGrpSpPr/>
          <p:nvPr/>
        </p:nvGrpSpPr>
        <p:grpSpPr>
          <a:xfrm>
            <a:off x="4954659" y="4309254"/>
            <a:ext cx="992580" cy="1359018"/>
            <a:chOff x="5579031" y="4069210"/>
            <a:chExt cx="992580" cy="1359018"/>
          </a:xfrm>
        </p:grpSpPr>
        <p:pic>
          <p:nvPicPr>
            <p:cNvPr id="65" name="Picture 5" descr="C:\Users\aglick\Documents\Clipart\Server Content Management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612306" y="4069210"/>
              <a:ext cx="728472" cy="962984"/>
            </a:xfrm>
            <a:prstGeom prst="rect">
              <a:avLst/>
            </a:prstGeom>
            <a:noFill/>
          </p:spPr>
        </p:pic>
        <p:sp>
          <p:nvSpPr>
            <p:cNvPr id="68" name="직사각형 31"/>
            <p:cNvSpPr>
              <a:spLocks noChangeArrowheads="1"/>
            </p:cNvSpPr>
            <p:nvPr/>
          </p:nvSpPr>
          <p:spPr bwMode="auto">
            <a:xfrm>
              <a:off x="5579031" y="5058896"/>
              <a:ext cx="99258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/>
              <a:r>
                <a:rPr lang="en-US" altLang="ko-KR" sz="900" dirty="0" err="1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i</a:t>
              </a:r>
              <a:r>
                <a:rPr lang="en-US" altLang="ko-KR" sz="9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-Cube </a:t>
              </a:r>
            </a:p>
            <a:p>
              <a:pPr algn="ctr" eaLnBrk="1" hangingPunct="1"/>
              <a:r>
                <a:rPr lang="ko-KR" altLang="en-US" sz="9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추가업무솔루션</a:t>
              </a:r>
              <a:endParaRPr lang="ko-KR" altLang="en-US" sz="9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97" name="그룹 96"/>
          <p:cNvGrpSpPr/>
          <p:nvPr/>
        </p:nvGrpSpPr>
        <p:grpSpPr>
          <a:xfrm>
            <a:off x="1170933" y="4095509"/>
            <a:ext cx="719926" cy="672205"/>
            <a:chOff x="6374164" y="3267268"/>
            <a:chExt cx="932756" cy="870928"/>
          </a:xfrm>
        </p:grpSpPr>
        <p:grpSp>
          <p:nvGrpSpPr>
            <p:cNvPr id="98" name="그룹 97"/>
            <p:cNvGrpSpPr/>
            <p:nvPr/>
          </p:nvGrpSpPr>
          <p:grpSpPr>
            <a:xfrm>
              <a:off x="6374164" y="3267268"/>
              <a:ext cx="932756" cy="665788"/>
              <a:chOff x="6374164" y="3267268"/>
              <a:chExt cx="932756" cy="665788"/>
            </a:xfrm>
          </p:grpSpPr>
          <p:pic>
            <p:nvPicPr>
              <p:cNvPr id="100" name="그림 9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948264" y="3356992"/>
                <a:ext cx="358656" cy="433459"/>
              </a:xfrm>
              <a:prstGeom prst="rect">
                <a:avLst/>
              </a:prstGeom>
            </p:spPr>
          </p:pic>
          <p:pic>
            <p:nvPicPr>
              <p:cNvPr id="101" name="그림 10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H="1">
                <a:off x="6374164" y="3267268"/>
                <a:ext cx="666003" cy="665788"/>
              </a:xfrm>
              <a:prstGeom prst="rect">
                <a:avLst/>
              </a:prstGeom>
            </p:spPr>
          </p:pic>
        </p:grpSp>
        <p:sp>
          <p:nvSpPr>
            <p:cNvPr id="99" name="직사각형 31"/>
            <p:cNvSpPr>
              <a:spLocks noChangeArrowheads="1"/>
            </p:cNvSpPr>
            <p:nvPr/>
          </p:nvSpPr>
          <p:spPr bwMode="auto">
            <a:xfrm>
              <a:off x="6502397" y="3907364"/>
              <a:ext cx="686406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ko-KR" altLang="en-US" sz="9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자재</a:t>
              </a:r>
              <a:r>
                <a:rPr lang="en-US" altLang="ko-KR" sz="9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sz="9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담당</a:t>
              </a:r>
              <a:endParaRPr lang="ko-KR" altLang="en-US" sz="9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59" name="그룹 58"/>
          <p:cNvGrpSpPr/>
          <p:nvPr/>
        </p:nvGrpSpPr>
        <p:grpSpPr>
          <a:xfrm>
            <a:off x="3047038" y="4379609"/>
            <a:ext cx="1112805" cy="1097854"/>
            <a:chOff x="3003962" y="3248266"/>
            <a:chExt cx="1112805" cy="1097854"/>
          </a:xfrm>
        </p:grpSpPr>
        <p:sp>
          <p:nvSpPr>
            <p:cNvPr id="60" name="직사각형 31"/>
            <p:cNvSpPr>
              <a:spLocks noChangeArrowheads="1"/>
            </p:cNvSpPr>
            <p:nvPr/>
          </p:nvSpPr>
          <p:spPr bwMode="auto">
            <a:xfrm>
              <a:off x="3003962" y="4115288"/>
              <a:ext cx="1112805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ko-KR" altLang="en-US" sz="9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각 종 입력 데이터</a:t>
              </a:r>
              <a:endParaRPr lang="ko-KR" altLang="en-US" sz="9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pic>
          <p:nvPicPr>
            <p:cNvPr id="61" name="Picture 14" descr="http://t3.gstatic.com/images?q=tbn:ANd9GcThh7C_NcOdVrrU-A4X-mrUHoNj2T44yU3pf-d76GxYvNKlVcE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8698" y="3248266"/>
              <a:ext cx="769671" cy="853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4" name="그룹 73"/>
          <p:cNvGrpSpPr/>
          <p:nvPr/>
        </p:nvGrpSpPr>
        <p:grpSpPr>
          <a:xfrm>
            <a:off x="1119643" y="4870377"/>
            <a:ext cx="819073" cy="792914"/>
            <a:chOff x="6374164" y="3267268"/>
            <a:chExt cx="932756" cy="902966"/>
          </a:xfrm>
        </p:grpSpPr>
        <p:grpSp>
          <p:nvGrpSpPr>
            <p:cNvPr id="75" name="그룹 74"/>
            <p:cNvGrpSpPr/>
            <p:nvPr/>
          </p:nvGrpSpPr>
          <p:grpSpPr>
            <a:xfrm>
              <a:off x="6374164" y="3267268"/>
              <a:ext cx="932756" cy="665788"/>
              <a:chOff x="6374164" y="3267268"/>
              <a:chExt cx="932756" cy="665788"/>
            </a:xfrm>
          </p:grpSpPr>
          <p:pic>
            <p:nvPicPr>
              <p:cNvPr id="77" name="그림 7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948264" y="3356992"/>
                <a:ext cx="358656" cy="433459"/>
              </a:xfrm>
              <a:prstGeom prst="rect">
                <a:avLst/>
              </a:prstGeom>
            </p:spPr>
          </p:pic>
          <p:pic>
            <p:nvPicPr>
              <p:cNvPr id="78" name="그림 7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H="1">
                <a:off x="6374164" y="3267268"/>
                <a:ext cx="666003" cy="665788"/>
              </a:xfrm>
              <a:prstGeom prst="rect">
                <a:avLst/>
              </a:prstGeom>
            </p:spPr>
          </p:pic>
        </p:grpSp>
        <p:sp>
          <p:nvSpPr>
            <p:cNvPr id="76" name="직사각형 31"/>
            <p:cNvSpPr>
              <a:spLocks noChangeArrowheads="1"/>
            </p:cNvSpPr>
            <p:nvPr/>
          </p:nvSpPr>
          <p:spPr bwMode="auto">
            <a:xfrm>
              <a:off x="6405938" y="3907364"/>
              <a:ext cx="781676" cy="262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ko-KR" altLang="en-US" sz="9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인사 담당</a:t>
              </a:r>
              <a:endParaRPr lang="ko-KR" altLang="en-US" sz="9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301389" y="3112774"/>
            <a:ext cx="27318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더존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4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i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-CUBE ERP </a:t>
            </a:r>
            <a:r>
              <a:rPr lang="ko-KR" altLang="en-US" sz="14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모듈별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데이터</a:t>
            </a:r>
          </a:p>
        </p:txBody>
      </p:sp>
      <p:pic>
        <p:nvPicPr>
          <p:cNvPr id="71" name="그림 70" descr="화면 캡처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286" y="4679427"/>
            <a:ext cx="1308496" cy="361088"/>
          </a:xfrm>
          <a:prstGeom prst="rect">
            <a:avLst/>
          </a:prstGeom>
        </p:spPr>
      </p:pic>
      <p:sp>
        <p:nvSpPr>
          <p:cNvPr id="62" name="왼쪽/오른쪽 화살표 61"/>
          <p:cNvSpPr/>
          <p:nvPr/>
        </p:nvSpPr>
        <p:spPr>
          <a:xfrm>
            <a:off x="2204517" y="4590286"/>
            <a:ext cx="525108" cy="11870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왼쪽/오른쪽 화살표 62"/>
          <p:cNvSpPr/>
          <p:nvPr/>
        </p:nvSpPr>
        <p:spPr>
          <a:xfrm>
            <a:off x="2204517" y="5031040"/>
            <a:ext cx="525108" cy="11870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왼쪽/오른쪽 화살표 63"/>
          <p:cNvSpPr/>
          <p:nvPr/>
        </p:nvSpPr>
        <p:spPr>
          <a:xfrm rot="19569560">
            <a:off x="2531788" y="5502006"/>
            <a:ext cx="525108" cy="11870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서비스 모델</a:t>
            </a:r>
            <a:endParaRPr lang="ko-KR" altLang="en-US" dirty="0"/>
          </a:p>
        </p:txBody>
      </p:sp>
      <p:grpSp>
        <p:nvGrpSpPr>
          <p:cNvPr id="4" name="그룹 3"/>
          <p:cNvGrpSpPr/>
          <p:nvPr/>
        </p:nvGrpSpPr>
        <p:grpSpPr>
          <a:xfrm>
            <a:off x="1241066" y="2186358"/>
            <a:ext cx="4029805" cy="3962743"/>
            <a:chOff x="2915816" y="890877"/>
            <a:chExt cx="4029805" cy="3962743"/>
          </a:xfrm>
        </p:grpSpPr>
        <p:grpSp>
          <p:nvGrpSpPr>
            <p:cNvPr id="46" name="그룹 45"/>
            <p:cNvGrpSpPr/>
            <p:nvPr/>
          </p:nvGrpSpPr>
          <p:grpSpPr>
            <a:xfrm>
              <a:off x="2915816" y="890877"/>
              <a:ext cx="4029805" cy="3962743"/>
              <a:chOff x="4555263" y="1983585"/>
              <a:chExt cx="4029805" cy="3962743"/>
            </a:xfrm>
          </p:grpSpPr>
          <p:pic>
            <p:nvPicPr>
              <p:cNvPr id="44" name="그림 4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5263" y="1983585"/>
                <a:ext cx="4029805" cy="3962743"/>
              </a:xfrm>
              <a:prstGeom prst="rect">
                <a:avLst/>
              </a:prstGeom>
            </p:spPr>
          </p:pic>
          <p:sp>
            <p:nvSpPr>
              <p:cNvPr id="23" name="Rectangle 61"/>
              <p:cNvSpPr/>
              <p:nvPr/>
            </p:nvSpPr>
            <p:spPr>
              <a:xfrm>
                <a:off x="6959520" y="3233228"/>
                <a:ext cx="1417360" cy="202886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defPPr>
                  <a:defRPr lang="en-US"/>
                </a:defPPr>
                <a:lvl1pPr marL="0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2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63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45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27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09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90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72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54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r>
                  <a:rPr lang="ko-KR" altLang="en-US" sz="1600" b="1" spc="-80" dirty="0" smtClean="0">
                    <a:ln w="3175">
                      <a:noFill/>
                    </a:ln>
                    <a:gradFill>
                      <a:gsLst>
                        <a:gs pos="5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  <a:latin typeface="맑은 고딕" panose="020B0503020000020004" pitchFamily="50" charset="-127"/>
                    <a:ea typeface="맑은 고딕" panose="020B0503020000020004" pitchFamily="50" charset="-127"/>
                    <a:cs typeface="Segoe UI" pitchFamily="34" charset="0"/>
                  </a:rPr>
                  <a:t>구매</a:t>
                </a:r>
                <a:r>
                  <a:rPr lang="en-US" altLang="ko-KR" sz="1600" b="1" spc="-80" dirty="0" smtClean="0">
                    <a:ln w="3175">
                      <a:noFill/>
                    </a:ln>
                    <a:gradFill>
                      <a:gsLst>
                        <a:gs pos="5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  <a:latin typeface="맑은 고딕" panose="020B0503020000020004" pitchFamily="50" charset="-127"/>
                    <a:ea typeface="맑은 고딕" panose="020B0503020000020004" pitchFamily="50" charset="-127"/>
                    <a:cs typeface="Segoe UI" pitchFamily="34" charset="0"/>
                  </a:rPr>
                  <a:t>/</a:t>
                </a:r>
                <a:r>
                  <a:rPr lang="ko-KR" altLang="en-US" sz="1600" b="1" spc="-80" dirty="0" smtClean="0">
                    <a:ln w="3175">
                      <a:noFill/>
                    </a:ln>
                    <a:gradFill>
                      <a:gsLst>
                        <a:gs pos="5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  <a:latin typeface="맑은 고딕" panose="020B0503020000020004" pitchFamily="50" charset="-127"/>
                    <a:ea typeface="맑은 고딕" panose="020B0503020000020004" pitchFamily="50" charset="-127"/>
                    <a:cs typeface="Segoe UI" pitchFamily="34" charset="0"/>
                  </a:rPr>
                  <a:t>자재 정보</a:t>
                </a:r>
                <a:endParaRPr lang="en-US" sz="1600" b="1" spc="-80" dirty="0">
                  <a:ln w="3175">
                    <a:noFill/>
                  </a:ln>
                  <a:gradFill>
                    <a:gsLst>
                      <a:gs pos="5000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latin typeface="맑은 고딕" panose="020B0503020000020004" pitchFamily="50" charset="-127"/>
                  <a:ea typeface="맑은 고딕" panose="020B0503020000020004" pitchFamily="50" charset="-127"/>
                  <a:cs typeface="Segoe UI" pitchFamily="34" charset="0"/>
                </a:endParaRPr>
              </a:p>
            </p:txBody>
          </p:sp>
          <p:sp>
            <p:nvSpPr>
              <p:cNvPr id="24" name="Rectangle 67"/>
              <p:cNvSpPr/>
              <p:nvPr/>
            </p:nvSpPr>
            <p:spPr>
              <a:xfrm>
                <a:off x="5862280" y="5164720"/>
                <a:ext cx="1417360" cy="202886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defPPr>
                  <a:defRPr lang="en-US"/>
                </a:defPPr>
                <a:lvl1pPr marL="0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2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63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45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27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09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90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72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54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r>
                  <a:rPr lang="en-US" sz="1600" b="1" spc="-80" dirty="0">
                    <a:ln w="3175">
                      <a:noFill/>
                    </a:ln>
                    <a:gradFill>
                      <a:gsLst>
                        <a:gs pos="5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  <a:latin typeface="맑은 고딕" panose="020B0503020000020004" pitchFamily="50" charset="-127"/>
                    <a:ea typeface="맑은 고딕" panose="020B0503020000020004" pitchFamily="50" charset="-127"/>
                    <a:cs typeface="Segoe UI" pitchFamily="34" charset="0"/>
                  </a:rPr>
                  <a:t>Search</a:t>
                </a:r>
              </a:p>
            </p:txBody>
          </p:sp>
          <p:sp>
            <p:nvSpPr>
              <p:cNvPr id="25" name="Rectangle 65"/>
              <p:cNvSpPr/>
              <p:nvPr/>
            </p:nvSpPr>
            <p:spPr>
              <a:xfrm>
                <a:off x="5862281" y="2623628"/>
                <a:ext cx="1417359" cy="202886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defPPr>
                  <a:defRPr lang="en-US"/>
                </a:defPPr>
                <a:lvl1pPr marL="0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2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63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45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27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09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90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72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54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r>
                  <a:rPr lang="ko-KR" altLang="en-US" sz="1600" b="1" spc="-80" dirty="0" smtClean="0">
                    <a:ln w="3175">
                      <a:noFill/>
                    </a:ln>
                    <a:gradFill>
                      <a:gsLst>
                        <a:gs pos="5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  <a:latin typeface="맑은 고딕" panose="020B0503020000020004" pitchFamily="50" charset="-127"/>
                    <a:ea typeface="맑은 고딕" panose="020B0503020000020004" pitchFamily="50" charset="-127"/>
                    <a:cs typeface="Segoe UI" pitchFamily="34" charset="0"/>
                  </a:rPr>
                  <a:t>인사정보</a:t>
                </a:r>
                <a:endParaRPr lang="en-US" sz="1600" b="1" spc="-80" dirty="0">
                  <a:ln w="3175">
                    <a:noFill/>
                  </a:ln>
                  <a:gradFill>
                    <a:gsLst>
                      <a:gs pos="5000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latin typeface="맑은 고딕" panose="020B0503020000020004" pitchFamily="50" charset="-127"/>
                  <a:ea typeface="맑은 고딕" panose="020B0503020000020004" pitchFamily="50" charset="-127"/>
                  <a:cs typeface="Segoe UI" pitchFamily="34" charset="0"/>
                </a:endParaRPr>
              </a:p>
            </p:txBody>
          </p:sp>
          <p:sp>
            <p:nvSpPr>
              <p:cNvPr id="26" name="Rectangle 66"/>
              <p:cNvSpPr/>
              <p:nvPr/>
            </p:nvSpPr>
            <p:spPr>
              <a:xfrm>
                <a:off x="4616674" y="3233228"/>
                <a:ext cx="1550406" cy="202886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defPPr>
                  <a:defRPr lang="en-US"/>
                </a:defPPr>
                <a:lvl1pPr marL="0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2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63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45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27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09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90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72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54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r>
                  <a:rPr lang="ko-KR" altLang="en-US" sz="1600" b="1" spc="-80" dirty="0" smtClean="0">
                    <a:ln w="3175">
                      <a:noFill/>
                    </a:ln>
                    <a:gradFill>
                      <a:gsLst>
                        <a:gs pos="5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  <a:latin typeface="맑은 고딕" panose="020B0503020000020004" pitchFamily="50" charset="-127"/>
                    <a:ea typeface="맑은 고딕" panose="020B0503020000020004" pitchFamily="50" charset="-127"/>
                    <a:cs typeface="Segoe UI" pitchFamily="34" charset="0"/>
                  </a:rPr>
                  <a:t>회계정보</a:t>
                </a:r>
                <a:endParaRPr lang="en-US" sz="1600" b="1" spc="-80" dirty="0">
                  <a:ln w="3175">
                    <a:noFill/>
                  </a:ln>
                  <a:gradFill>
                    <a:gsLst>
                      <a:gs pos="5000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latin typeface="맑은 고딕" panose="020B0503020000020004" pitchFamily="50" charset="-127"/>
                  <a:ea typeface="맑은 고딕" panose="020B0503020000020004" pitchFamily="50" charset="-127"/>
                  <a:cs typeface="Segoe UI" pitchFamily="34" charset="0"/>
                </a:endParaRPr>
              </a:p>
            </p:txBody>
          </p:sp>
          <p:sp>
            <p:nvSpPr>
              <p:cNvPr id="27" name="Rectangle 68"/>
              <p:cNvSpPr/>
              <p:nvPr/>
            </p:nvSpPr>
            <p:spPr>
              <a:xfrm>
                <a:off x="7191419" y="4463501"/>
                <a:ext cx="1109852" cy="196977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defPPr>
                  <a:defRPr lang="en-US"/>
                </a:defPPr>
                <a:lvl1pPr marL="0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2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63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45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27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09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90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72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54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r>
                  <a:rPr lang="en-US" sz="1600" b="1" spc="-80" dirty="0" smtClean="0">
                    <a:ln w="3175">
                      <a:noFill/>
                    </a:ln>
                    <a:gradFill>
                      <a:gsLst>
                        <a:gs pos="5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  <a:latin typeface="맑은 고딕" panose="020B0503020000020004" pitchFamily="50" charset="-127"/>
                    <a:ea typeface="맑은 고딕" panose="020B0503020000020004" pitchFamily="50" charset="-127"/>
                    <a:cs typeface="Segoe UI" pitchFamily="34" charset="0"/>
                  </a:rPr>
                  <a:t>Mobile</a:t>
                </a:r>
                <a:endParaRPr lang="en-US" sz="1600" b="1" spc="-80" dirty="0">
                  <a:ln w="3175">
                    <a:noFill/>
                  </a:ln>
                  <a:gradFill>
                    <a:gsLst>
                      <a:gs pos="5000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latin typeface="맑은 고딕" panose="020B0503020000020004" pitchFamily="50" charset="-127"/>
                  <a:ea typeface="맑은 고딕" panose="020B0503020000020004" pitchFamily="50" charset="-127"/>
                  <a:cs typeface="Segoe UI" pitchFamily="34" charset="0"/>
                </a:endParaRPr>
              </a:p>
            </p:txBody>
          </p:sp>
          <p:sp>
            <p:nvSpPr>
              <p:cNvPr id="28" name="Rectangle 64"/>
              <p:cNvSpPr/>
              <p:nvPr/>
            </p:nvSpPr>
            <p:spPr>
              <a:xfrm>
                <a:off x="4871680" y="4463501"/>
                <a:ext cx="1001003" cy="202886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defPPr>
                  <a:defRPr lang="en-US"/>
                </a:defPPr>
                <a:lvl1pPr marL="0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2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63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45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27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09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90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72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54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r>
                  <a:rPr lang="en-US" sz="1600" b="1" spc="-80" dirty="0" smtClean="0">
                    <a:ln w="3175">
                      <a:noFill/>
                    </a:ln>
                    <a:gradFill>
                      <a:gsLst>
                        <a:gs pos="5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  <a:latin typeface="맑은 고딕" panose="020B0503020000020004" pitchFamily="50" charset="-127"/>
                    <a:ea typeface="맑은 고딕" panose="020B0503020000020004" pitchFamily="50" charset="-127"/>
                    <a:cs typeface="Segoe UI" pitchFamily="34" charset="0"/>
                  </a:rPr>
                  <a:t>Dashboard</a:t>
                </a:r>
                <a:endParaRPr lang="en-US" sz="1600" b="1" spc="-80" dirty="0">
                  <a:ln w="3175">
                    <a:noFill/>
                  </a:ln>
                  <a:gradFill>
                    <a:gsLst>
                      <a:gs pos="5000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latin typeface="맑은 고딕" panose="020B0503020000020004" pitchFamily="50" charset="-127"/>
                  <a:ea typeface="맑은 고딕" panose="020B0503020000020004" pitchFamily="50" charset="-127"/>
                  <a:cs typeface="Segoe UI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862280" y="3514259"/>
                <a:ext cx="14205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데이터 분석</a:t>
                </a:r>
                <a:endParaRPr lang="ko-KR" alt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653949" y="4060475"/>
                <a:ext cx="18822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b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추가업무</a:t>
                </a:r>
                <a:r>
                  <a:rPr lang="en-US" altLang="ko-KR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ko-KR" altLang="en-US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솔루션</a:t>
                </a:r>
                <a:endParaRPr lang="ko-KR" alt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pic>
          <p:nvPicPr>
            <p:cNvPr id="19" name="그림 18" descr="화면 캡처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6029" y="2767280"/>
              <a:ext cx="834674" cy="230335"/>
            </a:xfrm>
            <a:prstGeom prst="rect">
              <a:avLst/>
            </a:prstGeom>
          </p:spPr>
        </p:pic>
        <p:pic>
          <p:nvPicPr>
            <p:cNvPr id="2" name="그림 1" descr="화면 캡처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5118" y="3396716"/>
              <a:ext cx="1101845" cy="176963"/>
            </a:xfrm>
            <a:prstGeom prst="rect">
              <a:avLst/>
            </a:prstGeom>
          </p:spPr>
        </p:pic>
      </p:grpSp>
      <p:sp>
        <p:nvSpPr>
          <p:cNvPr id="20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196752"/>
            <a:ext cx="8004048" cy="2087592"/>
          </a:xfrm>
        </p:spPr>
        <p:txBody>
          <a:bodyPr/>
          <a:lstStyle/>
          <a:p>
            <a:pPr marL="0" indent="0">
              <a:buNone/>
            </a:pPr>
            <a:r>
              <a:rPr lang="ko-KR" altLang="en-US" sz="1400" dirty="0" err="1" smtClean="0"/>
              <a:t>더존</a:t>
            </a:r>
            <a:r>
              <a:rPr lang="ko-KR" altLang="en-US" sz="1400" dirty="0" smtClean="0"/>
              <a:t> </a:t>
            </a:r>
            <a:r>
              <a:rPr lang="en-US" altLang="ko-KR" sz="1400" dirty="0" err="1" smtClean="0"/>
              <a:t>i</a:t>
            </a:r>
            <a:r>
              <a:rPr lang="en-US" altLang="ko-KR" sz="1400" dirty="0" smtClean="0"/>
              <a:t>-CUBE ERP </a:t>
            </a:r>
            <a:r>
              <a:rPr lang="ko-KR" altLang="en-US" sz="1400" dirty="0" smtClean="0"/>
              <a:t>을 통해 입력된 인사</a:t>
            </a:r>
            <a:r>
              <a:rPr lang="en-US" altLang="ko-KR" sz="1400" dirty="0" smtClean="0"/>
              <a:t>/</a:t>
            </a:r>
            <a:r>
              <a:rPr lang="ko-KR" altLang="en-US" sz="1400" dirty="0" smtClean="0"/>
              <a:t>회계</a:t>
            </a:r>
            <a:r>
              <a:rPr lang="en-US" altLang="ko-KR" sz="1400" dirty="0" smtClean="0"/>
              <a:t>/</a:t>
            </a:r>
            <a:r>
              <a:rPr lang="ko-KR" altLang="en-US" sz="1400" dirty="0" smtClean="0"/>
              <a:t>구매</a:t>
            </a:r>
            <a:r>
              <a:rPr lang="en-US" altLang="ko-KR" sz="1400" dirty="0" smtClean="0"/>
              <a:t>/</a:t>
            </a:r>
            <a:r>
              <a:rPr lang="ko-KR" altLang="en-US" sz="1400" dirty="0" smtClean="0"/>
              <a:t>자재 등 각종 정보를 이용하여 고객 업무에 맞는 환경을 구성하여 효율 및 생산성을 높일 수 있는 업무 환경을 제공합니다</a:t>
            </a:r>
            <a:r>
              <a:rPr lang="en-US" altLang="ko-KR" sz="1400" dirty="0" smtClean="0"/>
              <a:t>.</a:t>
            </a:r>
          </a:p>
        </p:txBody>
      </p:sp>
      <p:sp>
        <p:nvSpPr>
          <p:cNvPr id="42" name="Freeform 4"/>
          <p:cNvSpPr>
            <a:spLocks/>
          </p:cNvSpPr>
          <p:nvPr/>
        </p:nvSpPr>
        <p:spPr bwMode="auto">
          <a:xfrm flipH="1">
            <a:off x="5219405" y="4706830"/>
            <a:ext cx="2426950" cy="225792"/>
          </a:xfrm>
          <a:custGeom>
            <a:avLst/>
            <a:gdLst>
              <a:gd name="T0" fmla="*/ 2183 w 2183"/>
              <a:gd name="T1" fmla="*/ 0 h 428"/>
              <a:gd name="T2" fmla="*/ 1439 w 2183"/>
              <a:gd name="T3" fmla="*/ 428 h 428"/>
              <a:gd name="T4" fmla="*/ 0 w 2183"/>
              <a:gd name="T5" fmla="*/ 424 h 428"/>
              <a:gd name="T6" fmla="*/ 2183 w 2183"/>
              <a:gd name="T7" fmla="*/ 0 h 4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83" h="428">
                <a:moveTo>
                  <a:pt x="2183" y="0"/>
                </a:moveTo>
                <a:lnTo>
                  <a:pt x="1439" y="428"/>
                </a:lnTo>
                <a:lnTo>
                  <a:pt x="0" y="424"/>
                </a:lnTo>
                <a:lnTo>
                  <a:pt x="2183" y="0"/>
                </a:lnTo>
                <a:close/>
              </a:path>
            </a:pathLst>
          </a:custGeom>
          <a:solidFill>
            <a:srgbClr val="06765E"/>
          </a:solidFill>
          <a:ln>
            <a:noFill/>
          </a:ln>
          <a:effectLst/>
        </p:spPr>
        <p:txBody>
          <a:bodyPr lIns="70376" tIns="36021" rIns="70376" bIns="35187">
            <a:spAutoFit/>
          </a:bodyPr>
          <a:lstStyle/>
          <a:p>
            <a:endParaRPr lang="ko-KR" altLang="en-US" sz="1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3" name="Freeform 5"/>
          <p:cNvSpPr>
            <a:spLocks/>
          </p:cNvSpPr>
          <p:nvPr/>
        </p:nvSpPr>
        <p:spPr bwMode="auto">
          <a:xfrm flipH="1">
            <a:off x="5325044" y="2182211"/>
            <a:ext cx="742787" cy="1541675"/>
          </a:xfrm>
          <a:custGeom>
            <a:avLst/>
            <a:gdLst>
              <a:gd name="T0" fmla="*/ 0 w 698"/>
              <a:gd name="T1" fmla="*/ 0 h 1600"/>
              <a:gd name="T2" fmla="*/ 18 w 698"/>
              <a:gd name="T3" fmla="*/ 1235 h 1600"/>
              <a:gd name="T4" fmla="*/ 698 w 698"/>
              <a:gd name="T5" fmla="*/ 1600 h 1600"/>
              <a:gd name="T6" fmla="*/ 0 w 698"/>
              <a:gd name="T7" fmla="*/ 0 h 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98" h="1600">
                <a:moveTo>
                  <a:pt x="0" y="0"/>
                </a:moveTo>
                <a:lnTo>
                  <a:pt x="18" y="1235"/>
                </a:lnTo>
                <a:lnTo>
                  <a:pt x="698" y="1600"/>
                </a:lnTo>
                <a:lnTo>
                  <a:pt x="0" y="0"/>
                </a:lnTo>
                <a:close/>
              </a:path>
            </a:pathLst>
          </a:custGeom>
          <a:solidFill>
            <a:srgbClr val="06765E"/>
          </a:solidFill>
          <a:ln>
            <a:noFill/>
          </a:ln>
          <a:effectLst/>
        </p:spPr>
        <p:txBody>
          <a:bodyPr/>
          <a:lstStyle/>
          <a:p>
            <a:endParaRPr lang="ko-KR" altLang="en-US" sz="1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5" name="Freeform 6"/>
          <p:cNvSpPr>
            <a:spLocks/>
          </p:cNvSpPr>
          <p:nvPr/>
        </p:nvSpPr>
        <p:spPr bwMode="auto">
          <a:xfrm flipH="1">
            <a:off x="5287351" y="3501695"/>
            <a:ext cx="2373157" cy="225792"/>
          </a:xfrm>
          <a:custGeom>
            <a:avLst/>
            <a:gdLst>
              <a:gd name="T0" fmla="*/ 2135 w 2135"/>
              <a:gd name="T1" fmla="*/ 398 h 398"/>
              <a:gd name="T2" fmla="*/ 1439 w 2135"/>
              <a:gd name="T3" fmla="*/ 0 h 398"/>
              <a:gd name="T4" fmla="*/ 0 w 2135"/>
              <a:gd name="T5" fmla="*/ 4 h 398"/>
              <a:gd name="T6" fmla="*/ 2135 w 2135"/>
              <a:gd name="T7" fmla="*/ 398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35" h="398">
                <a:moveTo>
                  <a:pt x="2135" y="398"/>
                </a:moveTo>
                <a:lnTo>
                  <a:pt x="1439" y="0"/>
                </a:lnTo>
                <a:lnTo>
                  <a:pt x="0" y="4"/>
                </a:lnTo>
                <a:lnTo>
                  <a:pt x="2135" y="398"/>
                </a:lnTo>
                <a:close/>
              </a:path>
            </a:pathLst>
          </a:custGeom>
          <a:solidFill>
            <a:srgbClr val="06765E"/>
          </a:solidFill>
          <a:ln>
            <a:noFill/>
          </a:ln>
          <a:effectLst/>
        </p:spPr>
        <p:txBody>
          <a:bodyPr lIns="70376" tIns="36021" rIns="70376" bIns="35187">
            <a:spAutoFit/>
          </a:bodyPr>
          <a:lstStyle/>
          <a:p>
            <a:endParaRPr lang="ko-KR" altLang="en-US" sz="1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7" name="Rectangle 7"/>
          <p:cNvSpPr>
            <a:spLocks noChangeArrowheads="1"/>
          </p:cNvSpPr>
          <p:nvPr/>
        </p:nvSpPr>
        <p:spPr bwMode="auto">
          <a:xfrm>
            <a:off x="6095158" y="2159874"/>
            <a:ext cx="1601287" cy="1311857"/>
          </a:xfrm>
          <a:prstGeom prst="rect">
            <a:avLst/>
          </a:prstGeom>
          <a:solidFill>
            <a:srgbClr val="06765E"/>
          </a:solidFill>
          <a:ln>
            <a:noFill/>
          </a:ln>
          <a:effectLst/>
        </p:spPr>
        <p:txBody>
          <a:bodyPr/>
          <a:lstStyle/>
          <a:p>
            <a:endParaRPr lang="ko-KR" altLang="en-US" sz="1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8" name="Rectangle 8"/>
          <p:cNvSpPr>
            <a:spLocks noChangeArrowheads="1"/>
          </p:cNvSpPr>
          <p:nvPr/>
        </p:nvSpPr>
        <p:spPr bwMode="auto">
          <a:xfrm>
            <a:off x="6133939" y="2428817"/>
            <a:ext cx="1516218" cy="995454"/>
          </a:xfrm>
          <a:prstGeom prst="rect">
            <a:avLst/>
          </a:prstGeom>
          <a:solidFill>
            <a:schemeClr val="bg1"/>
          </a:solidFill>
          <a:ln w="9525">
            <a:solidFill>
              <a:srgbClr val="9BCDE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9BCDEB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square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경영진을 위한</a:t>
            </a:r>
            <a:r>
              <a:rPr lang="en-US" altLang="ko-KR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ERP </a:t>
            </a:r>
            <a:r>
              <a:rPr lang="ko-KR" altLang="en-US" sz="9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현황 정보</a:t>
            </a:r>
            <a:r>
              <a:rPr lang="en-US" altLang="ko-KR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9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추가</a:t>
            </a:r>
            <a:r>
              <a:rPr lang="en-US" altLang="ko-KR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9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업무 솔루션 현황</a:t>
            </a:r>
            <a:endParaRPr lang="en-US" altLang="ko-KR" sz="9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업무 담당자를 위한</a:t>
            </a:r>
            <a:r>
              <a:rPr lang="en-US" altLang="ko-KR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9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관련 업무 현황</a:t>
            </a:r>
            <a:endParaRPr lang="ko-KR" altLang="en-US" sz="9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9" name="AutoShape 9"/>
          <p:cNvSpPr>
            <a:spLocks noChangeArrowheads="1"/>
          </p:cNvSpPr>
          <p:nvPr/>
        </p:nvSpPr>
        <p:spPr bwMode="auto">
          <a:xfrm>
            <a:off x="6322841" y="2192732"/>
            <a:ext cx="1337324" cy="217832"/>
          </a:xfrm>
          <a:prstGeom prst="roundRect">
            <a:avLst>
              <a:gd name="adj" fmla="val 50000"/>
            </a:avLst>
          </a:prstGeom>
          <a:solidFill>
            <a:srgbClr val="154089"/>
          </a:solidFill>
          <a:ln>
            <a:noFill/>
          </a:ln>
          <a:effectLst/>
        </p:spPr>
        <p:txBody>
          <a:bodyPr anchor="ctr"/>
          <a:lstStyle/>
          <a:p>
            <a:r>
              <a:rPr lang="ko-KR" altLang="en-US" sz="1000" dirty="0" err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대시보드</a:t>
            </a:r>
            <a:endParaRPr lang="ko-KR" altLang="en-US" sz="10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3" name="Freeform 10"/>
          <p:cNvSpPr>
            <a:spLocks/>
          </p:cNvSpPr>
          <p:nvPr/>
        </p:nvSpPr>
        <p:spPr bwMode="auto">
          <a:xfrm flipH="1">
            <a:off x="5227660" y="4703421"/>
            <a:ext cx="837352" cy="1548685"/>
          </a:xfrm>
          <a:custGeom>
            <a:avLst/>
            <a:gdLst>
              <a:gd name="T0" fmla="*/ 0 w 754"/>
              <a:gd name="T1" fmla="*/ 1656 h 1656"/>
              <a:gd name="T2" fmla="*/ 18 w 754"/>
              <a:gd name="T3" fmla="*/ 421 h 1656"/>
              <a:gd name="T4" fmla="*/ 754 w 754"/>
              <a:gd name="T5" fmla="*/ 0 h 1656"/>
              <a:gd name="T6" fmla="*/ 0 w 754"/>
              <a:gd name="T7" fmla="*/ 1656 h 1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54" h="1656">
                <a:moveTo>
                  <a:pt x="0" y="1656"/>
                </a:moveTo>
                <a:lnTo>
                  <a:pt x="18" y="421"/>
                </a:lnTo>
                <a:lnTo>
                  <a:pt x="754" y="0"/>
                </a:lnTo>
                <a:lnTo>
                  <a:pt x="0" y="1656"/>
                </a:lnTo>
                <a:close/>
              </a:path>
            </a:pathLst>
          </a:custGeom>
          <a:solidFill>
            <a:srgbClr val="06765E"/>
          </a:solidFill>
          <a:ln>
            <a:noFill/>
          </a:ln>
          <a:effectLst/>
        </p:spPr>
        <p:txBody>
          <a:bodyPr/>
          <a:lstStyle/>
          <a:p>
            <a:endParaRPr lang="ko-KR" altLang="en-US" sz="1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4" name="Rectangle 11"/>
          <p:cNvSpPr>
            <a:spLocks noChangeArrowheads="1"/>
          </p:cNvSpPr>
          <p:nvPr/>
        </p:nvSpPr>
        <p:spPr bwMode="auto">
          <a:xfrm flipV="1">
            <a:off x="6104112" y="4974978"/>
            <a:ext cx="1601287" cy="1311857"/>
          </a:xfrm>
          <a:prstGeom prst="rect">
            <a:avLst/>
          </a:prstGeom>
          <a:solidFill>
            <a:srgbClr val="06765E"/>
          </a:solidFill>
          <a:ln>
            <a:noFill/>
          </a:ln>
          <a:effectLst/>
        </p:spPr>
        <p:txBody>
          <a:bodyPr/>
          <a:lstStyle/>
          <a:p>
            <a:endParaRPr lang="ko-KR" altLang="en-US" sz="1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5" name="Rectangle 12"/>
          <p:cNvSpPr>
            <a:spLocks noChangeArrowheads="1"/>
          </p:cNvSpPr>
          <p:nvPr/>
        </p:nvSpPr>
        <p:spPr bwMode="auto">
          <a:xfrm>
            <a:off x="6142893" y="5258523"/>
            <a:ext cx="1516218" cy="995454"/>
          </a:xfrm>
          <a:prstGeom prst="rect">
            <a:avLst/>
          </a:prstGeom>
          <a:solidFill>
            <a:schemeClr val="bg1"/>
          </a:solidFill>
          <a:ln w="9525">
            <a:solidFill>
              <a:srgbClr val="9BCDE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9BCDEB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square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사내 근무자를 위한 </a:t>
            </a:r>
            <a:r>
              <a:rPr lang="en-US" altLang="ko-KR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PC </a:t>
            </a:r>
            <a:r>
              <a:rPr lang="ko-KR" altLang="en-US" sz="9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최적화 환경</a:t>
            </a:r>
            <a:endParaRPr lang="en-US" altLang="ko-KR" sz="9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외부 근무자를 위한 </a:t>
            </a:r>
            <a:r>
              <a:rPr lang="ko-KR" altLang="en-US" sz="9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모바일</a:t>
            </a:r>
            <a:r>
              <a:rPr lang="ko-KR" altLang="en-US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업무 환경</a:t>
            </a:r>
            <a:endParaRPr lang="ko-KR" altLang="en-US" sz="9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6" name="AutoShape 13"/>
          <p:cNvSpPr>
            <a:spLocks noChangeArrowheads="1"/>
          </p:cNvSpPr>
          <p:nvPr/>
        </p:nvSpPr>
        <p:spPr bwMode="auto">
          <a:xfrm>
            <a:off x="6331795" y="5017570"/>
            <a:ext cx="1337324" cy="217832"/>
          </a:xfrm>
          <a:prstGeom prst="roundRect">
            <a:avLst>
              <a:gd name="adj" fmla="val 50000"/>
            </a:avLst>
          </a:prstGeom>
          <a:solidFill>
            <a:srgbClr val="154089"/>
          </a:solidFill>
          <a:ln>
            <a:noFill/>
          </a:ln>
          <a:effectLst/>
        </p:spPr>
        <p:txBody>
          <a:bodyPr anchor="ctr"/>
          <a:lstStyle/>
          <a:p>
            <a:r>
              <a:rPr lang="ko-KR" altLang="en-US" sz="10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멀티 디바이스</a:t>
            </a:r>
            <a:endParaRPr lang="ko-KR" altLang="en-US" sz="10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7" name="Rectangle 14"/>
          <p:cNvSpPr>
            <a:spLocks noChangeArrowheads="1"/>
          </p:cNvSpPr>
          <p:nvPr/>
        </p:nvSpPr>
        <p:spPr bwMode="auto">
          <a:xfrm flipV="1">
            <a:off x="6084168" y="3572376"/>
            <a:ext cx="1601287" cy="1311857"/>
          </a:xfrm>
          <a:prstGeom prst="rect">
            <a:avLst/>
          </a:prstGeom>
          <a:solidFill>
            <a:srgbClr val="06765E"/>
          </a:solidFill>
          <a:ln>
            <a:noFill/>
          </a:ln>
          <a:effectLst/>
        </p:spPr>
        <p:txBody>
          <a:bodyPr/>
          <a:lstStyle/>
          <a:p>
            <a:endParaRPr lang="ko-KR" altLang="en-US" sz="1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8" name="Rectangle 15"/>
          <p:cNvSpPr>
            <a:spLocks noChangeArrowheads="1"/>
          </p:cNvSpPr>
          <p:nvPr/>
        </p:nvSpPr>
        <p:spPr bwMode="auto">
          <a:xfrm>
            <a:off x="6122949" y="3855923"/>
            <a:ext cx="1516218" cy="995454"/>
          </a:xfrm>
          <a:prstGeom prst="rect">
            <a:avLst/>
          </a:prstGeom>
          <a:solidFill>
            <a:schemeClr val="bg1"/>
          </a:solidFill>
          <a:ln w="9525">
            <a:solidFill>
              <a:srgbClr val="9BCDE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9BCDEB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square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접근 권한별 목록</a:t>
            </a:r>
            <a:endParaRPr lang="en-US" altLang="ko-KR" sz="9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내 작업 목록</a:t>
            </a:r>
            <a:endParaRPr lang="en-US" altLang="ko-KR" sz="9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직관적인 검색</a:t>
            </a:r>
            <a:endParaRPr lang="en-US" altLang="ko-KR" sz="9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9" name="AutoShape 16"/>
          <p:cNvSpPr>
            <a:spLocks noChangeArrowheads="1"/>
          </p:cNvSpPr>
          <p:nvPr/>
        </p:nvSpPr>
        <p:spPr bwMode="auto">
          <a:xfrm>
            <a:off x="6311851" y="3614970"/>
            <a:ext cx="1337324" cy="217832"/>
          </a:xfrm>
          <a:prstGeom prst="roundRect">
            <a:avLst>
              <a:gd name="adj" fmla="val 50000"/>
            </a:avLst>
          </a:prstGeom>
          <a:solidFill>
            <a:srgbClr val="154089"/>
          </a:solidFill>
          <a:ln>
            <a:noFill/>
          </a:ln>
          <a:effectLst/>
        </p:spPr>
        <p:txBody>
          <a:bodyPr anchor="ctr"/>
          <a:lstStyle/>
          <a:p>
            <a:r>
              <a:rPr lang="ko-KR" altLang="en-US" sz="10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효과적 정보 접근</a:t>
            </a:r>
            <a:endParaRPr lang="ko-KR" altLang="en-US" sz="10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0" name="Freeform 17"/>
          <p:cNvSpPr>
            <a:spLocks/>
          </p:cNvSpPr>
          <p:nvPr/>
        </p:nvSpPr>
        <p:spPr bwMode="auto">
          <a:xfrm flipH="1">
            <a:off x="5282906" y="3570832"/>
            <a:ext cx="760611" cy="1310641"/>
          </a:xfrm>
          <a:custGeom>
            <a:avLst/>
            <a:gdLst>
              <a:gd name="T0" fmla="*/ 667 w 685"/>
              <a:gd name="T1" fmla="*/ 267 h 1212"/>
              <a:gd name="T2" fmla="*/ 4 w 685"/>
              <a:gd name="T3" fmla="*/ 0 h 1212"/>
              <a:gd name="T4" fmla="*/ 0 w 685"/>
              <a:gd name="T5" fmla="*/ 1212 h 1212"/>
              <a:gd name="T6" fmla="*/ 685 w 685"/>
              <a:gd name="T7" fmla="*/ 843 h 1212"/>
              <a:gd name="T8" fmla="*/ 667 w 685"/>
              <a:gd name="T9" fmla="*/ 267 h 1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5" h="1212">
                <a:moveTo>
                  <a:pt x="667" y="267"/>
                </a:moveTo>
                <a:lnTo>
                  <a:pt x="4" y="0"/>
                </a:lnTo>
                <a:lnTo>
                  <a:pt x="0" y="1212"/>
                </a:lnTo>
                <a:lnTo>
                  <a:pt x="685" y="843"/>
                </a:lnTo>
                <a:lnTo>
                  <a:pt x="667" y="267"/>
                </a:lnTo>
                <a:close/>
              </a:path>
            </a:pathLst>
          </a:custGeom>
          <a:solidFill>
            <a:srgbClr val="06765E"/>
          </a:solidFill>
          <a:ln>
            <a:noFill/>
          </a:ln>
          <a:effectLst/>
        </p:spPr>
        <p:txBody>
          <a:bodyPr/>
          <a:lstStyle/>
          <a:p>
            <a:endParaRPr lang="ko-KR" altLang="en-US" sz="1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6425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755576" y="381000"/>
            <a:ext cx="8001000" cy="527720"/>
          </a:xfrm>
        </p:spPr>
        <p:txBody>
          <a:bodyPr/>
          <a:lstStyle/>
          <a:p>
            <a:r>
              <a:rPr lang="ko-KR" altLang="en-US" dirty="0" smtClean="0"/>
              <a:t>적용 사례 </a:t>
            </a:r>
            <a:r>
              <a:rPr lang="en-US" altLang="ko-KR" sz="2000" dirty="0" smtClean="0"/>
              <a:t>(</a:t>
            </a:r>
            <a:r>
              <a:rPr lang="ko-KR" altLang="en-US" sz="2000" smtClean="0"/>
              <a:t>인력 파견 업체 인사업무 개선</a:t>
            </a:r>
            <a:r>
              <a:rPr lang="en-US" altLang="ko-KR" sz="2000" dirty="0" smtClean="0"/>
              <a:t>)</a:t>
            </a:r>
            <a:endParaRPr lang="ko-KR" altLang="en-US" sz="2000" dirty="0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인사</a:t>
            </a:r>
            <a:r>
              <a:rPr lang="en-US" altLang="ko-KR" dirty="0" smtClean="0"/>
              <a:t>/</a:t>
            </a:r>
            <a:r>
              <a:rPr lang="ko-KR" altLang="en-US" smtClean="0"/>
              <a:t>회계정보를 이용한 신인사 시스템</a:t>
            </a:r>
            <a:endParaRPr lang="en-US" altLang="ko-KR" dirty="0" smtClean="0"/>
          </a:p>
          <a:p>
            <a:pPr lvl="1">
              <a:buFont typeface="Wingdings" panose="05000000000000000000" pitchFamily="2" charset="2"/>
              <a:buChar char="l"/>
            </a:pPr>
            <a:r>
              <a:rPr lang="ko-KR" altLang="en-US" sz="1200" dirty="0" smtClean="0"/>
              <a:t>체계적인 인사 관리를 위한 상세정보 추가 관리</a:t>
            </a:r>
            <a:endParaRPr lang="en-US" altLang="ko-KR" sz="1200" dirty="0" smtClean="0"/>
          </a:p>
          <a:p>
            <a:pPr lvl="1">
              <a:buFont typeface="Wingdings" panose="05000000000000000000" pitchFamily="2" charset="2"/>
              <a:buChar char="l"/>
            </a:pPr>
            <a:r>
              <a:rPr lang="ko-KR" altLang="en-US" sz="1200" dirty="0" err="1" smtClean="0"/>
              <a:t>대시보드를</a:t>
            </a:r>
            <a:r>
              <a:rPr lang="ko-KR" altLang="en-US" sz="1200" dirty="0" smtClean="0"/>
              <a:t> 통한 파견 인력에 대한 다양한 현황 정보 제공</a:t>
            </a:r>
            <a:endParaRPr lang="en-US" altLang="ko-KR" sz="1200" dirty="0" smtClean="0"/>
          </a:p>
          <a:p>
            <a:pPr lvl="1">
              <a:buFont typeface="Wingdings" panose="05000000000000000000" pitchFamily="2" charset="2"/>
              <a:buChar char="l"/>
            </a:pPr>
            <a:r>
              <a:rPr lang="ko-KR" altLang="en-US" sz="1200" dirty="0" smtClean="0"/>
              <a:t>현장의 인사</a:t>
            </a:r>
            <a:r>
              <a:rPr lang="en-US" altLang="ko-KR" sz="1200" dirty="0" smtClean="0"/>
              <a:t>/</a:t>
            </a:r>
            <a:r>
              <a:rPr lang="ko-KR" altLang="en-US" sz="1200" smtClean="0"/>
              <a:t>근태 업무와 본사업무 통합처리 </a:t>
            </a:r>
            <a:endParaRPr lang="en-US" altLang="ko-KR" sz="1200" dirty="0" smtClean="0"/>
          </a:p>
          <a:p>
            <a:pPr lvl="1">
              <a:buFont typeface="Wingdings" panose="05000000000000000000" pitchFamily="2" charset="2"/>
              <a:buChar char="l"/>
            </a:pPr>
            <a:r>
              <a:rPr lang="ko-KR" altLang="en-US" sz="1200" dirty="0" smtClean="0"/>
              <a:t>기타 다양한 인사 관리 업무 편의 기능 구현</a:t>
            </a:r>
            <a:endParaRPr lang="en-US" altLang="ko-KR" sz="1200" dirty="0" smtClean="0"/>
          </a:p>
          <a:p>
            <a:pPr lvl="1">
              <a:buFont typeface="Wingdings" panose="05000000000000000000" pitchFamily="2" charset="2"/>
              <a:buChar char="l"/>
            </a:pPr>
            <a:endParaRPr lang="ko-KR" altLang="en-US" sz="1200" dirty="0"/>
          </a:p>
        </p:txBody>
      </p:sp>
      <p:pic>
        <p:nvPicPr>
          <p:cNvPr id="52" name="그림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883921"/>
            <a:ext cx="3017912" cy="1339984"/>
          </a:xfrm>
          <a:prstGeom prst="rect">
            <a:avLst/>
          </a:prstGeom>
        </p:spPr>
      </p:pic>
      <p:sp>
        <p:nvSpPr>
          <p:cNvPr id="53" name="직사각형 52"/>
          <p:cNvSpPr/>
          <p:nvPr/>
        </p:nvSpPr>
        <p:spPr>
          <a:xfrm>
            <a:off x="762000" y="2800122"/>
            <a:ext cx="1224136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인사 정보 조회</a:t>
            </a:r>
            <a:endParaRPr lang="ko-KR" altLang="en-US" sz="1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54" name="그림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3356003"/>
            <a:ext cx="1818160" cy="1403610"/>
          </a:xfrm>
          <a:prstGeom prst="rect">
            <a:avLst/>
          </a:prstGeom>
        </p:spPr>
      </p:pic>
      <p:sp>
        <p:nvSpPr>
          <p:cNvPr id="55" name="직사각형 54"/>
          <p:cNvSpPr/>
          <p:nvPr/>
        </p:nvSpPr>
        <p:spPr>
          <a:xfrm>
            <a:off x="2220033" y="3347689"/>
            <a:ext cx="1629326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인사 정보 세부 사항</a:t>
            </a:r>
            <a:endParaRPr lang="ko-KR" altLang="en-US" sz="1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952" y="4551694"/>
            <a:ext cx="2076748" cy="1831462"/>
          </a:xfrm>
          <a:prstGeom prst="rect">
            <a:avLst/>
          </a:prstGeom>
        </p:spPr>
      </p:pic>
      <p:sp>
        <p:nvSpPr>
          <p:cNvPr id="59" name="직사각형 58"/>
          <p:cNvSpPr/>
          <p:nvPr/>
        </p:nvSpPr>
        <p:spPr>
          <a:xfrm>
            <a:off x="1013792" y="4562398"/>
            <a:ext cx="1792259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개인별 급여명세 조회</a:t>
            </a:r>
            <a:endParaRPr lang="ko-KR" altLang="en-US" sz="1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60" name="그림 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8023" y="2573690"/>
            <a:ext cx="3574977" cy="238331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1" name="직사각형 60"/>
          <p:cNvSpPr/>
          <p:nvPr/>
        </p:nvSpPr>
        <p:spPr>
          <a:xfrm>
            <a:off x="5171382" y="2549901"/>
            <a:ext cx="1423409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인사 정보 통계</a:t>
            </a:r>
            <a:endParaRPr lang="ko-KR" altLang="en-US" sz="1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56" name="그림 5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7312" y="4845119"/>
            <a:ext cx="3456384" cy="1566894"/>
          </a:xfrm>
          <a:prstGeom prst="rect">
            <a:avLst/>
          </a:prstGeom>
        </p:spPr>
      </p:pic>
      <p:sp>
        <p:nvSpPr>
          <p:cNvPr id="57" name="직사각형 56"/>
          <p:cNvSpPr/>
          <p:nvPr/>
        </p:nvSpPr>
        <p:spPr>
          <a:xfrm>
            <a:off x="4047312" y="4792139"/>
            <a:ext cx="1224136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근태 관리</a:t>
            </a:r>
            <a:endParaRPr lang="ko-KR" altLang="en-US" sz="1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96069" y="283965"/>
            <a:ext cx="1511939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12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>
          <a:xfrm>
            <a:off x="762000" y="1196752"/>
            <a:ext cx="8004048" cy="936104"/>
          </a:xfrm>
        </p:spPr>
        <p:txBody>
          <a:bodyPr/>
          <a:lstStyle/>
          <a:p>
            <a:r>
              <a:rPr lang="ko-KR" altLang="en-US" dirty="0" smtClean="0"/>
              <a:t>구매</a:t>
            </a:r>
            <a:r>
              <a:rPr lang="en-US" altLang="ko-KR" dirty="0" smtClean="0"/>
              <a:t>/</a:t>
            </a:r>
            <a:r>
              <a:rPr lang="ko-KR" altLang="en-US" smtClean="0"/>
              <a:t>자재정보 기능 개선</a:t>
            </a:r>
            <a:endParaRPr lang="en-US" altLang="ko-KR" dirty="0" smtClean="0"/>
          </a:p>
          <a:p>
            <a:pPr lvl="1">
              <a:buFont typeface="Wingdings" panose="05000000000000000000" pitchFamily="2" charset="2"/>
              <a:buChar char="l"/>
            </a:pPr>
            <a:r>
              <a:rPr lang="ko-KR" altLang="en-US" sz="1200" dirty="0" smtClean="0"/>
              <a:t>생산에 필요한 자재 현황 및 입</a:t>
            </a:r>
            <a:r>
              <a:rPr lang="en-US" altLang="ko-KR" sz="1200" dirty="0" smtClean="0"/>
              <a:t>/</a:t>
            </a:r>
            <a:r>
              <a:rPr lang="ko-KR" altLang="en-US" sz="1200" dirty="0" smtClean="0"/>
              <a:t>출고 내역을 관련 부서에서 확인 가능</a:t>
            </a:r>
            <a:endParaRPr lang="en-US" altLang="ko-KR" sz="1200" dirty="0" smtClean="0"/>
          </a:p>
          <a:p>
            <a:pPr lvl="1">
              <a:buFont typeface="Wingdings" panose="05000000000000000000" pitchFamily="2" charset="2"/>
              <a:buChar char="l"/>
            </a:pPr>
            <a:r>
              <a:rPr lang="ko-KR" altLang="en-US" sz="1200" dirty="0" smtClean="0"/>
              <a:t>주문</a:t>
            </a:r>
            <a:r>
              <a:rPr lang="en-US" altLang="ko-KR" sz="1200" dirty="0" smtClean="0"/>
              <a:t>/</a:t>
            </a:r>
            <a:r>
              <a:rPr lang="ko-KR" altLang="en-US" sz="1200" dirty="0" smtClean="0"/>
              <a:t>생산 현황을 한번에 확인 가능</a:t>
            </a:r>
            <a:endParaRPr lang="en-US" altLang="ko-KR" sz="1200" dirty="0" smtClean="0"/>
          </a:p>
          <a:p>
            <a:pPr lvl="1">
              <a:buFont typeface="Wingdings" panose="05000000000000000000" pitchFamily="2" charset="2"/>
              <a:buChar char="l"/>
            </a:pPr>
            <a:r>
              <a:rPr lang="ko-KR" altLang="en-US" sz="1200" dirty="0" smtClean="0"/>
              <a:t>추가적인 현황 파악 및 생산 비용 등의 분석을 위한 통계 기능 구현</a:t>
            </a:r>
            <a:endParaRPr lang="en-US" altLang="ko-KR" sz="1200" dirty="0" smtClean="0"/>
          </a:p>
          <a:p>
            <a:pPr lvl="1">
              <a:buFont typeface="Wingdings" panose="05000000000000000000" pitchFamily="2" charset="2"/>
              <a:buChar char="l"/>
            </a:pPr>
            <a:r>
              <a:rPr lang="ko-KR" altLang="en-US" sz="1200" dirty="0" smtClean="0"/>
              <a:t>기타 관리 편의 기능 구현</a:t>
            </a:r>
            <a:endParaRPr lang="ko-KR" altLang="en-US" sz="12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적용 사례 </a:t>
            </a:r>
            <a:r>
              <a:rPr lang="en-US" altLang="ko-KR" sz="2000" dirty="0" smtClean="0"/>
              <a:t>(IT </a:t>
            </a:r>
            <a:r>
              <a:rPr lang="ko-KR" altLang="en-US" sz="2000" smtClean="0"/>
              <a:t>보안 장비 주문</a:t>
            </a:r>
            <a:r>
              <a:rPr lang="en-US" altLang="ko-KR" sz="2000" dirty="0" smtClean="0"/>
              <a:t>/</a:t>
            </a:r>
            <a:r>
              <a:rPr lang="ko-KR" altLang="en-US" sz="2000" smtClean="0"/>
              <a:t>생산 관리 개선</a:t>
            </a:r>
            <a:r>
              <a:rPr lang="en-US" altLang="ko-KR" sz="2000" dirty="0" smtClean="0"/>
              <a:t>)</a:t>
            </a:r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1" y="2853248"/>
            <a:ext cx="4026024" cy="2438507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4252418"/>
            <a:ext cx="3672408" cy="2164977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762000" y="2743264"/>
            <a:ext cx="1224136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입</a:t>
            </a: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출고 관리</a:t>
            </a:r>
            <a:endParaRPr lang="ko-KR" altLang="en-US" sz="1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691680" y="4120316"/>
            <a:ext cx="1325922" cy="2330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입</a:t>
            </a: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출고 현황</a:t>
            </a:r>
            <a:endParaRPr lang="ko-KR" altLang="en-US" sz="1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3343" y="2946159"/>
            <a:ext cx="3816287" cy="2388748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3285" y="4303396"/>
            <a:ext cx="3728994" cy="2246547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4523344" y="2743264"/>
            <a:ext cx="1224136" cy="224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주문 현황</a:t>
            </a:r>
            <a:endParaRPr lang="ko-KR" altLang="en-US" sz="1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5243284" y="4237405"/>
            <a:ext cx="1224136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생산 현황</a:t>
            </a:r>
            <a:endParaRPr lang="ko-KR" altLang="en-US" sz="1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6"/>
          <a:srcRect l="5936" t="4558" r="10944"/>
          <a:stretch/>
        </p:blipFill>
        <p:spPr>
          <a:xfrm>
            <a:off x="7596336" y="332656"/>
            <a:ext cx="1512168" cy="151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15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61" y="2693150"/>
            <a:ext cx="2938397" cy="2758807"/>
          </a:xfrm>
          <a:prstGeom prst="rect">
            <a:avLst/>
          </a:prstGeom>
        </p:spPr>
      </p:pic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>
          <a:xfrm>
            <a:off x="762000" y="1196752"/>
            <a:ext cx="8004048" cy="864096"/>
          </a:xfrm>
        </p:spPr>
        <p:txBody>
          <a:bodyPr/>
          <a:lstStyle/>
          <a:p>
            <a:r>
              <a:rPr lang="ko-KR" altLang="en-US" dirty="0" smtClean="0"/>
              <a:t>회계정보를 이용한 담당자를 위한 편의 기능 적용</a:t>
            </a:r>
            <a:endParaRPr lang="en-US" altLang="ko-KR" dirty="0" smtClean="0"/>
          </a:p>
          <a:p>
            <a:pPr lvl="1">
              <a:buFont typeface="Wingdings" panose="05000000000000000000" pitchFamily="2" charset="2"/>
              <a:buChar char="l"/>
            </a:pPr>
            <a:r>
              <a:rPr lang="ko-KR" altLang="en-US" sz="1200" dirty="0" err="1" smtClean="0"/>
              <a:t>더존</a:t>
            </a:r>
            <a:r>
              <a:rPr lang="ko-KR" altLang="en-US" sz="1200" dirty="0" smtClean="0"/>
              <a:t> </a:t>
            </a:r>
            <a:r>
              <a:rPr lang="en-US" altLang="ko-KR" sz="1200" dirty="0" err="1" smtClean="0"/>
              <a:t>i</a:t>
            </a:r>
            <a:r>
              <a:rPr lang="en-US" altLang="ko-KR" sz="1200" dirty="0" smtClean="0"/>
              <a:t>-CUBE </a:t>
            </a:r>
            <a:r>
              <a:rPr lang="en-US" altLang="ko-KR" sz="1200" dirty="0" smtClean="0"/>
              <a:t>ERP </a:t>
            </a:r>
            <a:r>
              <a:rPr lang="ko-KR" altLang="en-US" sz="1200" dirty="0" smtClean="0"/>
              <a:t>사용자가 아닌 일반 사용자도 이용 가능한 기능 </a:t>
            </a: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en-US" altLang="ko-KR" sz="1200" dirty="0" smtClean="0"/>
              <a:t>(</a:t>
            </a:r>
            <a:r>
              <a:rPr lang="ko-KR" altLang="en-US" sz="1200" dirty="0" smtClean="0"/>
              <a:t>부서별 예산 관리 적용 가능</a:t>
            </a:r>
            <a:r>
              <a:rPr lang="en-US" altLang="ko-KR" sz="1200" dirty="0" smtClean="0"/>
              <a:t>)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ko-KR" altLang="en-US" sz="1200" dirty="0" smtClean="0"/>
              <a:t>경영진을 위한 다양한 회계 정보 통계 화면 제공</a:t>
            </a:r>
            <a:endParaRPr lang="en-US" altLang="ko-KR" sz="1200" dirty="0" smtClean="0"/>
          </a:p>
          <a:p>
            <a:pPr lvl="1">
              <a:buFont typeface="Wingdings" panose="05000000000000000000" pitchFamily="2" charset="2"/>
              <a:buChar char="l"/>
            </a:pPr>
            <a:r>
              <a:rPr lang="ko-KR" altLang="en-US" sz="1200" dirty="0" smtClean="0"/>
              <a:t>기타 업무 관리 편의 기능 구현</a:t>
            </a:r>
            <a:endParaRPr lang="en-US" altLang="ko-KR" sz="1200" dirty="0" smtClean="0"/>
          </a:p>
          <a:p>
            <a:pPr lvl="1">
              <a:buFont typeface="Wingdings" panose="05000000000000000000" pitchFamily="2" charset="2"/>
              <a:buChar char="l"/>
            </a:pPr>
            <a:endParaRPr lang="ko-KR" altLang="en-US" sz="1200" dirty="0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939" y="3833221"/>
            <a:ext cx="3439972" cy="1726748"/>
          </a:xfrm>
          <a:prstGeom prst="rect">
            <a:avLst/>
          </a:prstGeo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적용 사례 </a:t>
            </a:r>
            <a:r>
              <a:rPr lang="en-US" altLang="ko-KR" sz="2000" dirty="0" smtClean="0"/>
              <a:t>(</a:t>
            </a:r>
            <a:r>
              <a:rPr lang="ko-KR" altLang="en-US" sz="2000" smtClean="0"/>
              <a:t>주문제조업체 경영정보</a:t>
            </a:r>
            <a:r>
              <a:rPr lang="en-US" altLang="ko-KR" sz="2000" dirty="0" smtClean="0"/>
              <a:t>)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7062" y="2693150"/>
            <a:ext cx="3480023" cy="1606836"/>
          </a:xfrm>
          <a:prstGeom prst="rect">
            <a:avLst/>
          </a:prstGeom>
        </p:spPr>
      </p:pic>
      <p:pic>
        <p:nvPicPr>
          <p:cNvPr id="5" name="그림 4"/>
          <p:cNvPicPr/>
          <p:nvPr/>
        </p:nvPicPr>
        <p:blipFill rotWithShape="1">
          <a:blip r:embed="rId5"/>
          <a:srcRect l="13028" t="26056" r="3142" b="2999"/>
          <a:stretch/>
        </p:blipFill>
        <p:spPr bwMode="auto">
          <a:xfrm>
            <a:off x="4551274" y="3779679"/>
            <a:ext cx="3909158" cy="16722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6"/>
          <a:srcRect l="13737" t="26248" r="3376" b="2496"/>
          <a:stretch/>
        </p:blipFill>
        <p:spPr>
          <a:xfrm>
            <a:off x="5328165" y="4608304"/>
            <a:ext cx="3628650" cy="1871023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4202688" y="2564904"/>
            <a:ext cx="1224136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자금수지현황</a:t>
            </a:r>
            <a:endParaRPr lang="ko-KR" altLang="en-US" sz="1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623282" y="3671666"/>
            <a:ext cx="919712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손익계산</a:t>
            </a:r>
            <a:endParaRPr lang="ko-KR" altLang="en-US" sz="1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354557" y="4562955"/>
            <a:ext cx="919712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대차대조</a:t>
            </a:r>
            <a:endParaRPr lang="ko-KR" altLang="en-US" sz="1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809661" y="2691996"/>
            <a:ext cx="919712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자금일보</a:t>
            </a:r>
            <a:endParaRPr lang="ko-KR" altLang="en-US" sz="1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731572" y="3790872"/>
            <a:ext cx="919712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지출계획</a:t>
            </a:r>
            <a:endParaRPr lang="ko-KR" altLang="en-US" sz="1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6818" y="5300338"/>
            <a:ext cx="3415313" cy="1291689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1213848" y="5192327"/>
            <a:ext cx="1112851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고정경비관리</a:t>
            </a:r>
            <a:endParaRPr lang="ko-KR" altLang="en-US" sz="1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8"/>
          <a:srcRect l="8458" t="3086" r="7664"/>
          <a:stretch/>
        </p:blipFill>
        <p:spPr>
          <a:xfrm>
            <a:off x="7596336" y="341123"/>
            <a:ext cx="1512168" cy="151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50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>
          <a:xfrm>
            <a:off x="762000" y="1196752"/>
            <a:ext cx="8004048" cy="1584176"/>
          </a:xfrm>
        </p:spPr>
        <p:txBody>
          <a:bodyPr/>
          <a:lstStyle/>
          <a:p>
            <a:r>
              <a:rPr lang="ko-KR" altLang="en-US" dirty="0" smtClean="0"/>
              <a:t>외부 현장 근무자를 위한 </a:t>
            </a:r>
            <a:r>
              <a:rPr lang="ko-KR" altLang="en-US" dirty="0" err="1" smtClean="0"/>
              <a:t>모바일</a:t>
            </a:r>
            <a:r>
              <a:rPr lang="ko-KR" altLang="en-US" dirty="0" smtClean="0"/>
              <a:t> 업무 환경</a:t>
            </a:r>
            <a:endParaRPr lang="en-US" altLang="ko-KR" dirty="0" smtClean="0"/>
          </a:p>
          <a:p>
            <a:pPr lvl="1">
              <a:buFont typeface="Wingdings" panose="05000000000000000000" pitchFamily="2" charset="2"/>
              <a:buChar char="l"/>
            </a:pPr>
            <a:r>
              <a:rPr lang="ko-KR" altLang="en-US" sz="1200" dirty="0" err="1" smtClean="0"/>
              <a:t>모바일</a:t>
            </a:r>
            <a:r>
              <a:rPr lang="ko-KR" altLang="en-US" sz="1200" dirty="0" smtClean="0"/>
              <a:t> 웹 환경으로 구현하여 기종에 관계 없이 이용 가능</a:t>
            </a:r>
            <a:endParaRPr lang="en-US" altLang="ko-KR" sz="1200" dirty="0" smtClean="0"/>
          </a:p>
          <a:p>
            <a:pPr lvl="1">
              <a:buFont typeface="Wingdings" panose="05000000000000000000" pitchFamily="2" charset="2"/>
              <a:buChar char="l"/>
            </a:pPr>
            <a:r>
              <a:rPr lang="ko-KR" altLang="en-US" sz="1200" dirty="0" smtClean="0"/>
              <a:t>외근 사용자를 위한 다양한 업무 기능 제공을 통한 업무 간소화</a:t>
            </a:r>
            <a:endParaRPr lang="en-US" altLang="ko-KR" sz="1200" dirty="0" smtClean="0"/>
          </a:p>
          <a:p>
            <a:pPr lvl="1">
              <a:buFont typeface="Wingdings" panose="05000000000000000000" pitchFamily="2" charset="2"/>
              <a:buChar char="l"/>
            </a:pPr>
            <a:r>
              <a:rPr lang="ko-KR" altLang="en-US" sz="1200" dirty="0" smtClean="0"/>
              <a:t>상시 업무 처리가 가능함으로 업무 생산성 향상</a:t>
            </a:r>
            <a:endParaRPr lang="ko-KR" altLang="en-US" sz="12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적용 사례 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인력 파견 업체 현장 업무 개선</a:t>
            </a:r>
            <a:r>
              <a:rPr lang="en-US" altLang="ko-KR" sz="2000" dirty="0" smtClean="0"/>
              <a:t>)</a:t>
            </a: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492896"/>
            <a:ext cx="2036240" cy="3901778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813" y="4005064"/>
            <a:ext cx="2792210" cy="2731245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4005" y="2265589"/>
            <a:ext cx="2488995" cy="3199418"/>
          </a:xfrm>
          <a:prstGeom prst="rect">
            <a:avLst/>
          </a:prstGeom>
        </p:spPr>
      </p:pic>
      <p:grpSp>
        <p:nvGrpSpPr>
          <p:cNvPr id="5" name="그룹 4"/>
          <p:cNvGrpSpPr/>
          <p:nvPr/>
        </p:nvGrpSpPr>
        <p:grpSpPr>
          <a:xfrm>
            <a:off x="2402573" y="2996952"/>
            <a:ext cx="1801450" cy="2459875"/>
            <a:chOff x="2402573" y="2996952"/>
            <a:chExt cx="1801450" cy="2459875"/>
          </a:xfrm>
        </p:grpSpPr>
        <p:pic>
          <p:nvPicPr>
            <p:cNvPr id="17" name="그림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02573" y="2996952"/>
              <a:ext cx="1801450" cy="2459875"/>
            </a:xfrm>
            <a:prstGeom prst="rect">
              <a:avLst/>
            </a:prstGeom>
          </p:spPr>
        </p:pic>
        <p:sp>
          <p:nvSpPr>
            <p:cNvPr id="4" name="직사각형 3"/>
            <p:cNvSpPr/>
            <p:nvPr/>
          </p:nvSpPr>
          <p:spPr>
            <a:xfrm>
              <a:off x="3563888" y="3933056"/>
              <a:ext cx="144016" cy="14401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6"/>
          <a:srcRect l="8286" t="3098" r="9549"/>
          <a:stretch/>
        </p:blipFill>
        <p:spPr>
          <a:xfrm>
            <a:off x="7596336" y="341123"/>
            <a:ext cx="1512168" cy="151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54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 smtClean="0"/>
              <a:t>End of Document </a:t>
            </a:r>
            <a:br>
              <a:rPr lang="en-US" altLang="ko-KR" sz="2000" dirty="0" smtClean="0"/>
            </a:br>
            <a:r>
              <a:rPr lang="en-US" altLang="ko-KR" dirty="0" smtClean="0"/>
              <a:t>THANK YOU</a:t>
            </a:r>
            <a:endParaRPr lang="ko-KR" altLang="en-US"/>
          </a:p>
        </p:txBody>
      </p:sp>
      <p:sp>
        <p:nvSpPr>
          <p:cNvPr id="5" name="Tile"/>
          <p:cNvSpPr/>
          <p:nvPr>
            <p:custDataLst>
              <p:custData r:id="rId1"/>
            </p:custDataLst>
          </p:nvPr>
        </p:nvSpPr>
        <p:spPr>
          <a:xfrm>
            <a:off x="4228881" y="3645024"/>
            <a:ext cx="4773887" cy="1683414"/>
          </a:xfrm>
          <a:prstGeom prst="rect">
            <a:avLst/>
          </a:prstGeom>
          <a:solidFill>
            <a:srgbClr val="3096DC"/>
          </a:solidFill>
          <a:ln>
            <a:noFill/>
          </a:ln>
        </p:spPr>
        <p:style>
          <a:lnRef idx="2">
            <a:srgbClr val="4F81BD">
              <a:shade val="50000"/>
            </a:srgbClr>
          </a:lnRef>
          <a:fillRef idx="1">
            <a:srgbClr val="4F81BD"/>
          </a:fillRef>
          <a:effectRef idx="0">
            <a:srgbClr val="4F81BD"/>
          </a:effectRef>
          <a:fontRef idx="minor">
            <a:srgbClr val="000000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32"/>
          <p:cNvSpPr txBox="1">
            <a:spLocks noChangeArrowheads="1"/>
          </p:cNvSpPr>
          <p:nvPr/>
        </p:nvSpPr>
        <p:spPr bwMode="auto">
          <a:xfrm>
            <a:off x="4200950" y="3717032"/>
            <a:ext cx="4763538" cy="1532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  <a:defRPr/>
            </a:pPr>
            <a:r>
              <a:rPr lang="ko-KR" altLang="en-US" sz="1600" b="1" dirty="0" smtClean="0">
                <a:solidFill>
                  <a:prstClr val="white"/>
                </a:solidFill>
                <a:cs typeface="Arial" pitchFamily="34" charset="0"/>
              </a:rPr>
              <a:t>주식회사 </a:t>
            </a:r>
            <a:r>
              <a:rPr lang="ko-KR" altLang="en-US" sz="1600" b="1" dirty="0" err="1" smtClean="0">
                <a:solidFill>
                  <a:prstClr val="white"/>
                </a:solidFill>
                <a:cs typeface="Arial" pitchFamily="34" charset="0"/>
              </a:rPr>
              <a:t>피엔제이컨설팅</a:t>
            </a:r>
            <a:endParaRPr lang="en-US" altLang="ko-KR" sz="1600" b="1" dirty="0" smtClean="0">
              <a:solidFill>
                <a:prstClr val="white"/>
              </a:solidFill>
              <a:cs typeface="Arial" pitchFamily="34" charset="0"/>
            </a:endParaRPr>
          </a:p>
          <a:p>
            <a:pPr algn="r">
              <a:lnSpc>
                <a:spcPct val="130000"/>
              </a:lnSpc>
              <a:defRPr/>
            </a:pPr>
            <a:r>
              <a:rPr lang="ko-KR" altLang="en-US" sz="1400" dirty="0" smtClean="0">
                <a:solidFill>
                  <a:prstClr val="white"/>
                </a:solidFill>
                <a:cs typeface="Arial" pitchFamily="34" charset="0"/>
              </a:rPr>
              <a:t>영업문의 </a:t>
            </a:r>
            <a:r>
              <a:rPr lang="en-US" altLang="ko-KR" sz="1400" dirty="0" smtClean="0">
                <a:solidFill>
                  <a:prstClr val="white"/>
                </a:solidFill>
                <a:cs typeface="Arial" pitchFamily="34" charset="0"/>
              </a:rPr>
              <a:t>/ </a:t>
            </a:r>
            <a:r>
              <a:rPr lang="ko-KR" altLang="en-US" sz="1400" dirty="0" smtClean="0">
                <a:solidFill>
                  <a:prstClr val="white"/>
                </a:solidFill>
                <a:cs typeface="Arial" charset="0"/>
              </a:rPr>
              <a:t>대표이사 박재희 </a:t>
            </a:r>
            <a:endParaRPr lang="en-US" altLang="ko-KR" sz="1400" dirty="0" smtClean="0">
              <a:solidFill>
                <a:prstClr val="white"/>
              </a:solidFill>
              <a:cs typeface="Arial" charset="0"/>
            </a:endParaRPr>
          </a:p>
          <a:p>
            <a:pPr algn="r">
              <a:lnSpc>
                <a:spcPct val="130000"/>
              </a:lnSpc>
              <a:defRPr/>
            </a:pPr>
            <a:r>
              <a:rPr lang="en-US" altLang="ko-KR" sz="1400" dirty="0" smtClean="0">
                <a:solidFill>
                  <a:prstClr val="white"/>
                </a:solidFill>
                <a:cs typeface="Arial" pitchFamily="34" charset="0"/>
              </a:rPr>
              <a:t>070.8656.2570 </a:t>
            </a:r>
            <a:r>
              <a:rPr lang="en-US" altLang="ko-KR" sz="1400" dirty="0">
                <a:solidFill>
                  <a:prstClr val="white"/>
                </a:solidFill>
                <a:cs typeface="Arial" charset="0"/>
              </a:rPr>
              <a:t>/</a:t>
            </a:r>
            <a:r>
              <a:rPr lang="en-US" altLang="ko-KR" sz="1400" dirty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altLang="ko-KR" sz="1400" dirty="0" smtClean="0">
                <a:solidFill>
                  <a:prstClr val="white"/>
                </a:solidFill>
                <a:cs typeface="Arial" pitchFamily="34" charset="0"/>
              </a:rPr>
              <a:t>016.209.9116 / jhpark@pnjco.co.kr</a:t>
            </a:r>
          </a:p>
          <a:p>
            <a:pPr algn="r">
              <a:lnSpc>
                <a:spcPct val="130000"/>
              </a:lnSpc>
              <a:defRPr/>
            </a:pPr>
            <a:r>
              <a:rPr lang="ko-KR" altLang="en-US" sz="1400" dirty="0" smtClean="0">
                <a:solidFill>
                  <a:prstClr val="white"/>
                </a:solidFill>
                <a:cs typeface="Arial" pitchFamily="34" charset="0"/>
              </a:rPr>
              <a:t>기술문의 </a:t>
            </a:r>
            <a:r>
              <a:rPr lang="en-US" altLang="ko-KR" sz="1400" dirty="0" smtClean="0">
                <a:solidFill>
                  <a:prstClr val="white"/>
                </a:solidFill>
                <a:cs typeface="Arial" pitchFamily="34" charset="0"/>
              </a:rPr>
              <a:t>/ </a:t>
            </a:r>
            <a:r>
              <a:rPr lang="ko-KR" altLang="en-US" sz="1400" dirty="0" smtClean="0">
                <a:solidFill>
                  <a:prstClr val="white"/>
                </a:solidFill>
                <a:cs typeface="Arial" pitchFamily="34" charset="0"/>
              </a:rPr>
              <a:t>솔루션사업본부 팀장 이용현</a:t>
            </a:r>
            <a:endParaRPr lang="en-US" altLang="ko-KR" sz="1400" dirty="0" smtClean="0">
              <a:solidFill>
                <a:prstClr val="white"/>
              </a:solidFill>
              <a:cs typeface="Arial" pitchFamily="34" charset="0"/>
            </a:endParaRPr>
          </a:p>
          <a:p>
            <a:pPr algn="r">
              <a:lnSpc>
                <a:spcPct val="130000"/>
              </a:lnSpc>
              <a:defRPr/>
            </a:pPr>
            <a:r>
              <a:rPr lang="en-US" altLang="ko-KR" sz="1400" dirty="0" smtClean="0">
                <a:solidFill>
                  <a:prstClr val="white"/>
                </a:solidFill>
                <a:cs typeface="Arial" pitchFamily="34" charset="0"/>
              </a:rPr>
              <a:t>070.8656.2571 / 017.764.3558 /  yhlee@pnjco.co.kr</a:t>
            </a:r>
            <a:r>
              <a:rPr lang="ko-KR" altLang="en-US" sz="1400" dirty="0" smtClean="0">
                <a:solidFill>
                  <a:prstClr val="white"/>
                </a:solidFill>
                <a:cs typeface="Arial" pitchFamily="34" charset="0"/>
              </a:rPr>
              <a:t> </a:t>
            </a:r>
            <a:endParaRPr lang="en-US" altLang="ko-KR" sz="14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7" name="Tile"/>
          <p:cNvSpPr/>
          <p:nvPr>
            <p:custDataLst>
              <p:custData r:id="rId2"/>
            </p:custDataLst>
          </p:nvPr>
        </p:nvSpPr>
        <p:spPr>
          <a:xfrm>
            <a:off x="2483768" y="3638324"/>
            <a:ext cx="1685408" cy="1683414"/>
          </a:xfrm>
          <a:prstGeom prst="rect">
            <a:avLst/>
          </a:prstGeom>
          <a:solidFill>
            <a:srgbClr val="2F6A9F"/>
          </a:solidFill>
          <a:ln>
            <a:noFill/>
          </a:ln>
        </p:spPr>
        <p:style>
          <a:lnRef idx="2">
            <a:srgbClr val="4F81BD">
              <a:shade val="50000"/>
            </a:srgbClr>
          </a:lnRef>
          <a:fillRef idx="1">
            <a:srgbClr val="4F81BD"/>
          </a:fillRef>
          <a:effectRef idx="0">
            <a:srgbClr val="4F81BD"/>
          </a:effectRef>
          <a:fontRef idx="minor">
            <a:srgbClr val="000000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직사각형 7"/>
          <p:cNvSpPr/>
          <p:nvPr/>
        </p:nvSpPr>
        <p:spPr>
          <a:xfrm>
            <a:off x="2483768" y="3813864"/>
            <a:ext cx="1752403" cy="6232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150" b="1" dirty="0" err="1" smtClean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더존</a:t>
            </a:r>
            <a:r>
              <a:rPr lang="ko-KR" altLang="en-US" sz="1150" b="1" dirty="0" smtClean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150" b="1" dirty="0" err="1" smtClean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</a:t>
            </a:r>
            <a:r>
              <a:rPr lang="en-US" altLang="ko-KR" sz="1150" b="1" dirty="0" smtClean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-CUBE </a:t>
            </a:r>
            <a:r>
              <a:rPr lang="ko-KR" altLang="en-US" sz="1150" b="1" dirty="0" smtClean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추가 업무 </a:t>
            </a:r>
            <a:endParaRPr lang="en-US" altLang="ko-KR" sz="1150" b="1" dirty="0" smtClean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150" b="1" dirty="0" smtClean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솔루션 개발 서비스</a:t>
            </a:r>
            <a:endParaRPr lang="en-US" altLang="ko-KR" sz="1150" b="1" dirty="0" smtClean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ko-KR" altLang="en-US" sz="1150" b="1" dirty="0">
              <a:solidFill>
                <a:srgbClr val="FFFF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999" y="4365104"/>
            <a:ext cx="817815" cy="86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21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amworkPresentation2_TP10228270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mtClean="0">
            <a:latin typeface="맑은 고딕" panose="020B0503020000020004" pitchFamily="50" charset="-127"/>
            <a:ea typeface="맑은 고딕" panose="020B0503020000020004" pitchFamily="50" charset="-127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ontrol xmlns="http://schemas.microsoft.com/VisualStudio/2011/storyboarding/control">
  <Id Name="System.Storyboarding.Metro.MetroWideTile" Revision="1" Stencil="System.Storyboarding.Metro" StencilVersion="0.1"/>
</Control>
</file>

<file path=customXml/item3.xml><?xml version="1.0" encoding="utf-8"?>
<Control xmlns="http://schemas.microsoft.com/VisualStudio/2011/storyboarding/control">
  <Id Name="System.Storyboarding.Metro.MetroTileMedium" Revision="1" Stencil="System.Storyboarding.Metro" StencilVersion="0.1"/>
</Control>
</file>

<file path=customXml/itemProps1.xml><?xml version="1.0" encoding="utf-8"?>
<ds:datastoreItem xmlns:ds="http://schemas.openxmlformats.org/officeDocument/2006/customXml" ds:itemID="{C560FFD2-61BD-4A83-8D15-E3B83B74919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A1704A-6DF3-4E77-9803-FA88B7981D5C}">
  <ds:schemaRefs>
    <ds:schemaRef ds:uri="http://schemas.microsoft.com/VisualStudio/2011/storyboarding/control"/>
  </ds:schemaRefs>
</ds:datastoreItem>
</file>

<file path=customXml/itemProps3.xml><?xml version="1.0" encoding="utf-8"?>
<ds:datastoreItem xmlns:ds="http://schemas.openxmlformats.org/officeDocument/2006/customXml" ds:itemID="{D28DC9BE-BE92-47FD-BF39-787FEAB9B67C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팀 작업 프레젠테이션</Template>
  <TotalTime>1796</TotalTime>
  <Words>415</Words>
  <Application>Microsoft Office PowerPoint</Application>
  <PresentationFormat>화면 슬라이드 쇼(4:3)</PresentationFormat>
  <Paragraphs>88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9" baseType="lpstr">
      <vt:lpstr>굴림</vt:lpstr>
      <vt:lpstr>맑은 고딕</vt:lpstr>
      <vt:lpstr>바탕</vt:lpstr>
      <vt:lpstr>Arial</vt:lpstr>
      <vt:lpstr>Calibri</vt:lpstr>
      <vt:lpstr>Georgia</vt:lpstr>
      <vt:lpstr>Segoe UI</vt:lpstr>
      <vt:lpstr>Wingdings</vt:lpstr>
      <vt:lpstr>Wingdings 2</vt:lpstr>
      <vt:lpstr>TeamworkPresentation2_TP10228270</vt:lpstr>
      <vt:lpstr>더존 i-CUBE 추가 업무 개발 서비스</vt:lpstr>
      <vt:lpstr>목차</vt:lpstr>
      <vt:lpstr>서비스 개요</vt:lpstr>
      <vt:lpstr>서비스 모델</vt:lpstr>
      <vt:lpstr>적용 사례 (인력 파견 업체 인사업무 개선)</vt:lpstr>
      <vt:lpstr>적용 사례 (IT 보안 장비 주문/생산 관리 개선)</vt:lpstr>
      <vt:lpstr>적용 사례 (주문제조업체 경영정보)</vt:lpstr>
      <vt:lpstr>적용 사례 (인력 파견 업체 현장 업무 개선)</vt:lpstr>
      <vt:lpstr>End of Document  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회사소개서</dc:title>
  <dc:creator>박재희</dc:creator>
  <cp:keywords/>
  <cp:lastModifiedBy>Windows 사용자</cp:lastModifiedBy>
  <cp:revision>122</cp:revision>
  <dcterms:created xsi:type="dcterms:W3CDTF">2015-01-07T02:42:01Z</dcterms:created>
  <dcterms:modified xsi:type="dcterms:W3CDTF">2015-07-09T04:54:51Z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TC102282709990</vt:lpwstr>
  </property>
</Properties>
</file>